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9.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364" r:id="rId2"/>
    <p:sldId id="365" r:id="rId3"/>
    <p:sldId id="366" r:id="rId4"/>
    <p:sldId id="327" r:id="rId5"/>
    <p:sldId id="329" r:id="rId6"/>
    <p:sldId id="367" r:id="rId7"/>
    <p:sldId id="330" r:id="rId8"/>
    <p:sldId id="331" r:id="rId9"/>
    <p:sldId id="332" r:id="rId10"/>
    <p:sldId id="368" r:id="rId11"/>
    <p:sldId id="333" r:id="rId12"/>
    <p:sldId id="334" r:id="rId13"/>
    <p:sldId id="335" r:id="rId14"/>
    <p:sldId id="337" r:id="rId15"/>
    <p:sldId id="338" r:id="rId16"/>
    <p:sldId id="369" r:id="rId17"/>
    <p:sldId id="370" r:id="rId18"/>
    <p:sldId id="341" r:id="rId19"/>
    <p:sldId id="342" r:id="rId20"/>
    <p:sldId id="343" r:id="rId21"/>
    <p:sldId id="344" r:id="rId22"/>
    <p:sldId id="346" r:id="rId23"/>
    <p:sldId id="371" r:id="rId24"/>
    <p:sldId id="372" r:id="rId25"/>
    <p:sldId id="347" r:id="rId26"/>
    <p:sldId id="373" r:id="rId27"/>
    <p:sldId id="375" r:id="rId28"/>
    <p:sldId id="374"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77" r:id="rId45"/>
    <p:sldId id="378" r:id="rId46"/>
    <p:sldId id="385" r:id="rId47"/>
    <p:sldId id="380" r:id="rId48"/>
    <p:sldId id="381" r:id="rId49"/>
    <p:sldId id="382" r:id="rId50"/>
    <p:sldId id="383" r:id="rId51"/>
    <p:sldId id="384" r:id="rId52"/>
    <p:sldId id="388" r:id="rId53"/>
    <p:sldId id="387" r:id="rId54"/>
    <p:sldId id="389" r:id="rId55"/>
    <p:sldId id="390" r:id="rId56"/>
    <p:sldId id="391" r:id="rId57"/>
    <p:sldId id="392" r:id="rId58"/>
    <p:sldId id="393" r:id="rId59"/>
    <p:sldId id="394" r:id="rId60"/>
    <p:sldId id="395" r:id="rId61"/>
    <p:sldId id="396" r:id="rId62"/>
    <p:sldId id="397" r:id="rId63"/>
    <p:sldId id="398" r:id="rId64"/>
    <p:sldId id="399" r:id="rId65"/>
    <p:sldId id="404" r:id="rId66"/>
    <p:sldId id="401" r:id="rId67"/>
    <p:sldId id="402" r:id="rId68"/>
    <p:sldId id="405" r:id="rId69"/>
    <p:sldId id="406" r:id="rId70"/>
    <p:sldId id="407" r:id="rId71"/>
    <p:sldId id="408" r:id="rId72"/>
    <p:sldId id="409" r:id="rId73"/>
    <p:sldId id="410" r:id="rId74"/>
    <p:sldId id="415" r:id="rId75"/>
    <p:sldId id="417" r:id="rId76"/>
    <p:sldId id="412" r:id="rId77"/>
    <p:sldId id="418" r:id="rId78"/>
    <p:sldId id="421" r:id="rId79"/>
    <p:sldId id="416" r:id="rId80"/>
    <p:sldId id="419" r:id="rId81"/>
    <p:sldId id="420" r:id="rId82"/>
    <p:sldId id="422" r:id="rId83"/>
    <p:sldId id="423" r:id="rId84"/>
    <p:sldId id="424" r:id="rId85"/>
    <p:sldId id="425" r:id="rId86"/>
  </p:sldIdLst>
  <p:sldSz cx="9144000" cy="9144000"/>
  <p:notesSz cx="9144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2050" y="-101"/>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457200"/>
          </a:xfrm>
          <a:prstGeom prst="rect">
            <a:avLst/>
          </a:prstGeom>
        </p:spPr>
        <p:txBody>
          <a:bodyPr vert="horz" lIns="91440" tIns="45720" rIns="91440" bIns="45720" rtlCol="0"/>
          <a:lstStyle>
            <a:lvl1pPr algn="r">
              <a:defRPr sz="1200"/>
            </a:lvl1pPr>
          </a:lstStyle>
          <a:p>
            <a:fld id="{19E384AE-5E6F-4F39-B9C0-4A8A1E10BBA9}" type="datetimeFigureOut">
              <a:rPr lang="en-US" smtClean="0"/>
              <a:pPr/>
              <a:t>11/1/2022</a:t>
            </a:fld>
            <a:endParaRPr lang="en-IN"/>
          </a:p>
        </p:txBody>
      </p:sp>
      <p:sp>
        <p:nvSpPr>
          <p:cNvPr id="4" name="Slide Image Placeholder 3"/>
          <p:cNvSpPr>
            <a:spLocks noGrp="1" noRot="1" noChangeAspect="1"/>
          </p:cNvSpPr>
          <p:nvPr>
            <p:ph type="sldImg" idx="2"/>
          </p:nvPr>
        </p:nvSpPr>
        <p:spPr>
          <a:xfrm>
            <a:off x="2857500" y="685800"/>
            <a:ext cx="3429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4343400"/>
            <a:ext cx="7315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39624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8685213"/>
            <a:ext cx="3962400" cy="457200"/>
          </a:xfrm>
          <a:prstGeom prst="rect">
            <a:avLst/>
          </a:prstGeom>
        </p:spPr>
        <p:txBody>
          <a:bodyPr vert="horz" lIns="91440" tIns="45720" rIns="91440" bIns="45720" rtlCol="0" anchor="b"/>
          <a:lstStyle>
            <a:lvl1pPr algn="r">
              <a:defRPr sz="1200"/>
            </a:lvl1pPr>
          </a:lstStyle>
          <a:p>
            <a:fld id="{7EFA8B47-2DDB-4D19-BC39-0D9E381DDF50}"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350" y="2834640"/>
            <a:ext cx="5829300" cy="192024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8700" y="5120640"/>
            <a:ext cx="4800600" cy="22860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565F6C"/>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565F6C"/>
                </a:solidFill>
                <a:latin typeface="Cambria"/>
                <a:cs typeface="Cambria"/>
              </a:defRPr>
            </a:lvl1pPr>
          </a:lstStyle>
          <a:p>
            <a:endParaRPr/>
          </a:p>
        </p:txBody>
      </p:sp>
      <p:sp>
        <p:nvSpPr>
          <p:cNvPr id="3" name="Holder 3"/>
          <p:cNvSpPr>
            <a:spLocks noGrp="1"/>
          </p:cNvSpPr>
          <p:nvPr>
            <p:ph sz="half" idx="2"/>
          </p:nvPr>
        </p:nvSpPr>
        <p:spPr>
          <a:xfrm>
            <a:off x="342900" y="2103120"/>
            <a:ext cx="2983230"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1870" y="2103120"/>
            <a:ext cx="2983230" cy="60350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565F6C"/>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2444" y="896111"/>
            <a:ext cx="5833110" cy="482600"/>
          </a:xfrm>
          <a:prstGeom prst="rect">
            <a:avLst/>
          </a:prstGeom>
        </p:spPr>
        <p:txBody>
          <a:bodyPr wrap="square" lIns="0" tIns="0" rIns="0" bIns="0">
            <a:spAutoFit/>
          </a:bodyPr>
          <a:lstStyle>
            <a:lvl1pPr>
              <a:defRPr sz="2400" b="0" i="0">
                <a:solidFill>
                  <a:srgbClr val="565F6C"/>
                </a:solidFill>
                <a:latin typeface="Cambria"/>
                <a:cs typeface="Cambria"/>
              </a:defRPr>
            </a:lvl1pPr>
          </a:lstStyle>
          <a:p>
            <a:endParaRPr/>
          </a:p>
        </p:txBody>
      </p:sp>
      <p:sp>
        <p:nvSpPr>
          <p:cNvPr id="3" name="Holder 3"/>
          <p:cNvSpPr>
            <a:spLocks noGrp="1"/>
          </p:cNvSpPr>
          <p:nvPr>
            <p:ph type="body" idx="1"/>
          </p:nvPr>
        </p:nvSpPr>
        <p:spPr>
          <a:xfrm>
            <a:off x="535940" y="1551940"/>
            <a:ext cx="5786119" cy="371411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331720" y="8503920"/>
            <a:ext cx="2194560"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42900" y="8503920"/>
            <a:ext cx="157734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11/1/2022</a:t>
            </a:fld>
            <a:endParaRPr lang="en-US"/>
          </a:p>
        </p:txBody>
      </p:sp>
      <p:sp>
        <p:nvSpPr>
          <p:cNvPr id="6" name="Holder 6"/>
          <p:cNvSpPr>
            <a:spLocks noGrp="1"/>
          </p:cNvSpPr>
          <p:nvPr>
            <p:ph type="sldNum" sz="quarter" idx="7"/>
          </p:nvPr>
        </p:nvSpPr>
        <p:spPr>
          <a:xfrm>
            <a:off x="4937760" y="8503920"/>
            <a:ext cx="157734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jpeg"/><Relationship Id="rId11" Type="http://schemas.openxmlformats.org/officeDocument/2006/relationships/image" Target="../media/image63.png"/><Relationship Id="rId5" Type="http://schemas.openxmlformats.org/officeDocument/2006/relationships/image" Target="../media/image57.jpeg"/><Relationship Id="rId10" Type="http://schemas.openxmlformats.org/officeDocument/2006/relationships/image" Target="../media/image62.png"/><Relationship Id="rId4" Type="http://schemas.openxmlformats.org/officeDocument/2006/relationships/image" Target="../media/image56.jpeg"/><Relationship Id="rId9"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0"/>
            <a:ext cx="445134" cy="6858000"/>
          </a:xfrm>
          <a:custGeom>
            <a:avLst/>
            <a:gdLst/>
            <a:ahLst/>
            <a:cxnLst/>
            <a:rect l="l" t="t" r="r" b="b"/>
            <a:pathLst>
              <a:path w="445134" h="6858000">
                <a:moveTo>
                  <a:pt x="0" y="6858000"/>
                </a:moveTo>
                <a:lnTo>
                  <a:pt x="444536" y="6858000"/>
                </a:lnTo>
                <a:lnTo>
                  <a:pt x="444536"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3" name="object 3"/>
          <p:cNvSpPr/>
          <p:nvPr/>
        </p:nvSpPr>
        <p:spPr>
          <a:xfrm>
            <a:off x="882686" y="0"/>
            <a:ext cx="3175" cy="6858000"/>
          </a:xfrm>
          <a:custGeom>
            <a:avLst/>
            <a:gdLst/>
            <a:ahLst/>
            <a:cxnLst/>
            <a:rect l="l" t="t" r="r" b="b"/>
            <a:pathLst>
              <a:path w="3175" h="6858000">
                <a:moveTo>
                  <a:pt x="0" y="6858000"/>
                </a:moveTo>
                <a:lnTo>
                  <a:pt x="3138" y="6858000"/>
                </a:lnTo>
                <a:lnTo>
                  <a:pt x="3138"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4" name="object 4"/>
          <p:cNvSpPr/>
          <p:nvPr/>
        </p:nvSpPr>
        <p:spPr>
          <a:xfrm>
            <a:off x="942975" y="0"/>
            <a:ext cx="48260" cy="6858000"/>
          </a:xfrm>
          <a:custGeom>
            <a:avLst/>
            <a:gdLst/>
            <a:ahLst/>
            <a:cxnLst/>
            <a:rect l="l" t="t" r="r" b="b"/>
            <a:pathLst>
              <a:path w="48259" h="6858000">
                <a:moveTo>
                  <a:pt x="0" y="6858000"/>
                </a:moveTo>
                <a:lnTo>
                  <a:pt x="47637" y="6858000"/>
                </a:lnTo>
                <a:lnTo>
                  <a:pt x="47637"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5" name="object 5"/>
          <p:cNvSpPr/>
          <p:nvPr/>
        </p:nvSpPr>
        <p:spPr>
          <a:xfrm>
            <a:off x="276326" y="0"/>
            <a:ext cx="104775" cy="6858000"/>
          </a:xfrm>
          <a:custGeom>
            <a:avLst/>
            <a:gdLst/>
            <a:ahLst/>
            <a:cxnLst/>
            <a:rect l="l" t="t" r="r" b="b"/>
            <a:pathLst>
              <a:path w="104775" h="6858000">
                <a:moveTo>
                  <a:pt x="104660" y="0"/>
                </a:moveTo>
                <a:lnTo>
                  <a:pt x="0" y="0"/>
                </a:lnTo>
                <a:lnTo>
                  <a:pt x="0" y="6858000"/>
                </a:lnTo>
                <a:lnTo>
                  <a:pt x="104660" y="6858000"/>
                </a:lnTo>
                <a:lnTo>
                  <a:pt x="104660" y="0"/>
                </a:lnTo>
                <a:close/>
              </a:path>
            </a:pathLst>
          </a:custGeom>
          <a:solidFill>
            <a:srgbClr val="FFD9CE">
              <a:alpha val="36077"/>
            </a:srgbClr>
          </a:solidFill>
        </p:spPr>
        <p:txBody>
          <a:bodyPr wrap="square" lIns="0" tIns="0" rIns="0" bIns="0" rtlCol="0"/>
          <a:lstStyle/>
          <a:p>
            <a:endParaRPr/>
          </a:p>
        </p:txBody>
      </p:sp>
      <p:grpSp>
        <p:nvGrpSpPr>
          <p:cNvPr id="6" name="object 6"/>
          <p:cNvGrpSpPr/>
          <p:nvPr/>
        </p:nvGrpSpPr>
        <p:grpSpPr>
          <a:xfrm>
            <a:off x="990600" y="0"/>
            <a:ext cx="381000" cy="6858000"/>
            <a:chOff x="990600" y="0"/>
            <a:chExt cx="381000" cy="6858000"/>
          </a:xfrm>
        </p:grpSpPr>
        <p:sp>
          <p:nvSpPr>
            <p:cNvPr id="7" name="object 7"/>
            <p:cNvSpPr/>
            <p:nvPr/>
          </p:nvSpPr>
          <p:spPr>
            <a:xfrm>
              <a:off x="990600" y="0"/>
              <a:ext cx="182245" cy="6858000"/>
            </a:xfrm>
            <a:custGeom>
              <a:avLst/>
              <a:gdLst/>
              <a:ahLst/>
              <a:cxnLst/>
              <a:rect l="l" t="t" r="r" b="b"/>
              <a:pathLst>
                <a:path w="182244" h="6858000">
                  <a:moveTo>
                    <a:pt x="181863" y="0"/>
                  </a:moveTo>
                  <a:lnTo>
                    <a:pt x="0" y="0"/>
                  </a:lnTo>
                  <a:lnTo>
                    <a:pt x="0" y="6858000"/>
                  </a:lnTo>
                  <a:lnTo>
                    <a:pt x="181863" y="6858000"/>
                  </a:lnTo>
                  <a:lnTo>
                    <a:pt x="181863" y="0"/>
                  </a:lnTo>
                  <a:close/>
                </a:path>
              </a:pathLst>
            </a:custGeom>
            <a:solidFill>
              <a:srgbClr val="FFD9CE">
                <a:alpha val="70195"/>
              </a:srgbClr>
            </a:solidFill>
          </p:spPr>
          <p:txBody>
            <a:bodyPr wrap="square" lIns="0" tIns="0" rIns="0" bIns="0" rtlCol="0"/>
            <a:lstStyle/>
            <a:p>
              <a:endParaRPr/>
            </a:p>
          </p:txBody>
        </p:sp>
        <p:sp>
          <p:nvSpPr>
            <p:cNvPr id="8" name="object 8"/>
            <p:cNvSpPr/>
            <p:nvPr/>
          </p:nvSpPr>
          <p:spPr>
            <a:xfrm>
              <a:off x="1141323" y="0"/>
              <a:ext cx="230504" cy="6858000"/>
            </a:xfrm>
            <a:custGeom>
              <a:avLst/>
              <a:gdLst/>
              <a:ahLst/>
              <a:cxnLst/>
              <a:rect l="l" t="t" r="r" b="b"/>
              <a:pathLst>
                <a:path w="230505" h="6858000">
                  <a:moveTo>
                    <a:pt x="230276" y="0"/>
                  </a:moveTo>
                  <a:lnTo>
                    <a:pt x="0" y="0"/>
                  </a:lnTo>
                  <a:lnTo>
                    <a:pt x="0" y="6858000"/>
                  </a:lnTo>
                  <a:lnTo>
                    <a:pt x="230276" y="6858000"/>
                  </a:lnTo>
                  <a:lnTo>
                    <a:pt x="230276" y="0"/>
                  </a:lnTo>
                  <a:close/>
                </a:path>
              </a:pathLst>
            </a:custGeom>
            <a:solidFill>
              <a:srgbClr val="FFEDE8">
                <a:alpha val="70979"/>
              </a:srgbClr>
            </a:solidFill>
          </p:spPr>
          <p:txBody>
            <a:bodyPr wrap="square" lIns="0" tIns="0" rIns="0" bIns="0" rtlCol="0"/>
            <a:lstStyle/>
            <a:p>
              <a:endParaRPr/>
            </a:p>
          </p:txBody>
        </p:sp>
      </p:grpSp>
      <p:sp>
        <p:nvSpPr>
          <p:cNvPr id="9" name="object 9"/>
          <p:cNvSpPr/>
          <p:nvPr/>
        </p:nvSpPr>
        <p:spPr>
          <a:xfrm>
            <a:off x="106343"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nvGrpSpPr>
          <p:cNvPr id="10" name="object 10"/>
          <p:cNvGrpSpPr/>
          <p:nvPr/>
        </p:nvGrpSpPr>
        <p:grpSpPr>
          <a:xfrm>
            <a:off x="825536" y="0"/>
            <a:ext cx="117475" cy="6858000"/>
            <a:chOff x="825536" y="0"/>
            <a:chExt cx="117475" cy="6858000"/>
          </a:xfrm>
        </p:grpSpPr>
        <p:sp>
          <p:nvSpPr>
            <p:cNvPr id="11" name="object 11"/>
            <p:cNvSpPr/>
            <p:nvPr/>
          </p:nvSpPr>
          <p:spPr>
            <a:xfrm>
              <a:off x="914399" y="0"/>
              <a:ext cx="0" cy="6858000"/>
            </a:xfrm>
            <a:custGeom>
              <a:avLst/>
              <a:gdLst/>
              <a:ahLst/>
              <a:cxnLst/>
              <a:rect l="l" t="t" r="r" b="b"/>
              <a:pathLst>
                <a:path h="6858000">
                  <a:moveTo>
                    <a:pt x="0" y="0"/>
                  </a:moveTo>
                  <a:lnTo>
                    <a:pt x="0" y="6858000"/>
                  </a:lnTo>
                </a:path>
              </a:pathLst>
            </a:custGeom>
            <a:ln w="57150">
              <a:solidFill>
                <a:srgbClr val="FFEDE8"/>
              </a:solidFill>
            </a:ln>
          </p:spPr>
          <p:txBody>
            <a:bodyPr wrap="square" lIns="0" tIns="0" rIns="0" bIns="0" rtlCol="0"/>
            <a:lstStyle/>
            <a:p>
              <a:endParaRPr/>
            </a:p>
          </p:txBody>
        </p:sp>
        <p:sp>
          <p:nvSpPr>
            <p:cNvPr id="12" name="object 12"/>
            <p:cNvSpPr/>
            <p:nvPr/>
          </p:nvSpPr>
          <p:spPr>
            <a:xfrm>
              <a:off x="854111"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sp>
        <p:nvSpPr>
          <p:cNvPr id="13" name="object 13"/>
          <p:cNvSpPr/>
          <p:nvPr/>
        </p:nvSpPr>
        <p:spPr>
          <a:xfrm>
            <a:off x="1726639" y="0"/>
            <a:ext cx="0" cy="6858000"/>
          </a:xfrm>
          <a:custGeom>
            <a:avLst/>
            <a:gdLst/>
            <a:ahLst/>
            <a:cxnLst/>
            <a:rect l="l" t="t" r="r" b="b"/>
            <a:pathLst>
              <a:path h="6858000">
                <a:moveTo>
                  <a:pt x="0" y="0"/>
                </a:moveTo>
                <a:lnTo>
                  <a:pt x="0" y="6858000"/>
                </a:lnTo>
              </a:path>
            </a:pathLst>
          </a:custGeom>
          <a:ln w="28575">
            <a:solidFill>
              <a:srgbClr val="FEC3AE"/>
            </a:solidFill>
          </a:ln>
        </p:spPr>
        <p:txBody>
          <a:bodyPr wrap="square" lIns="0" tIns="0" rIns="0" bIns="0" rtlCol="0"/>
          <a:lstStyle/>
          <a:p>
            <a:endParaRPr/>
          </a:p>
        </p:txBody>
      </p:sp>
      <p:sp>
        <p:nvSpPr>
          <p:cNvPr id="14" name="object 14"/>
          <p:cNvSpPr/>
          <p:nvPr/>
        </p:nvSpPr>
        <p:spPr>
          <a:xfrm>
            <a:off x="1066800" y="0"/>
            <a:ext cx="0" cy="6858000"/>
          </a:xfrm>
          <a:custGeom>
            <a:avLst/>
            <a:gdLst/>
            <a:ahLst/>
            <a:cxnLst/>
            <a:rect l="l" t="t" r="r" b="b"/>
            <a:pathLst>
              <a:path h="6858000">
                <a:moveTo>
                  <a:pt x="0" y="0"/>
                </a:moveTo>
                <a:lnTo>
                  <a:pt x="0" y="6858000"/>
                </a:lnTo>
              </a:path>
            </a:pathLst>
          </a:custGeom>
          <a:ln w="9525">
            <a:solidFill>
              <a:srgbClr val="FEC3AE"/>
            </a:solidFill>
          </a:ln>
        </p:spPr>
        <p:txBody>
          <a:bodyPr wrap="square" lIns="0" tIns="0" rIns="0" bIns="0" rtlCol="0"/>
          <a:lstStyle/>
          <a:p>
            <a:endParaRPr/>
          </a:p>
        </p:txBody>
      </p:sp>
      <p:sp>
        <p:nvSpPr>
          <p:cNvPr id="15" name="object 15"/>
          <p:cNvSpPr/>
          <p:nvPr/>
        </p:nvSpPr>
        <p:spPr>
          <a:xfrm>
            <a:off x="9085288" y="0"/>
            <a:ext cx="57150" cy="6858000"/>
          </a:xfrm>
          <a:custGeom>
            <a:avLst/>
            <a:gdLst/>
            <a:ahLst/>
            <a:cxnLst/>
            <a:rect l="l" t="t" r="r" b="b"/>
            <a:pathLst>
              <a:path w="57150" h="6858000">
                <a:moveTo>
                  <a:pt x="11417" y="0"/>
                </a:moveTo>
                <a:lnTo>
                  <a:pt x="0" y="0"/>
                </a:lnTo>
                <a:lnTo>
                  <a:pt x="0" y="6858000"/>
                </a:lnTo>
                <a:lnTo>
                  <a:pt x="11417" y="6858000"/>
                </a:lnTo>
                <a:lnTo>
                  <a:pt x="11417" y="0"/>
                </a:lnTo>
                <a:close/>
              </a:path>
              <a:path w="57150" h="6858000">
                <a:moveTo>
                  <a:pt x="57150" y="0"/>
                </a:moveTo>
                <a:lnTo>
                  <a:pt x="22860" y="0"/>
                </a:lnTo>
                <a:lnTo>
                  <a:pt x="22860" y="6858000"/>
                </a:lnTo>
                <a:lnTo>
                  <a:pt x="57150" y="6858000"/>
                </a:lnTo>
                <a:lnTo>
                  <a:pt x="57150" y="0"/>
                </a:lnTo>
                <a:close/>
              </a:path>
            </a:pathLst>
          </a:custGeom>
          <a:solidFill>
            <a:srgbClr val="FEC3AE"/>
          </a:solidFill>
        </p:spPr>
        <p:txBody>
          <a:bodyPr wrap="square" lIns="0" tIns="0" rIns="0" bIns="0" rtlCol="0"/>
          <a:lstStyle/>
          <a:p>
            <a:endParaRPr/>
          </a:p>
        </p:txBody>
      </p:sp>
      <p:grpSp>
        <p:nvGrpSpPr>
          <p:cNvPr id="16" name="object 16"/>
          <p:cNvGrpSpPr/>
          <p:nvPr/>
        </p:nvGrpSpPr>
        <p:grpSpPr>
          <a:xfrm>
            <a:off x="609600" y="0"/>
            <a:ext cx="1661160" cy="6858000"/>
            <a:chOff x="609600" y="0"/>
            <a:chExt cx="1661160" cy="6858000"/>
          </a:xfrm>
        </p:grpSpPr>
        <p:sp>
          <p:nvSpPr>
            <p:cNvPr id="17" name="object 17"/>
            <p:cNvSpPr/>
            <p:nvPr/>
          </p:nvSpPr>
          <p:spPr>
            <a:xfrm>
              <a:off x="1219200" y="0"/>
              <a:ext cx="76200" cy="6858000"/>
            </a:xfrm>
            <a:custGeom>
              <a:avLst/>
              <a:gdLst/>
              <a:ahLst/>
              <a:cxnLst/>
              <a:rect l="l" t="t" r="r" b="b"/>
              <a:pathLst>
                <a:path w="76200" h="6858000">
                  <a:moveTo>
                    <a:pt x="76187" y="0"/>
                  </a:moveTo>
                  <a:lnTo>
                    <a:pt x="0" y="0"/>
                  </a:lnTo>
                  <a:lnTo>
                    <a:pt x="0" y="6858000"/>
                  </a:lnTo>
                  <a:lnTo>
                    <a:pt x="76187" y="6858000"/>
                  </a:lnTo>
                  <a:lnTo>
                    <a:pt x="76187" y="0"/>
                  </a:lnTo>
                  <a:close/>
                </a:path>
              </a:pathLst>
            </a:custGeom>
            <a:solidFill>
              <a:srgbClr val="FEC3AE">
                <a:alpha val="50979"/>
              </a:srgbClr>
            </a:solidFill>
          </p:spPr>
          <p:txBody>
            <a:bodyPr wrap="square" lIns="0" tIns="0" rIns="0" bIns="0" rtlCol="0"/>
            <a:lstStyle/>
            <a:p>
              <a:endParaRPr/>
            </a:p>
          </p:txBody>
        </p:sp>
        <p:sp>
          <p:nvSpPr>
            <p:cNvPr id="18" name="object 18"/>
            <p:cNvSpPr/>
            <p:nvPr/>
          </p:nvSpPr>
          <p:spPr>
            <a:xfrm>
              <a:off x="609600" y="3429000"/>
              <a:ext cx="1341755" cy="2079625"/>
            </a:xfrm>
            <a:custGeom>
              <a:avLst/>
              <a:gdLst/>
              <a:ahLst/>
              <a:cxnLst/>
              <a:rect l="l" t="t" r="r" b="b"/>
              <a:pathLst>
                <a:path w="1341755" h="2079625">
                  <a:moveTo>
                    <a:pt x="1295400" y="647700"/>
                  </a:moveTo>
                  <a:lnTo>
                    <a:pt x="1293622" y="599363"/>
                  </a:lnTo>
                  <a:lnTo>
                    <a:pt x="1288376" y="551992"/>
                  </a:lnTo>
                  <a:lnTo>
                    <a:pt x="1279779" y="505714"/>
                  </a:lnTo>
                  <a:lnTo>
                    <a:pt x="1267968" y="460641"/>
                  </a:lnTo>
                  <a:lnTo>
                    <a:pt x="1253070" y="416915"/>
                  </a:lnTo>
                  <a:lnTo>
                    <a:pt x="1235202" y="374650"/>
                  </a:lnTo>
                  <a:lnTo>
                    <a:pt x="1214475" y="333984"/>
                  </a:lnTo>
                  <a:lnTo>
                    <a:pt x="1191044" y="295021"/>
                  </a:lnTo>
                  <a:lnTo>
                    <a:pt x="1165021" y="257911"/>
                  </a:lnTo>
                  <a:lnTo>
                    <a:pt x="1136523" y="222770"/>
                  </a:lnTo>
                  <a:lnTo>
                    <a:pt x="1105687" y="189712"/>
                  </a:lnTo>
                  <a:lnTo>
                    <a:pt x="1072629" y="158877"/>
                  </a:lnTo>
                  <a:lnTo>
                    <a:pt x="1037488" y="130378"/>
                  </a:lnTo>
                  <a:lnTo>
                    <a:pt x="1000379" y="104355"/>
                  </a:lnTo>
                  <a:lnTo>
                    <a:pt x="961415" y="80924"/>
                  </a:lnTo>
                  <a:lnTo>
                    <a:pt x="920750" y="60198"/>
                  </a:lnTo>
                  <a:lnTo>
                    <a:pt x="878484" y="42329"/>
                  </a:lnTo>
                  <a:lnTo>
                    <a:pt x="834758" y="27432"/>
                  </a:lnTo>
                  <a:lnTo>
                    <a:pt x="789686" y="15621"/>
                  </a:lnTo>
                  <a:lnTo>
                    <a:pt x="743407" y="7023"/>
                  </a:lnTo>
                  <a:lnTo>
                    <a:pt x="696036" y="1778"/>
                  </a:lnTo>
                  <a:lnTo>
                    <a:pt x="647700" y="0"/>
                  </a:lnTo>
                  <a:lnTo>
                    <a:pt x="599351" y="1778"/>
                  </a:lnTo>
                  <a:lnTo>
                    <a:pt x="551980" y="7023"/>
                  </a:lnTo>
                  <a:lnTo>
                    <a:pt x="505701" y="15621"/>
                  </a:lnTo>
                  <a:lnTo>
                    <a:pt x="460629" y="27432"/>
                  </a:lnTo>
                  <a:lnTo>
                    <a:pt x="416902" y="42329"/>
                  </a:lnTo>
                  <a:lnTo>
                    <a:pt x="374637" y="60198"/>
                  </a:lnTo>
                  <a:lnTo>
                    <a:pt x="333971" y="80924"/>
                  </a:lnTo>
                  <a:lnTo>
                    <a:pt x="295008" y="104355"/>
                  </a:lnTo>
                  <a:lnTo>
                    <a:pt x="257898" y="130378"/>
                  </a:lnTo>
                  <a:lnTo>
                    <a:pt x="222758" y="158877"/>
                  </a:lnTo>
                  <a:lnTo>
                    <a:pt x="189699" y="189712"/>
                  </a:lnTo>
                  <a:lnTo>
                    <a:pt x="158864" y="222770"/>
                  </a:lnTo>
                  <a:lnTo>
                    <a:pt x="130365" y="257911"/>
                  </a:lnTo>
                  <a:lnTo>
                    <a:pt x="104343" y="295021"/>
                  </a:lnTo>
                  <a:lnTo>
                    <a:pt x="80911" y="333984"/>
                  </a:lnTo>
                  <a:lnTo>
                    <a:pt x="60185" y="374650"/>
                  </a:lnTo>
                  <a:lnTo>
                    <a:pt x="42316" y="416915"/>
                  </a:lnTo>
                  <a:lnTo>
                    <a:pt x="27419" y="460641"/>
                  </a:lnTo>
                  <a:lnTo>
                    <a:pt x="15608" y="505714"/>
                  </a:lnTo>
                  <a:lnTo>
                    <a:pt x="7010" y="551992"/>
                  </a:lnTo>
                  <a:lnTo>
                    <a:pt x="1765" y="599363"/>
                  </a:lnTo>
                  <a:lnTo>
                    <a:pt x="0" y="647700"/>
                  </a:lnTo>
                  <a:lnTo>
                    <a:pt x="1765" y="696048"/>
                  </a:lnTo>
                  <a:lnTo>
                    <a:pt x="7010" y="743419"/>
                  </a:lnTo>
                  <a:lnTo>
                    <a:pt x="15608" y="789698"/>
                  </a:lnTo>
                  <a:lnTo>
                    <a:pt x="27419" y="834771"/>
                  </a:lnTo>
                  <a:lnTo>
                    <a:pt x="42316" y="878497"/>
                  </a:lnTo>
                  <a:lnTo>
                    <a:pt x="60185" y="920762"/>
                  </a:lnTo>
                  <a:lnTo>
                    <a:pt x="80911" y="961428"/>
                  </a:lnTo>
                  <a:lnTo>
                    <a:pt x="104343" y="1000391"/>
                  </a:lnTo>
                  <a:lnTo>
                    <a:pt x="130365" y="1037501"/>
                  </a:lnTo>
                  <a:lnTo>
                    <a:pt x="158864" y="1072642"/>
                  </a:lnTo>
                  <a:lnTo>
                    <a:pt x="189699" y="1105700"/>
                  </a:lnTo>
                  <a:lnTo>
                    <a:pt x="222758" y="1136535"/>
                  </a:lnTo>
                  <a:lnTo>
                    <a:pt x="257898" y="1165034"/>
                  </a:lnTo>
                  <a:lnTo>
                    <a:pt x="295008" y="1191056"/>
                  </a:lnTo>
                  <a:lnTo>
                    <a:pt x="333971" y="1214488"/>
                  </a:lnTo>
                  <a:lnTo>
                    <a:pt x="374637" y="1235214"/>
                  </a:lnTo>
                  <a:lnTo>
                    <a:pt x="416902" y="1253083"/>
                  </a:lnTo>
                  <a:lnTo>
                    <a:pt x="460629" y="1267980"/>
                  </a:lnTo>
                  <a:lnTo>
                    <a:pt x="505701" y="1279791"/>
                  </a:lnTo>
                  <a:lnTo>
                    <a:pt x="551980" y="1288389"/>
                  </a:lnTo>
                  <a:lnTo>
                    <a:pt x="599351" y="1293634"/>
                  </a:lnTo>
                  <a:lnTo>
                    <a:pt x="647700" y="1295400"/>
                  </a:lnTo>
                  <a:lnTo>
                    <a:pt x="696036" y="1293634"/>
                  </a:lnTo>
                  <a:lnTo>
                    <a:pt x="743407" y="1288389"/>
                  </a:lnTo>
                  <a:lnTo>
                    <a:pt x="789686" y="1279791"/>
                  </a:lnTo>
                  <a:lnTo>
                    <a:pt x="834758" y="1267980"/>
                  </a:lnTo>
                  <a:lnTo>
                    <a:pt x="878484" y="1253083"/>
                  </a:lnTo>
                  <a:lnTo>
                    <a:pt x="920750" y="1235214"/>
                  </a:lnTo>
                  <a:lnTo>
                    <a:pt x="961415" y="1214488"/>
                  </a:lnTo>
                  <a:lnTo>
                    <a:pt x="1000379" y="1191056"/>
                  </a:lnTo>
                  <a:lnTo>
                    <a:pt x="1037488" y="1165034"/>
                  </a:lnTo>
                  <a:lnTo>
                    <a:pt x="1072629" y="1136535"/>
                  </a:lnTo>
                  <a:lnTo>
                    <a:pt x="1105687" y="1105700"/>
                  </a:lnTo>
                  <a:lnTo>
                    <a:pt x="1136523" y="1072642"/>
                  </a:lnTo>
                  <a:lnTo>
                    <a:pt x="1165021" y="1037501"/>
                  </a:lnTo>
                  <a:lnTo>
                    <a:pt x="1191044" y="1000391"/>
                  </a:lnTo>
                  <a:lnTo>
                    <a:pt x="1214475" y="961428"/>
                  </a:lnTo>
                  <a:lnTo>
                    <a:pt x="1235202" y="920762"/>
                  </a:lnTo>
                  <a:lnTo>
                    <a:pt x="1253070" y="878497"/>
                  </a:lnTo>
                  <a:lnTo>
                    <a:pt x="1267968" y="834771"/>
                  </a:lnTo>
                  <a:lnTo>
                    <a:pt x="1279779" y="789698"/>
                  </a:lnTo>
                  <a:lnTo>
                    <a:pt x="1288376" y="743419"/>
                  </a:lnTo>
                  <a:lnTo>
                    <a:pt x="1293622" y="696048"/>
                  </a:lnTo>
                  <a:lnTo>
                    <a:pt x="1295400" y="647700"/>
                  </a:lnTo>
                  <a:close/>
                </a:path>
                <a:path w="1341755" h="2079625">
                  <a:moveTo>
                    <a:pt x="1341450" y="1758467"/>
                  </a:moveTo>
                  <a:lnTo>
                    <a:pt x="1337970" y="1711071"/>
                  </a:lnTo>
                  <a:lnTo>
                    <a:pt x="1327873" y="1665846"/>
                  </a:lnTo>
                  <a:lnTo>
                    <a:pt x="1311643" y="1623263"/>
                  </a:lnTo>
                  <a:lnTo>
                    <a:pt x="1289786" y="1583842"/>
                  </a:lnTo>
                  <a:lnTo>
                    <a:pt x="1262786" y="1548053"/>
                  </a:lnTo>
                  <a:lnTo>
                    <a:pt x="1231150" y="1516418"/>
                  </a:lnTo>
                  <a:lnTo>
                    <a:pt x="1195374" y="1489430"/>
                  </a:lnTo>
                  <a:lnTo>
                    <a:pt x="1155941" y="1467561"/>
                  </a:lnTo>
                  <a:lnTo>
                    <a:pt x="1113370" y="1451330"/>
                  </a:lnTo>
                  <a:lnTo>
                    <a:pt x="1068133" y="1441234"/>
                  </a:lnTo>
                  <a:lnTo>
                    <a:pt x="1020737" y="1437754"/>
                  </a:lnTo>
                  <a:lnTo>
                    <a:pt x="973340" y="1441234"/>
                  </a:lnTo>
                  <a:lnTo>
                    <a:pt x="928116" y="1451330"/>
                  </a:lnTo>
                  <a:lnTo>
                    <a:pt x="885532" y="1467561"/>
                  </a:lnTo>
                  <a:lnTo>
                    <a:pt x="846112" y="1489430"/>
                  </a:lnTo>
                  <a:lnTo>
                    <a:pt x="810323" y="1516418"/>
                  </a:lnTo>
                  <a:lnTo>
                    <a:pt x="778687" y="1548053"/>
                  </a:lnTo>
                  <a:lnTo>
                    <a:pt x="751687" y="1583842"/>
                  </a:lnTo>
                  <a:lnTo>
                    <a:pt x="729830" y="1623263"/>
                  </a:lnTo>
                  <a:lnTo>
                    <a:pt x="713600" y="1665846"/>
                  </a:lnTo>
                  <a:lnTo>
                    <a:pt x="703503" y="1711071"/>
                  </a:lnTo>
                  <a:lnTo>
                    <a:pt x="700024" y="1758467"/>
                  </a:lnTo>
                  <a:lnTo>
                    <a:pt x="703503" y="1805863"/>
                  </a:lnTo>
                  <a:lnTo>
                    <a:pt x="713600" y="1851101"/>
                  </a:lnTo>
                  <a:lnTo>
                    <a:pt x="729830" y="1893671"/>
                  </a:lnTo>
                  <a:lnTo>
                    <a:pt x="751687" y="1933105"/>
                  </a:lnTo>
                  <a:lnTo>
                    <a:pt x="778687" y="1968881"/>
                  </a:lnTo>
                  <a:lnTo>
                    <a:pt x="810323" y="2000516"/>
                  </a:lnTo>
                  <a:lnTo>
                    <a:pt x="846112" y="2027516"/>
                  </a:lnTo>
                  <a:lnTo>
                    <a:pt x="885532" y="2049373"/>
                  </a:lnTo>
                  <a:lnTo>
                    <a:pt x="928116" y="2065604"/>
                  </a:lnTo>
                  <a:lnTo>
                    <a:pt x="973340" y="2075700"/>
                  </a:lnTo>
                  <a:lnTo>
                    <a:pt x="1020737" y="2079180"/>
                  </a:lnTo>
                  <a:lnTo>
                    <a:pt x="1068133" y="2075700"/>
                  </a:lnTo>
                  <a:lnTo>
                    <a:pt x="1113370" y="2065604"/>
                  </a:lnTo>
                  <a:lnTo>
                    <a:pt x="1155941" y="2049373"/>
                  </a:lnTo>
                  <a:lnTo>
                    <a:pt x="1195374" y="2027516"/>
                  </a:lnTo>
                  <a:lnTo>
                    <a:pt x="1231150" y="2000516"/>
                  </a:lnTo>
                  <a:lnTo>
                    <a:pt x="1262786" y="1968881"/>
                  </a:lnTo>
                  <a:lnTo>
                    <a:pt x="1289786" y="1933105"/>
                  </a:lnTo>
                  <a:lnTo>
                    <a:pt x="1311643" y="1893671"/>
                  </a:lnTo>
                  <a:lnTo>
                    <a:pt x="1327873" y="1851101"/>
                  </a:lnTo>
                  <a:lnTo>
                    <a:pt x="1337970" y="1805863"/>
                  </a:lnTo>
                  <a:lnTo>
                    <a:pt x="1341450" y="1758467"/>
                  </a:lnTo>
                  <a:close/>
                </a:path>
              </a:pathLst>
            </a:custGeom>
            <a:solidFill>
              <a:srgbClr val="FE8637"/>
            </a:solidFill>
          </p:spPr>
          <p:txBody>
            <a:bodyPr wrap="square" lIns="0" tIns="0" rIns="0" bIns="0" rtlCol="0"/>
            <a:lstStyle/>
            <a:p>
              <a:endParaRPr/>
            </a:p>
          </p:txBody>
        </p:sp>
        <p:pic>
          <p:nvPicPr>
            <p:cNvPr id="19" name="object 19"/>
            <p:cNvPicPr/>
            <p:nvPr/>
          </p:nvPicPr>
          <p:blipFill>
            <a:blip r:embed="rId3" cstate="print"/>
            <a:stretch>
              <a:fillRect/>
            </a:stretch>
          </p:blipFill>
          <p:spPr>
            <a:xfrm>
              <a:off x="1091079" y="5500631"/>
              <a:ext cx="137159" cy="137160"/>
            </a:xfrm>
            <a:prstGeom prst="rect">
              <a:avLst/>
            </a:prstGeom>
          </p:spPr>
        </p:pic>
        <p:sp>
          <p:nvSpPr>
            <p:cNvPr id="20" name="object 20"/>
            <p:cNvSpPr/>
            <p:nvPr/>
          </p:nvSpPr>
          <p:spPr>
            <a:xfrm>
              <a:off x="1664195" y="4495800"/>
              <a:ext cx="607060" cy="1567180"/>
            </a:xfrm>
            <a:custGeom>
              <a:avLst/>
              <a:gdLst/>
              <a:ahLst/>
              <a:cxnLst/>
              <a:rect l="l" t="t" r="r" b="b"/>
              <a:pathLst>
                <a:path w="607060" h="1567179">
                  <a:moveTo>
                    <a:pt x="274332" y="1429512"/>
                  </a:moveTo>
                  <a:lnTo>
                    <a:pt x="267335" y="1386166"/>
                  </a:lnTo>
                  <a:lnTo>
                    <a:pt x="247865" y="1348511"/>
                  </a:lnTo>
                  <a:lnTo>
                    <a:pt x="218173" y="1318818"/>
                  </a:lnTo>
                  <a:lnTo>
                    <a:pt x="180517" y="1299349"/>
                  </a:lnTo>
                  <a:lnTo>
                    <a:pt x="137172" y="1292352"/>
                  </a:lnTo>
                  <a:lnTo>
                    <a:pt x="93814" y="1299349"/>
                  </a:lnTo>
                  <a:lnTo>
                    <a:pt x="56159" y="1318818"/>
                  </a:lnTo>
                  <a:lnTo>
                    <a:pt x="26466" y="1348511"/>
                  </a:lnTo>
                  <a:lnTo>
                    <a:pt x="6997" y="1386166"/>
                  </a:lnTo>
                  <a:lnTo>
                    <a:pt x="0" y="1429512"/>
                  </a:lnTo>
                  <a:lnTo>
                    <a:pt x="6997" y="1472869"/>
                  </a:lnTo>
                  <a:lnTo>
                    <a:pt x="26466" y="1510525"/>
                  </a:lnTo>
                  <a:lnTo>
                    <a:pt x="56159" y="1540217"/>
                  </a:lnTo>
                  <a:lnTo>
                    <a:pt x="93814" y="1559687"/>
                  </a:lnTo>
                  <a:lnTo>
                    <a:pt x="137172" y="1566672"/>
                  </a:lnTo>
                  <a:lnTo>
                    <a:pt x="180517" y="1559687"/>
                  </a:lnTo>
                  <a:lnTo>
                    <a:pt x="218173" y="1540217"/>
                  </a:lnTo>
                  <a:lnTo>
                    <a:pt x="247865" y="1510525"/>
                  </a:lnTo>
                  <a:lnTo>
                    <a:pt x="267335" y="1472869"/>
                  </a:lnTo>
                  <a:lnTo>
                    <a:pt x="274332" y="1429512"/>
                  </a:lnTo>
                  <a:close/>
                </a:path>
                <a:path w="607060" h="1567179">
                  <a:moveTo>
                    <a:pt x="606564" y="182880"/>
                  </a:moveTo>
                  <a:lnTo>
                    <a:pt x="600024" y="134264"/>
                  </a:lnTo>
                  <a:lnTo>
                    <a:pt x="581596" y="90576"/>
                  </a:lnTo>
                  <a:lnTo>
                    <a:pt x="552996" y="53568"/>
                  </a:lnTo>
                  <a:lnTo>
                    <a:pt x="515988" y="24968"/>
                  </a:lnTo>
                  <a:lnTo>
                    <a:pt x="472300" y="6540"/>
                  </a:lnTo>
                  <a:lnTo>
                    <a:pt x="423684" y="0"/>
                  </a:lnTo>
                  <a:lnTo>
                    <a:pt x="375056" y="6540"/>
                  </a:lnTo>
                  <a:lnTo>
                    <a:pt x="331381" y="24968"/>
                  </a:lnTo>
                  <a:lnTo>
                    <a:pt x="294360" y="53568"/>
                  </a:lnTo>
                  <a:lnTo>
                    <a:pt x="265772" y="90576"/>
                  </a:lnTo>
                  <a:lnTo>
                    <a:pt x="247332" y="134264"/>
                  </a:lnTo>
                  <a:lnTo>
                    <a:pt x="240804" y="182880"/>
                  </a:lnTo>
                  <a:lnTo>
                    <a:pt x="247332" y="231508"/>
                  </a:lnTo>
                  <a:lnTo>
                    <a:pt x="265772" y="275183"/>
                  </a:lnTo>
                  <a:lnTo>
                    <a:pt x="294360" y="312204"/>
                  </a:lnTo>
                  <a:lnTo>
                    <a:pt x="331381" y="340791"/>
                  </a:lnTo>
                  <a:lnTo>
                    <a:pt x="375056" y="359232"/>
                  </a:lnTo>
                  <a:lnTo>
                    <a:pt x="423684" y="365760"/>
                  </a:lnTo>
                  <a:lnTo>
                    <a:pt x="472300" y="359232"/>
                  </a:lnTo>
                  <a:lnTo>
                    <a:pt x="515988" y="340791"/>
                  </a:lnTo>
                  <a:lnTo>
                    <a:pt x="552996" y="312204"/>
                  </a:lnTo>
                  <a:lnTo>
                    <a:pt x="581596" y="275183"/>
                  </a:lnTo>
                  <a:lnTo>
                    <a:pt x="600024" y="231508"/>
                  </a:lnTo>
                  <a:lnTo>
                    <a:pt x="606564" y="182880"/>
                  </a:lnTo>
                  <a:close/>
                </a:path>
              </a:pathLst>
            </a:custGeom>
            <a:solidFill>
              <a:srgbClr val="FE8637"/>
            </a:solidFill>
          </p:spPr>
          <p:txBody>
            <a:bodyPr wrap="square" lIns="0" tIns="0" rIns="0" bIns="0" rtlCol="0"/>
            <a:lstStyle/>
            <a:p>
              <a:endParaRPr/>
            </a:p>
          </p:txBody>
        </p:sp>
      </p:grpSp>
      <p:sp>
        <p:nvSpPr>
          <p:cNvPr id="21" name="object 21"/>
          <p:cNvSpPr txBox="1"/>
          <p:nvPr/>
        </p:nvSpPr>
        <p:spPr>
          <a:xfrm>
            <a:off x="1371601" y="2286000"/>
            <a:ext cx="6858000" cy="3136115"/>
          </a:xfrm>
          <a:prstGeom prst="rect">
            <a:avLst/>
          </a:prstGeom>
        </p:spPr>
        <p:txBody>
          <a:bodyPr vert="horz" wrap="square" lIns="0" tIns="12065" rIns="0" bIns="0" rtlCol="0">
            <a:spAutoFit/>
          </a:bodyPr>
          <a:lstStyle/>
          <a:p>
            <a:pPr marL="12700" marR="5080" algn="ctr">
              <a:lnSpc>
                <a:spcPct val="100000"/>
              </a:lnSpc>
              <a:spcBef>
                <a:spcPts val="95"/>
              </a:spcBef>
              <a:tabLst>
                <a:tab pos="2333625" algn="l"/>
                <a:tab pos="3543300" algn="l"/>
              </a:tabLst>
            </a:pPr>
            <a:r>
              <a:rPr sz="4000" b="1" spc="375" dirty="0">
                <a:solidFill>
                  <a:srgbClr val="1D136B"/>
                </a:solidFill>
                <a:latin typeface="Cambria"/>
                <a:cs typeface="Cambria"/>
              </a:rPr>
              <a:t>I</a:t>
            </a:r>
            <a:r>
              <a:rPr sz="3200" b="1" spc="565" dirty="0">
                <a:solidFill>
                  <a:srgbClr val="1D136B"/>
                </a:solidFill>
                <a:latin typeface="Cambria"/>
                <a:cs typeface="Cambria"/>
              </a:rPr>
              <a:t>N</a:t>
            </a:r>
            <a:r>
              <a:rPr sz="3200" b="1" spc="465" dirty="0">
                <a:solidFill>
                  <a:srgbClr val="1D136B"/>
                </a:solidFill>
                <a:latin typeface="Cambria"/>
                <a:cs typeface="Cambria"/>
              </a:rPr>
              <a:t>F</a:t>
            </a:r>
            <a:r>
              <a:rPr sz="3200" b="1" spc="470" dirty="0">
                <a:solidFill>
                  <a:srgbClr val="1D136B"/>
                </a:solidFill>
                <a:latin typeface="Cambria"/>
                <a:cs typeface="Cambria"/>
              </a:rPr>
              <a:t>O</a:t>
            </a:r>
            <a:r>
              <a:rPr sz="3200" b="1" spc="455" dirty="0">
                <a:solidFill>
                  <a:srgbClr val="1D136B"/>
                </a:solidFill>
                <a:latin typeface="Cambria"/>
                <a:cs typeface="Cambria"/>
              </a:rPr>
              <a:t>R</a:t>
            </a:r>
            <a:r>
              <a:rPr sz="3200" b="1" spc="434" dirty="0">
                <a:solidFill>
                  <a:srgbClr val="1D136B"/>
                </a:solidFill>
                <a:latin typeface="Cambria"/>
                <a:cs typeface="Cambria"/>
              </a:rPr>
              <a:t>M</a:t>
            </a:r>
            <a:r>
              <a:rPr sz="3200" b="1" spc="345" dirty="0">
                <a:solidFill>
                  <a:srgbClr val="1D136B"/>
                </a:solidFill>
                <a:latin typeface="Cambria"/>
                <a:cs typeface="Cambria"/>
              </a:rPr>
              <a:t>A</a:t>
            </a:r>
            <a:r>
              <a:rPr sz="3200" b="1" spc="265" dirty="0">
                <a:solidFill>
                  <a:srgbClr val="1D136B"/>
                </a:solidFill>
                <a:latin typeface="Cambria"/>
                <a:cs typeface="Cambria"/>
              </a:rPr>
              <a:t>T</a:t>
            </a:r>
            <a:r>
              <a:rPr sz="3200" b="1" spc="305" dirty="0">
                <a:solidFill>
                  <a:srgbClr val="1D136B"/>
                </a:solidFill>
                <a:latin typeface="Cambria"/>
                <a:cs typeface="Cambria"/>
              </a:rPr>
              <a:t>I</a:t>
            </a:r>
            <a:r>
              <a:rPr sz="3200" b="1" spc="465" dirty="0">
                <a:solidFill>
                  <a:srgbClr val="1D136B"/>
                </a:solidFill>
                <a:latin typeface="Cambria"/>
                <a:cs typeface="Cambria"/>
              </a:rPr>
              <a:t>O</a:t>
            </a:r>
            <a:r>
              <a:rPr sz="3200" b="1" spc="459" dirty="0">
                <a:solidFill>
                  <a:srgbClr val="1D136B"/>
                </a:solidFill>
                <a:latin typeface="Cambria"/>
                <a:cs typeface="Cambria"/>
              </a:rPr>
              <a:t>N</a:t>
            </a:r>
            <a:r>
              <a:rPr sz="3200" b="1" dirty="0">
                <a:solidFill>
                  <a:srgbClr val="1D136B"/>
                </a:solidFill>
                <a:latin typeface="Cambria"/>
                <a:cs typeface="Cambria"/>
              </a:rPr>
              <a:t>	</a:t>
            </a:r>
            <a:r>
              <a:rPr sz="4000" b="1" spc="605" dirty="0">
                <a:solidFill>
                  <a:srgbClr val="1D136B"/>
                </a:solidFill>
                <a:latin typeface="Cambria"/>
                <a:cs typeface="Cambria"/>
              </a:rPr>
              <a:t>R</a:t>
            </a:r>
            <a:r>
              <a:rPr sz="3200" b="1" spc="580" dirty="0">
                <a:solidFill>
                  <a:srgbClr val="1D136B"/>
                </a:solidFill>
                <a:latin typeface="Cambria"/>
                <a:cs typeface="Cambria"/>
              </a:rPr>
              <a:t>E</a:t>
            </a:r>
            <a:r>
              <a:rPr sz="3200" b="1" spc="265" dirty="0">
                <a:solidFill>
                  <a:srgbClr val="1D136B"/>
                </a:solidFill>
                <a:latin typeface="Cambria"/>
                <a:cs typeface="Cambria"/>
              </a:rPr>
              <a:t>T</a:t>
            </a:r>
            <a:r>
              <a:rPr sz="3200" b="1" spc="490" dirty="0">
                <a:solidFill>
                  <a:srgbClr val="1D136B"/>
                </a:solidFill>
                <a:latin typeface="Cambria"/>
                <a:cs typeface="Cambria"/>
              </a:rPr>
              <a:t>R</a:t>
            </a:r>
            <a:r>
              <a:rPr sz="3200" b="1" spc="335" dirty="0">
                <a:solidFill>
                  <a:srgbClr val="1D136B"/>
                </a:solidFill>
                <a:latin typeface="Cambria"/>
                <a:cs typeface="Cambria"/>
              </a:rPr>
              <a:t>I</a:t>
            </a:r>
            <a:r>
              <a:rPr sz="3200" b="1" spc="550" dirty="0">
                <a:solidFill>
                  <a:srgbClr val="1D136B"/>
                </a:solidFill>
                <a:latin typeface="Cambria"/>
                <a:cs typeface="Cambria"/>
              </a:rPr>
              <a:t>E</a:t>
            </a:r>
            <a:r>
              <a:rPr sz="3200" b="1" spc="400" dirty="0">
                <a:solidFill>
                  <a:srgbClr val="1D136B"/>
                </a:solidFill>
                <a:latin typeface="Cambria"/>
                <a:cs typeface="Cambria"/>
              </a:rPr>
              <a:t>V</a:t>
            </a:r>
            <a:r>
              <a:rPr sz="3200" b="1" spc="335" dirty="0">
                <a:solidFill>
                  <a:srgbClr val="1D136B"/>
                </a:solidFill>
                <a:latin typeface="Cambria"/>
                <a:cs typeface="Cambria"/>
              </a:rPr>
              <a:t>A</a:t>
            </a:r>
            <a:r>
              <a:rPr sz="3200" b="1" spc="330" dirty="0">
                <a:solidFill>
                  <a:srgbClr val="1D136B"/>
                </a:solidFill>
                <a:latin typeface="Cambria"/>
                <a:cs typeface="Cambria"/>
              </a:rPr>
              <a:t>L  </a:t>
            </a:r>
            <a:r>
              <a:rPr sz="4000" b="1" spc="465" dirty="0">
                <a:solidFill>
                  <a:srgbClr val="1D136B"/>
                </a:solidFill>
                <a:latin typeface="Cambria"/>
                <a:cs typeface="Cambria"/>
              </a:rPr>
              <a:t>S</a:t>
            </a:r>
            <a:r>
              <a:rPr sz="3200" b="1" spc="465" dirty="0">
                <a:solidFill>
                  <a:srgbClr val="1D136B"/>
                </a:solidFill>
                <a:latin typeface="Cambria"/>
                <a:cs typeface="Cambria"/>
              </a:rPr>
              <a:t>YSTEMS	</a:t>
            </a:r>
            <a:r>
              <a:rPr sz="4000" b="1" spc="285" dirty="0">
                <a:solidFill>
                  <a:srgbClr val="1D136B"/>
                </a:solidFill>
                <a:latin typeface="Cambria"/>
                <a:cs typeface="Cambria"/>
              </a:rPr>
              <a:t>(</a:t>
            </a:r>
            <a:r>
              <a:rPr sz="3600" b="1" spc="285">
                <a:solidFill>
                  <a:srgbClr val="1D136B"/>
                </a:solidFill>
                <a:latin typeface="Cambria"/>
                <a:cs typeface="Cambria"/>
              </a:rPr>
              <a:t>IRS</a:t>
            </a:r>
            <a:r>
              <a:rPr sz="4000" b="1" spc="285">
                <a:solidFill>
                  <a:srgbClr val="1D136B"/>
                </a:solidFill>
                <a:latin typeface="Cambria"/>
                <a:cs typeface="Cambria"/>
              </a:rPr>
              <a:t>)</a:t>
            </a:r>
            <a:endParaRPr lang="en-US" sz="4000" b="1" spc="285" dirty="0">
              <a:solidFill>
                <a:srgbClr val="1D136B"/>
              </a:solidFill>
              <a:latin typeface="Cambria"/>
              <a:cs typeface="Cambria"/>
            </a:endParaRPr>
          </a:p>
          <a:p>
            <a:pPr marL="12700" marR="5080" algn="ctr">
              <a:lnSpc>
                <a:spcPct val="100000"/>
              </a:lnSpc>
              <a:spcBef>
                <a:spcPts val="95"/>
              </a:spcBef>
              <a:tabLst>
                <a:tab pos="2333625" algn="l"/>
                <a:tab pos="3543300" algn="l"/>
              </a:tabLst>
            </a:pPr>
            <a:endParaRPr lang="en-US" sz="4000" b="1" spc="285" dirty="0">
              <a:solidFill>
                <a:srgbClr val="1D136B"/>
              </a:solidFill>
              <a:latin typeface="Cambria"/>
              <a:cs typeface="Cambria"/>
            </a:endParaRPr>
          </a:p>
          <a:p>
            <a:pPr marL="12700" marR="5080" algn="ctr">
              <a:lnSpc>
                <a:spcPct val="100000"/>
              </a:lnSpc>
              <a:spcBef>
                <a:spcPts val="95"/>
              </a:spcBef>
              <a:tabLst>
                <a:tab pos="2333625" algn="l"/>
                <a:tab pos="3543300" algn="l"/>
              </a:tabLst>
            </a:pPr>
            <a:endParaRPr sz="4000">
              <a:latin typeface="Cambria"/>
              <a:cs typeface="Cambria"/>
            </a:endParaRPr>
          </a:p>
          <a:p>
            <a:pPr>
              <a:lnSpc>
                <a:spcPct val="100000"/>
              </a:lnSpc>
              <a:spcBef>
                <a:spcPts val="50"/>
              </a:spcBef>
            </a:pPr>
            <a:endParaRPr sz="4050">
              <a:latin typeface="Cambria"/>
              <a:cs typeface="Cambria"/>
            </a:endParaRPr>
          </a:p>
        </p:txBody>
      </p:sp>
      <p:sp>
        <p:nvSpPr>
          <p:cNvPr id="25" name="TextBox 24"/>
          <p:cNvSpPr txBox="1"/>
          <p:nvPr/>
        </p:nvSpPr>
        <p:spPr>
          <a:xfrm>
            <a:off x="5791200" y="7086600"/>
            <a:ext cx="3048000" cy="1477328"/>
          </a:xfrm>
          <a:prstGeom prst="rect">
            <a:avLst/>
          </a:prstGeom>
          <a:noFill/>
        </p:spPr>
        <p:txBody>
          <a:bodyPr wrap="square" rtlCol="0">
            <a:spAutoFit/>
          </a:bodyPr>
          <a:lstStyle/>
          <a:p>
            <a:pPr algn="ctr">
              <a:lnSpc>
                <a:spcPct val="150000"/>
              </a:lnSpc>
            </a:pPr>
            <a:r>
              <a:rPr lang="en-US" b="1" dirty="0">
                <a:solidFill>
                  <a:srgbClr val="002060"/>
                </a:solidFill>
              </a:rPr>
              <a:t>Course Instructor</a:t>
            </a:r>
            <a:endParaRPr lang="en-US" dirty="0"/>
          </a:p>
          <a:p>
            <a:pPr algn="ctr">
              <a:lnSpc>
                <a:spcPct val="150000"/>
              </a:lnSpc>
            </a:pPr>
            <a:r>
              <a:rPr lang="en-US" sz="2400" b="1" dirty="0">
                <a:solidFill>
                  <a:srgbClr val="002060"/>
                </a:solidFill>
                <a:latin typeface="Arial Black" pitchFamily="34" charset="0"/>
              </a:rPr>
              <a:t>P.Veera Swamy</a:t>
            </a:r>
          </a:p>
          <a:p>
            <a:pPr algn="ctr">
              <a:lnSpc>
                <a:spcPct val="150000"/>
              </a:lnSpc>
            </a:pPr>
            <a:r>
              <a:rPr lang="en-US" b="1" dirty="0">
                <a:solidFill>
                  <a:srgbClr val="002060"/>
                </a:solidFill>
              </a:rPr>
              <a:t>Assistant Professor</a:t>
            </a:r>
            <a:endParaRPr lang="en-IN" b="1" dirty="0">
              <a:solidFill>
                <a:srgbClr val="002060"/>
              </a:solidFill>
            </a:endParaRPr>
          </a:p>
        </p:txBody>
      </p:sp>
    </p:spTree>
  </p:cSld>
  <p:clrMapOvr>
    <a:masterClrMapping/>
  </p:clrMapOvr>
  <p:transition>
    <p:split orient="vert"/>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90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697484"/>
            <a:ext cx="5864860" cy="382156"/>
          </a:xfrm>
          <a:prstGeom prst="rect">
            <a:avLst/>
          </a:prstGeom>
        </p:spPr>
        <p:txBody>
          <a:bodyPr vert="horz" wrap="square" lIns="0" tIns="12700" rIns="0" bIns="0" rtlCol="0">
            <a:spAutoFit/>
          </a:bodyPr>
          <a:lstStyle/>
          <a:p>
            <a:pPr marL="88900">
              <a:lnSpc>
                <a:spcPct val="100000"/>
              </a:lnSpc>
              <a:spcBef>
                <a:spcPts val="1545"/>
              </a:spcBef>
            </a:pPr>
            <a:r>
              <a:rPr lang="en-US" b="1" spc="285" dirty="0" smtClean="0">
                <a:solidFill>
                  <a:srgbClr val="002060"/>
                </a:solidFill>
              </a:rPr>
              <a:t>HYPERTEXT </a:t>
            </a:r>
            <a:r>
              <a:rPr lang="en-US" b="1" spc="310" dirty="0" smtClean="0">
                <a:solidFill>
                  <a:srgbClr val="002060"/>
                </a:solidFill>
              </a:rPr>
              <a:t>LINKAGES</a:t>
            </a:r>
            <a:endParaRPr lang="en-US" b="1" dirty="0">
              <a:solidFill>
                <a:srgbClr val="002060"/>
              </a:solidFill>
            </a:endParaRPr>
          </a:p>
        </p:txBody>
      </p:sp>
      <p:sp>
        <p:nvSpPr>
          <p:cNvPr id="11" name="object 11"/>
          <p:cNvSpPr txBox="1"/>
          <p:nvPr/>
        </p:nvSpPr>
        <p:spPr>
          <a:xfrm>
            <a:off x="533400" y="1447800"/>
            <a:ext cx="7615555" cy="2562240"/>
          </a:xfrm>
          <a:prstGeom prst="rect">
            <a:avLst/>
          </a:prstGeom>
        </p:spPr>
        <p:txBody>
          <a:bodyPr vert="horz" wrap="square" lIns="0" tIns="12700" rIns="0" bIns="0" rtlCol="0">
            <a:spAutoFit/>
          </a:bodyPr>
          <a:lstStyle/>
          <a:p>
            <a:pPr marL="286385" marR="5080" indent="-274320" algn="just">
              <a:lnSpc>
                <a:spcPct val="100000"/>
              </a:lnSpc>
              <a:spcBef>
                <a:spcPts val="1335"/>
              </a:spcBef>
              <a:buClr>
                <a:srgbClr val="FD8537"/>
              </a:buClr>
              <a:buSzPct val="68750"/>
              <a:buFont typeface="Courier New" pitchFamily="49" charset="0"/>
              <a:buChar char="o"/>
              <a:tabLst>
                <a:tab pos="287020" algn="l"/>
              </a:tabLst>
            </a:pPr>
            <a:r>
              <a:rPr lang="en-US" sz="2400" spc="90" dirty="0" smtClean="0">
                <a:latin typeface="Cambria"/>
                <a:cs typeface="Cambria"/>
              </a:rPr>
              <a:t>Finally a special class of indexing can be defined by creation of hypertext linkages.</a:t>
            </a:r>
          </a:p>
          <a:p>
            <a:pPr marL="286385" marR="5080" indent="-274320" algn="just">
              <a:lnSpc>
                <a:spcPct val="100000"/>
              </a:lnSpc>
              <a:spcBef>
                <a:spcPts val="1335"/>
              </a:spcBef>
              <a:buClr>
                <a:srgbClr val="FD8537"/>
              </a:buClr>
              <a:buSzPct val="68750"/>
              <a:buFont typeface="Courier New" pitchFamily="49" charset="0"/>
              <a:buChar char="o"/>
              <a:tabLst>
                <a:tab pos="287020" algn="l"/>
              </a:tabLst>
            </a:pPr>
            <a:r>
              <a:rPr sz="2400" spc="90" dirty="0" smtClean="0">
                <a:latin typeface="Cambria"/>
                <a:cs typeface="Cambria"/>
              </a:rPr>
              <a:t>These </a:t>
            </a:r>
            <a:r>
              <a:rPr sz="2400" spc="105" dirty="0">
                <a:latin typeface="Cambria"/>
                <a:cs typeface="Cambria"/>
              </a:rPr>
              <a:t>linkages </a:t>
            </a:r>
            <a:r>
              <a:rPr sz="2400" spc="35" dirty="0">
                <a:latin typeface="Cambria"/>
                <a:cs typeface="Cambria"/>
              </a:rPr>
              <a:t>provide </a:t>
            </a:r>
            <a:r>
              <a:rPr sz="2400" spc="105" dirty="0">
                <a:latin typeface="Cambria"/>
                <a:cs typeface="Cambria"/>
              </a:rPr>
              <a:t>virtual </a:t>
            </a:r>
            <a:r>
              <a:rPr sz="2400" spc="90" dirty="0">
                <a:latin typeface="Cambria"/>
                <a:cs typeface="Cambria"/>
              </a:rPr>
              <a:t>threads </a:t>
            </a:r>
            <a:r>
              <a:rPr sz="2400" spc="-5" dirty="0">
                <a:latin typeface="Cambria"/>
                <a:cs typeface="Cambria"/>
              </a:rPr>
              <a:t>of </a:t>
            </a:r>
            <a:r>
              <a:rPr sz="2400" spc="40" dirty="0">
                <a:latin typeface="Cambria"/>
                <a:cs typeface="Cambria"/>
              </a:rPr>
              <a:t>concepts </a:t>
            </a:r>
            <a:r>
              <a:rPr sz="2400" spc="45" dirty="0">
                <a:latin typeface="Cambria"/>
                <a:cs typeface="Cambria"/>
              </a:rPr>
              <a:t> between </a:t>
            </a:r>
            <a:r>
              <a:rPr sz="2400" spc="90" dirty="0">
                <a:latin typeface="Cambria"/>
                <a:cs typeface="Cambria"/>
              </a:rPr>
              <a:t>items </a:t>
            </a:r>
            <a:r>
              <a:rPr sz="2400" spc="75" dirty="0">
                <a:latin typeface="Cambria"/>
                <a:cs typeface="Cambria"/>
              </a:rPr>
              <a:t>versus </a:t>
            </a:r>
            <a:r>
              <a:rPr sz="2400" spc="65" dirty="0">
                <a:latin typeface="Cambria"/>
                <a:cs typeface="Cambria"/>
              </a:rPr>
              <a:t>directly </a:t>
            </a:r>
            <a:r>
              <a:rPr sz="2400" spc="80" dirty="0">
                <a:latin typeface="Cambria"/>
                <a:cs typeface="Cambria"/>
              </a:rPr>
              <a:t>defining </a:t>
            </a:r>
            <a:r>
              <a:rPr sz="2400" spc="90" dirty="0">
                <a:latin typeface="Cambria"/>
                <a:cs typeface="Cambria"/>
              </a:rPr>
              <a:t>the </a:t>
            </a:r>
            <a:r>
              <a:rPr sz="2400" spc="30" dirty="0">
                <a:latin typeface="Cambria"/>
                <a:cs typeface="Cambria"/>
              </a:rPr>
              <a:t>concept </a:t>
            </a:r>
            <a:r>
              <a:rPr sz="2400" spc="35" dirty="0">
                <a:latin typeface="Cambria"/>
                <a:cs typeface="Cambria"/>
              </a:rPr>
              <a:t> </a:t>
            </a:r>
            <a:r>
              <a:rPr sz="2400" spc="95" dirty="0">
                <a:latin typeface="Cambria"/>
                <a:cs typeface="Cambria"/>
              </a:rPr>
              <a:t>within</a:t>
            </a:r>
            <a:r>
              <a:rPr sz="2400" spc="100" dirty="0">
                <a:latin typeface="Cambria"/>
                <a:cs typeface="Cambria"/>
              </a:rPr>
              <a:t> </a:t>
            </a:r>
            <a:r>
              <a:rPr sz="2400" spc="140" dirty="0">
                <a:latin typeface="Cambria"/>
                <a:cs typeface="Cambria"/>
              </a:rPr>
              <a:t>an</a:t>
            </a:r>
            <a:r>
              <a:rPr sz="2400" spc="135" dirty="0">
                <a:latin typeface="Cambria"/>
                <a:cs typeface="Cambria"/>
              </a:rPr>
              <a:t> </a:t>
            </a:r>
            <a:r>
              <a:rPr sz="2400" spc="110" dirty="0">
                <a:latin typeface="Cambria"/>
                <a:cs typeface="Cambria"/>
              </a:rPr>
              <a:t>item</a:t>
            </a:r>
            <a:r>
              <a:rPr sz="2400" spc="110" dirty="0" smtClean="0">
                <a:latin typeface="Cambria"/>
                <a:cs typeface="Cambria"/>
              </a:rPr>
              <a:t>.</a:t>
            </a:r>
            <a:endParaRPr lang="en-US" sz="2400" spc="110" dirty="0" smtClean="0">
              <a:latin typeface="Cambria"/>
              <a:cs typeface="Cambria"/>
            </a:endParaRPr>
          </a:p>
          <a:p>
            <a:pPr marL="286385" marR="5080" indent="-274320" algn="just">
              <a:lnSpc>
                <a:spcPct val="100000"/>
              </a:lnSpc>
              <a:spcBef>
                <a:spcPts val="1335"/>
              </a:spcBef>
              <a:buClr>
                <a:srgbClr val="FD8537"/>
              </a:buClr>
              <a:buSzPct val="68750"/>
              <a:buFont typeface="Wingdings"/>
              <a:buChar char=""/>
              <a:tabLst>
                <a:tab pos="287020" algn="l"/>
              </a:tabLst>
            </a:pPr>
            <a:endParaRPr sz="2400" dirty="0">
              <a:latin typeface="Cambria"/>
              <a:cs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90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4215765" cy="482600"/>
          </a:xfrm>
          <a:prstGeom prst="rect">
            <a:avLst/>
          </a:prstGeom>
        </p:spPr>
        <p:txBody>
          <a:bodyPr vert="horz" wrap="square" lIns="0" tIns="12700" rIns="0" bIns="0" rtlCol="0">
            <a:spAutoFit/>
          </a:bodyPr>
          <a:lstStyle/>
          <a:p>
            <a:pPr marL="12700">
              <a:lnSpc>
                <a:spcPct val="100000"/>
              </a:lnSpc>
              <a:spcBef>
                <a:spcPts val="100"/>
              </a:spcBef>
            </a:pPr>
            <a:r>
              <a:rPr sz="3000" b="1" spc="295" dirty="0">
                <a:solidFill>
                  <a:srgbClr val="002060"/>
                </a:solidFill>
                <a:latin typeface="Cambria"/>
                <a:cs typeface="Cambria"/>
              </a:rPr>
              <a:t>S</a:t>
            </a:r>
            <a:r>
              <a:rPr b="1" spc="295" dirty="0">
                <a:solidFill>
                  <a:srgbClr val="002060"/>
                </a:solidFill>
                <a:latin typeface="Cambria"/>
                <a:cs typeface="Cambria"/>
              </a:rPr>
              <a:t>TATISTICAL</a:t>
            </a:r>
            <a:r>
              <a:rPr b="1" spc="280" dirty="0">
                <a:solidFill>
                  <a:srgbClr val="002060"/>
                </a:solidFill>
                <a:latin typeface="Cambria"/>
                <a:cs typeface="Cambria"/>
              </a:rPr>
              <a:t> </a:t>
            </a:r>
            <a:r>
              <a:rPr sz="3000" b="1" spc="335" dirty="0">
                <a:solidFill>
                  <a:srgbClr val="002060"/>
                </a:solidFill>
                <a:latin typeface="Cambria"/>
                <a:cs typeface="Cambria"/>
              </a:rPr>
              <a:t>I</a:t>
            </a:r>
            <a:r>
              <a:rPr b="1" spc="335" dirty="0">
                <a:solidFill>
                  <a:srgbClr val="002060"/>
                </a:solidFill>
                <a:latin typeface="Cambria"/>
                <a:cs typeface="Cambria"/>
              </a:rPr>
              <a:t>NDEXING</a:t>
            </a:r>
            <a:endParaRPr sz="3000">
              <a:solidFill>
                <a:srgbClr val="002060"/>
              </a:solidFill>
              <a:latin typeface="Cambria"/>
              <a:cs typeface="Cambria"/>
            </a:endParaRPr>
          </a:p>
        </p:txBody>
      </p:sp>
      <p:sp>
        <p:nvSpPr>
          <p:cNvPr id="10" name="object 10"/>
          <p:cNvSpPr txBox="1"/>
          <p:nvPr/>
        </p:nvSpPr>
        <p:spPr>
          <a:xfrm>
            <a:off x="307340" y="1595374"/>
            <a:ext cx="7844155" cy="3269998"/>
          </a:xfrm>
          <a:prstGeom prst="rect">
            <a:avLst/>
          </a:prstGeom>
        </p:spPr>
        <p:txBody>
          <a:bodyPr vert="horz" wrap="square" lIns="0" tIns="50165" rIns="0" bIns="0" rtlCol="0">
            <a:spAutoFit/>
          </a:bodyPr>
          <a:lstStyle/>
          <a:p>
            <a:pPr marL="286385" marR="5080" indent="-274320" algn="just">
              <a:lnSpc>
                <a:spcPts val="2380"/>
              </a:lnSpc>
              <a:spcBef>
                <a:spcPts val="395"/>
              </a:spcBef>
              <a:buClr>
                <a:srgbClr val="FD8537"/>
              </a:buClr>
              <a:buSzPct val="70454"/>
              <a:buFont typeface="Wingdings"/>
              <a:buChar char=""/>
              <a:tabLst>
                <a:tab pos="287020" algn="l"/>
              </a:tabLst>
            </a:pPr>
            <a:r>
              <a:rPr sz="2200" spc="110" dirty="0">
                <a:latin typeface="Cambria"/>
                <a:cs typeface="Cambria"/>
              </a:rPr>
              <a:t>Statistical </a:t>
            </a:r>
            <a:r>
              <a:rPr sz="2200" spc="85" dirty="0">
                <a:latin typeface="Cambria"/>
                <a:cs typeface="Cambria"/>
              </a:rPr>
              <a:t>indexing </a:t>
            </a:r>
            <a:r>
              <a:rPr sz="2200" spc="75" dirty="0">
                <a:latin typeface="Cambria"/>
                <a:cs typeface="Cambria"/>
              </a:rPr>
              <a:t>uses </a:t>
            </a:r>
            <a:r>
              <a:rPr sz="2200" spc="60" dirty="0">
                <a:latin typeface="Cambria"/>
                <a:cs typeface="Cambria"/>
              </a:rPr>
              <a:t>frequency </a:t>
            </a:r>
            <a:r>
              <a:rPr sz="2200" dirty="0">
                <a:latin typeface="Cambria"/>
                <a:cs typeface="Cambria"/>
              </a:rPr>
              <a:t>of </a:t>
            </a:r>
            <a:r>
              <a:rPr sz="2200" spc="35" dirty="0">
                <a:latin typeface="Cambria"/>
                <a:cs typeface="Cambria"/>
              </a:rPr>
              <a:t>occurrence </a:t>
            </a:r>
            <a:r>
              <a:rPr sz="2200" dirty="0">
                <a:latin typeface="Cambria"/>
                <a:cs typeface="Cambria"/>
              </a:rPr>
              <a:t>of </a:t>
            </a:r>
            <a:r>
              <a:rPr sz="2200" spc="70" dirty="0">
                <a:latin typeface="Cambria"/>
                <a:cs typeface="Cambria"/>
              </a:rPr>
              <a:t>events </a:t>
            </a:r>
            <a:r>
              <a:rPr sz="2200" spc="75" dirty="0">
                <a:latin typeface="Cambria"/>
                <a:cs typeface="Cambria"/>
              </a:rPr>
              <a:t> </a:t>
            </a:r>
            <a:r>
              <a:rPr sz="2200" spc="20" dirty="0">
                <a:latin typeface="Cambria"/>
                <a:cs typeface="Cambria"/>
              </a:rPr>
              <a:t>to</a:t>
            </a:r>
            <a:r>
              <a:rPr sz="2200" spc="25" dirty="0">
                <a:latin typeface="Cambria"/>
                <a:cs typeface="Cambria"/>
              </a:rPr>
              <a:t> </a:t>
            </a:r>
            <a:r>
              <a:rPr sz="2200" spc="80" dirty="0">
                <a:latin typeface="Cambria"/>
                <a:cs typeface="Cambria"/>
              </a:rPr>
              <a:t>calculate</a:t>
            </a:r>
            <a:r>
              <a:rPr sz="2200" spc="85" dirty="0">
                <a:latin typeface="Cambria"/>
                <a:cs typeface="Cambria"/>
              </a:rPr>
              <a:t> </a:t>
            </a:r>
            <a:r>
              <a:rPr sz="2200" spc="150" dirty="0">
                <a:latin typeface="Cambria"/>
                <a:cs typeface="Cambria"/>
              </a:rPr>
              <a:t>a</a:t>
            </a:r>
            <a:r>
              <a:rPr sz="2200" spc="155" dirty="0">
                <a:latin typeface="Cambria"/>
                <a:cs typeface="Cambria"/>
              </a:rPr>
              <a:t> </a:t>
            </a:r>
            <a:r>
              <a:rPr sz="2200" spc="80" dirty="0">
                <a:latin typeface="Cambria"/>
                <a:cs typeface="Cambria"/>
              </a:rPr>
              <a:t>number</a:t>
            </a:r>
            <a:r>
              <a:rPr sz="2200" spc="85" dirty="0">
                <a:latin typeface="Cambria"/>
                <a:cs typeface="Cambria"/>
              </a:rPr>
              <a:t> </a:t>
            </a:r>
            <a:r>
              <a:rPr sz="2200" spc="120" dirty="0">
                <a:latin typeface="Cambria"/>
                <a:cs typeface="Cambria"/>
              </a:rPr>
              <a:t>that</a:t>
            </a:r>
            <a:r>
              <a:rPr sz="2200" spc="125" dirty="0">
                <a:latin typeface="Cambria"/>
                <a:cs typeface="Cambria"/>
              </a:rPr>
              <a:t> </a:t>
            </a:r>
            <a:r>
              <a:rPr sz="2200" spc="75" dirty="0">
                <a:latin typeface="Cambria"/>
                <a:cs typeface="Cambria"/>
              </a:rPr>
              <a:t>is</a:t>
            </a:r>
            <a:r>
              <a:rPr sz="2200" spc="80" dirty="0">
                <a:latin typeface="Cambria"/>
                <a:cs typeface="Cambria"/>
              </a:rPr>
              <a:t> </a:t>
            </a:r>
            <a:r>
              <a:rPr sz="2200" spc="65" dirty="0">
                <a:latin typeface="Cambria"/>
                <a:cs typeface="Cambria"/>
              </a:rPr>
              <a:t>used</a:t>
            </a:r>
            <a:r>
              <a:rPr sz="2200" spc="70" dirty="0">
                <a:latin typeface="Cambria"/>
                <a:cs typeface="Cambria"/>
              </a:rPr>
              <a:t> </a:t>
            </a:r>
            <a:r>
              <a:rPr sz="2200" spc="20" dirty="0">
                <a:latin typeface="Cambria"/>
                <a:cs typeface="Cambria"/>
              </a:rPr>
              <a:t>to </a:t>
            </a:r>
            <a:r>
              <a:rPr sz="2200" spc="25" dirty="0">
                <a:latin typeface="Cambria"/>
                <a:cs typeface="Cambria"/>
              </a:rPr>
              <a:t> </a:t>
            </a:r>
            <a:r>
              <a:rPr sz="2200" spc="75" dirty="0">
                <a:latin typeface="Cambria"/>
                <a:cs typeface="Cambria"/>
              </a:rPr>
              <a:t>indicate </a:t>
            </a:r>
            <a:r>
              <a:rPr sz="2200" spc="80" dirty="0">
                <a:latin typeface="Cambria"/>
                <a:cs typeface="Cambria"/>
              </a:rPr>
              <a:t> </a:t>
            </a:r>
            <a:r>
              <a:rPr sz="2200" spc="85" dirty="0">
                <a:latin typeface="Cambria"/>
                <a:cs typeface="Cambria"/>
              </a:rPr>
              <a:t>the </a:t>
            </a:r>
            <a:r>
              <a:rPr sz="2200" spc="90" dirty="0">
                <a:latin typeface="Cambria"/>
                <a:cs typeface="Cambria"/>
              </a:rPr>
              <a:t> </a:t>
            </a:r>
            <a:r>
              <a:rPr sz="2200" spc="70" dirty="0">
                <a:latin typeface="Cambria"/>
                <a:cs typeface="Cambria"/>
              </a:rPr>
              <a:t>potential</a:t>
            </a:r>
            <a:r>
              <a:rPr sz="2200" spc="95" dirty="0">
                <a:latin typeface="Cambria"/>
                <a:cs typeface="Cambria"/>
              </a:rPr>
              <a:t> </a:t>
            </a:r>
            <a:r>
              <a:rPr sz="2200" spc="60" dirty="0">
                <a:latin typeface="Cambria"/>
                <a:cs typeface="Cambria"/>
              </a:rPr>
              <a:t>relevance</a:t>
            </a:r>
            <a:r>
              <a:rPr sz="2200" spc="120" dirty="0">
                <a:latin typeface="Cambria"/>
                <a:cs typeface="Cambria"/>
              </a:rPr>
              <a:t> </a:t>
            </a:r>
            <a:r>
              <a:rPr sz="2200" dirty="0">
                <a:latin typeface="Cambria"/>
                <a:cs typeface="Cambria"/>
              </a:rPr>
              <a:t>of</a:t>
            </a:r>
            <a:r>
              <a:rPr sz="2200" spc="125" dirty="0">
                <a:latin typeface="Cambria"/>
                <a:cs typeface="Cambria"/>
              </a:rPr>
              <a:t> </a:t>
            </a:r>
            <a:r>
              <a:rPr sz="2200" spc="130" dirty="0">
                <a:latin typeface="Cambria"/>
                <a:cs typeface="Cambria"/>
              </a:rPr>
              <a:t>an </a:t>
            </a:r>
            <a:r>
              <a:rPr sz="2200" spc="100" dirty="0">
                <a:latin typeface="Cambria"/>
                <a:cs typeface="Cambria"/>
              </a:rPr>
              <a:t>item.</a:t>
            </a:r>
            <a:endParaRPr sz="2200" dirty="0">
              <a:latin typeface="Cambria"/>
              <a:cs typeface="Cambria"/>
            </a:endParaRPr>
          </a:p>
          <a:p>
            <a:pPr marL="286385" marR="5080" indent="-274320" algn="just">
              <a:lnSpc>
                <a:spcPts val="2380"/>
              </a:lnSpc>
              <a:spcBef>
                <a:spcPts val="590"/>
              </a:spcBef>
              <a:buClr>
                <a:srgbClr val="FD8537"/>
              </a:buClr>
              <a:buSzPct val="70454"/>
              <a:buFont typeface="Wingdings"/>
              <a:buChar char=""/>
              <a:tabLst>
                <a:tab pos="287020" algn="l"/>
              </a:tabLst>
            </a:pPr>
            <a:r>
              <a:rPr sz="2200" spc="65" dirty="0">
                <a:latin typeface="Cambria"/>
                <a:cs typeface="Cambria"/>
              </a:rPr>
              <a:t>Probabilistic</a:t>
            </a:r>
            <a:r>
              <a:rPr sz="2200" spc="70" dirty="0">
                <a:latin typeface="Cambria"/>
                <a:cs typeface="Cambria"/>
              </a:rPr>
              <a:t> </a:t>
            </a:r>
            <a:r>
              <a:rPr sz="2200" spc="75" dirty="0">
                <a:latin typeface="Cambria"/>
                <a:cs typeface="Cambria"/>
              </a:rPr>
              <a:t>systems</a:t>
            </a:r>
            <a:r>
              <a:rPr sz="2200" spc="80" dirty="0">
                <a:latin typeface="Cambria"/>
                <a:cs typeface="Cambria"/>
              </a:rPr>
              <a:t> </a:t>
            </a:r>
            <a:r>
              <a:rPr sz="2200" spc="90" dirty="0">
                <a:latin typeface="Cambria"/>
                <a:cs typeface="Cambria"/>
              </a:rPr>
              <a:t>attempt</a:t>
            </a:r>
            <a:r>
              <a:rPr sz="2200" spc="95" dirty="0">
                <a:latin typeface="Cambria"/>
                <a:cs typeface="Cambria"/>
              </a:rPr>
              <a:t> </a:t>
            </a:r>
            <a:r>
              <a:rPr sz="2200" spc="20" dirty="0">
                <a:latin typeface="Cambria"/>
                <a:cs typeface="Cambria"/>
              </a:rPr>
              <a:t>to</a:t>
            </a:r>
            <a:r>
              <a:rPr sz="2200" spc="25" dirty="0">
                <a:latin typeface="Cambria"/>
                <a:cs typeface="Cambria"/>
              </a:rPr>
              <a:t> </a:t>
            </a:r>
            <a:r>
              <a:rPr sz="2200" spc="85" dirty="0">
                <a:latin typeface="Cambria"/>
                <a:cs typeface="Cambria"/>
              </a:rPr>
              <a:t>calculate</a:t>
            </a:r>
            <a:r>
              <a:rPr sz="2200" spc="90" dirty="0">
                <a:latin typeface="Cambria"/>
                <a:cs typeface="Cambria"/>
              </a:rPr>
              <a:t> </a:t>
            </a:r>
            <a:r>
              <a:rPr sz="2200" spc="150" dirty="0">
                <a:latin typeface="Cambria"/>
                <a:cs typeface="Cambria"/>
              </a:rPr>
              <a:t>a </a:t>
            </a:r>
            <a:r>
              <a:rPr sz="2200" spc="55" dirty="0">
                <a:latin typeface="Cambria"/>
                <a:cs typeface="Cambria"/>
              </a:rPr>
              <a:t>probability </a:t>
            </a:r>
            <a:r>
              <a:rPr sz="2200" spc="60" dirty="0">
                <a:latin typeface="Cambria"/>
                <a:cs typeface="Cambria"/>
              </a:rPr>
              <a:t> </a:t>
            </a:r>
            <a:r>
              <a:rPr sz="2200" spc="90" dirty="0">
                <a:latin typeface="Cambria"/>
                <a:cs typeface="Cambria"/>
              </a:rPr>
              <a:t>value </a:t>
            </a:r>
            <a:r>
              <a:rPr sz="2200" spc="120" dirty="0">
                <a:latin typeface="Cambria"/>
                <a:cs typeface="Cambria"/>
              </a:rPr>
              <a:t>that </a:t>
            </a:r>
            <a:r>
              <a:rPr sz="2200" spc="65" dirty="0">
                <a:latin typeface="Cambria"/>
                <a:cs typeface="Cambria"/>
              </a:rPr>
              <a:t>should </a:t>
            </a:r>
            <a:r>
              <a:rPr sz="2200" spc="20" dirty="0">
                <a:latin typeface="Cambria"/>
                <a:cs typeface="Cambria"/>
              </a:rPr>
              <a:t>be </a:t>
            </a:r>
            <a:r>
              <a:rPr sz="2200" spc="105" dirty="0">
                <a:latin typeface="Cambria"/>
                <a:cs typeface="Cambria"/>
              </a:rPr>
              <a:t>invariant </a:t>
            </a:r>
            <a:r>
              <a:rPr sz="2200" spc="20" dirty="0">
                <a:latin typeface="Cambria"/>
                <a:cs typeface="Cambria"/>
              </a:rPr>
              <a:t>to </a:t>
            </a:r>
            <a:r>
              <a:rPr sz="2200" spc="45" dirty="0">
                <a:latin typeface="Cambria"/>
                <a:cs typeface="Cambria"/>
              </a:rPr>
              <a:t>both </a:t>
            </a:r>
            <a:r>
              <a:rPr sz="2200" spc="75" dirty="0">
                <a:latin typeface="Cambria"/>
                <a:cs typeface="Cambria"/>
              </a:rPr>
              <a:t>calculation </a:t>
            </a:r>
            <a:r>
              <a:rPr sz="2200" spc="60" dirty="0">
                <a:latin typeface="Cambria"/>
                <a:cs typeface="Cambria"/>
              </a:rPr>
              <a:t>method </a:t>
            </a:r>
            <a:r>
              <a:rPr sz="2200" spc="65" dirty="0">
                <a:latin typeface="Cambria"/>
                <a:cs typeface="Cambria"/>
              </a:rPr>
              <a:t> </a:t>
            </a:r>
            <a:r>
              <a:rPr lang="en-US" sz="2200" spc="80" dirty="0" smtClean="0">
                <a:latin typeface="Cambria"/>
                <a:cs typeface="Cambria"/>
              </a:rPr>
              <a:t>and</a:t>
            </a:r>
            <a:r>
              <a:rPr sz="2200" spc="100" dirty="0" smtClean="0">
                <a:latin typeface="Cambria"/>
                <a:cs typeface="Cambria"/>
              </a:rPr>
              <a:t> </a:t>
            </a:r>
            <a:r>
              <a:rPr sz="2200" spc="85" dirty="0">
                <a:latin typeface="Cambria"/>
                <a:cs typeface="Cambria"/>
              </a:rPr>
              <a:t>text</a:t>
            </a:r>
            <a:r>
              <a:rPr sz="2200" spc="120" dirty="0">
                <a:latin typeface="Cambria"/>
                <a:cs typeface="Cambria"/>
              </a:rPr>
              <a:t> </a:t>
            </a:r>
            <a:r>
              <a:rPr sz="2200" spc="45" dirty="0">
                <a:latin typeface="Cambria"/>
                <a:cs typeface="Cambria"/>
              </a:rPr>
              <a:t>corpora.</a:t>
            </a:r>
            <a:endParaRPr sz="2200" dirty="0">
              <a:latin typeface="Cambria"/>
              <a:cs typeface="Cambria"/>
            </a:endParaRPr>
          </a:p>
          <a:p>
            <a:pPr marL="286385" marR="5080" indent="-274320" algn="just">
              <a:lnSpc>
                <a:spcPct val="90000"/>
              </a:lnSpc>
              <a:spcBef>
                <a:spcPts val="555"/>
              </a:spcBef>
              <a:buClr>
                <a:srgbClr val="FD8537"/>
              </a:buClr>
              <a:buSzPct val="70454"/>
              <a:buFont typeface="Wingdings"/>
              <a:buChar char=""/>
              <a:tabLst>
                <a:tab pos="287020" algn="l"/>
              </a:tabLst>
            </a:pPr>
            <a:r>
              <a:rPr sz="2200" spc="105" dirty="0">
                <a:latin typeface="Cambria"/>
                <a:cs typeface="Cambria"/>
              </a:rPr>
              <a:t>The </a:t>
            </a:r>
            <a:r>
              <a:rPr sz="2200" spc="110" dirty="0">
                <a:latin typeface="Cambria"/>
                <a:cs typeface="Cambria"/>
              </a:rPr>
              <a:t>Bayesian </a:t>
            </a:r>
            <a:r>
              <a:rPr sz="2200" spc="100" dirty="0">
                <a:latin typeface="Cambria"/>
                <a:cs typeface="Cambria"/>
              </a:rPr>
              <a:t>and </a:t>
            </a:r>
            <a:r>
              <a:rPr sz="2200" spc="60" dirty="0">
                <a:latin typeface="Cambria"/>
                <a:cs typeface="Cambria"/>
              </a:rPr>
              <a:t>Vector </a:t>
            </a:r>
            <a:r>
              <a:rPr sz="2200" spc="55" dirty="0">
                <a:latin typeface="Cambria"/>
                <a:cs typeface="Cambria"/>
              </a:rPr>
              <a:t>approaches </a:t>
            </a:r>
            <a:r>
              <a:rPr sz="2200" spc="80" dirty="0">
                <a:latin typeface="Cambria"/>
                <a:cs typeface="Cambria"/>
              </a:rPr>
              <a:t>calculate </a:t>
            </a:r>
            <a:r>
              <a:rPr sz="2200" spc="150" dirty="0">
                <a:latin typeface="Cambria"/>
                <a:cs typeface="Cambria"/>
              </a:rPr>
              <a:t>a </a:t>
            </a:r>
            <a:r>
              <a:rPr sz="2200" spc="70" dirty="0">
                <a:latin typeface="Cambria"/>
                <a:cs typeface="Cambria"/>
              </a:rPr>
              <a:t>relative </a:t>
            </a:r>
            <a:r>
              <a:rPr sz="2200" spc="75" dirty="0">
                <a:latin typeface="Cambria"/>
                <a:cs typeface="Cambria"/>
              </a:rPr>
              <a:t> </a:t>
            </a:r>
            <a:r>
              <a:rPr sz="2200" spc="65" dirty="0">
                <a:latin typeface="Cambria"/>
                <a:cs typeface="Cambria"/>
              </a:rPr>
              <a:t>relevance </a:t>
            </a:r>
            <a:r>
              <a:rPr sz="2200" spc="90" dirty="0" smtClean="0">
                <a:latin typeface="Cambria"/>
                <a:cs typeface="Cambria"/>
              </a:rPr>
              <a:t>value</a:t>
            </a:r>
            <a:r>
              <a:rPr sz="2200" spc="40" dirty="0" smtClean="0">
                <a:latin typeface="Cambria"/>
                <a:cs typeface="Cambria"/>
              </a:rPr>
              <a:t> </a:t>
            </a:r>
            <a:r>
              <a:rPr sz="2200" spc="120" dirty="0">
                <a:latin typeface="Cambria"/>
                <a:cs typeface="Cambria"/>
              </a:rPr>
              <a:t>that </a:t>
            </a:r>
            <a:r>
              <a:rPr sz="2200" spc="150" dirty="0">
                <a:latin typeface="Cambria"/>
                <a:cs typeface="Cambria"/>
              </a:rPr>
              <a:t>a </a:t>
            </a:r>
            <a:r>
              <a:rPr sz="2200" spc="85" dirty="0">
                <a:latin typeface="Cambria"/>
                <a:cs typeface="Cambria"/>
              </a:rPr>
              <a:t>particular </a:t>
            </a:r>
            <a:r>
              <a:rPr sz="2200" spc="90" dirty="0">
                <a:latin typeface="Cambria"/>
                <a:cs typeface="Cambria"/>
              </a:rPr>
              <a:t> </a:t>
            </a:r>
            <a:r>
              <a:rPr sz="2200" spc="80" dirty="0">
                <a:latin typeface="Cambria"/>
                <a:cs typeface="Cambria"/>
              </a:rPr>
              <a:t>item </a:t>
            </a:r>
            <a:r>
              <a:rPr sz="2200" spc="75" dirty="0">
                <a:latin typeface="Cambria"/>
                <a:cs typeface="Cambria"/>
              </a:rPr>
              <a:t>is </a:t>
            </a:r>
            <a:r>
              <a:rPr sz="2200" spc="85" dirty="0">
                <a:latin typeface="Cambria"/>
                <a:cs typeface="Cambria"/>
              </a:rPr>
              <a:t>relevant. </a:t>
            </a:r>
            <a:r>
              <a:rPr sz="2200" spc="120" dirty="0">
                <a:latin typeface="Cambria"/>
                <a:cs typeface="Cambria"/>
              </a:rPr>
              <a:t>Quite </a:t>
            </a:r>
            <a:r>
              <a:rPr sz="2200" spc="50" dirty="0">
                <a:latin typeface="Cambria"/>
                <a:cs typeface="Cambria"/>
              </a:rPr>
              <a:t>often </a:t>
            </a:r>
            <a:r>
              <a:rPr sz="2200" spc="75" dirty="0">
                <a:latin typeface="Cambria"/>
                <a:cs typeface="Cambria"/>
              </a:rPr>
              <a:t>term </a:t>
            </a:r>
            <a:r>
              <a:rPr sz="2200" spc="65" dirty="0">
                <a:latin typeface="Cambria"/>
                <a:cs typeface="Cambria"/>
              </a:rPr>
              <a:t>distributions </a:t>
            </a:r>
            <a:r>
              <a:rPr sz="2200" spc="45" dirty="0">
                <a:latin typeface="Cambria"/>
                <a:cs typeface="Cambria"/>
              </a:rPr>
              <a:t>across </a:t>
            </a:r>
            <a:r>
              <a:rPr sz="2200" spc="85" dirty="0">
                <a:latin typeface="Cambria"/>
                <a:cs typeface="Cambria"/>
              </a:rPr>
              <a:t>the </a:t>
            </a:r>
            <a:r>
              <a:rPr sz="2200" spc="90" dirty="0">
                <a:latin typeface="Cambria"/>
                <a:cs typeface="Cambria"/>
              </a:rPr>
              <a:t> </a:t>
            </a:r>
            <a:r>
              <a:rPr sz="2200" spc="75" dirty="0">
                <a:latin typeface="Cambria"/>
                <a:cs typeface="Cambria"/>
              </a:rPr>
              <a:t>searchable</a:t>
            </a:r>
            <a:r>
              <a:rPr sz="2200" spc="105" dirty="0">
                <a:latin typeface="Cambria"/>
                <a:cs typeface="Cambria"/>
              </a:rPr>
              <a:t> </a:t>
            </a:r>
            <a:r>
              <a:rPr sz="2200" spc="85" dirty="0">
                <a:latin typeface="Cambria"/>
                <a:cs typeface="Cambria"/>
              </a:rPr>
              <a:t>database</a:t>
            </a:r>
            <a:r>
              <a:rPr sz="2200" spc="114" dirty="0">
                <a:latin typeface="Cambria"/>
                <a:cs typeface="Cambria"/>
              </a:rPr>
              <a:t> </a:t>
            </a:r>
            <a:r>
              <a:rPr sz="2200" spc="75" dirty="0">
                <a:latin typeface="Cambria"/>
                <a:cs typeface="Cambria"/>
              </a:rPr>
              <a:t>are</a:t>
            </a:r>
            <a:r>
              <a:rPr sz="2200" spc="125" dirty="0">
                <a:latin typeface="Cambria"/>
                <a:cs typeface="Cambria"/>
              </a:rPr>
              <a:t> </a:t>
            </a:r>
            <a:r>
              <a:rPr sz="2200" spc="65" dirty="0">
                <a:latin typeface="Cambria"/>
                <a:cs typeface="Cambria"/>
              </a:rPr>
              <a:t>used</a:t>
            </a:r>
            <a:r>
              <a:rPr sz="2200" spc="110" dirty="0">
                <a:latin typeface="Cambria"/>
                <a:cs typeface="Cambria"/>
              </a:rPr>
              <a:t> </a:t>
            </a:r>
            <a:r>
              <a:rPr sz="2200" spc="95" dirty="0">
                <a:latin typeface="Cambria"/>
                <a:cs typeface="Cambria"/>
              </a:rPr>
              <a:t>in</a:t>
            </a:r>
            <a:r>
              <a:rPr sz="2200" spc="125" dirty="0">
                <a:latin typeface="Cambria"/>
                <a:cs typeface="Cambria"/>
              </a:rPr>
              <a:t> </a:t>
            </a:r>
            <a:r>
              <a:rPr sz="2200" spc="85" dirty="0">
                <a:latin typeface="Cambria"/>
                <a:cs typeface="Cambria"/>
              </a:rPr>
              <a:t>the</a:t>
            </a:r>
            <a:r>
              <a:rPr sz="2200" spc="125" dirty="0">
                <a:latin typeface="Cambria"/>
                <a:cs typeface="Cambria"/>
              </a:rPr>
              <a:t> </a:t>
            </a:r>
            <a:r>
              <a:rPr sz="2200" spc="85" dirty="0">
                <a:latin typeface="Cambria"/>
                <a:cs typeface="Cambria"/>
              </a:rPr>
              <a:t>calculations</a:t>
            </a:r>
            <a:r>
              <a:rPr sz="2200" spc="85" dirty="0" smtClean="0">
                <a:latin typeface="Cambria"/>
                <a:cs typeface="Cambria"/>
              </a:rPr>
              <a:t>.</a:t>
            </a:r>
            <a:endParaRPr sz="2200" dirty="0">
              <a:latin typeface="Cambria"/>
              <a:cs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66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551940"/>
            <a:ext cx="5487670" cy="3714115"/>
          </a:xfrm>
          <a:prstGeom prst="rect">
            <a:avLst/>
          </a:prstGeom>
        </p:spPr>
        <p:txBody>
          <a:bodyPr vert="horz" wrap="square" lIns="0" tIns="88900" rIns="0" bIns="0" rtlCol="0">
            <a:spAutoFit/>
          </a:bodyPr>
          <a:lstStyle/>
          <a:p>
            <a:pPr marL="12700">
              <a:lnSpc>
                <a:spcPct val="100000"/>
              </a:lnSpc>
              <a:spcBef>
                <a:spcPts val="700"/>
              </a:spcBef>
            </a:pPr>
            <a:r>
              <a:rPr sz="2400" b="1" spc="160" dirty="0">
                <a:latin typeface="Cambria"/>
                <a:cs typeface="Cambria"/>
              </a:rPr>
              <a:t>Methods</a:t>
            </a:r>
            <a:endParaRPr sz="2400" dirty="0">
              <a:latin typeface="Cambria"/>
              <a:cs typeface="Cambria"/>
            </a:endParaRPr>
          </a:p>
          <a:p>
            <a:pPr marL="287020" indent="-274320">
              <a:lnSpc>
                <a:spcPct val="100000"/>
              </a:lnSpc>
              <a:spcBef>
                <a:spcPts val="600"/>
              </a:spcBef>
              <a:buClr>
                <a:srgbClr val="FD8537"/>
              </a:buClr>
              <a:buSzPct val="68750"/>
              <a:buFont typeface="Wingdings"/>
              <a:buChar char=""/>
              <a:tabLst>
                <a:tab pos="287020" algn="l"/>
              </a:tabLst>
            </a:pPr>
            <a:r>
              <a:rPr sz="2400" b="1" spc="150" dirty="0">
                <a:latin typeface="Cambria"/>
                <a:cs typeface="Cambria"/>
              </a:rPr>
              <a:t>Probabilistic</a:t>
            </a:r>
            <a:r>
              <a:rPr sz="2400" b="1" spc="125" dirty="0">
                <a:latin typeface="Cambria"/>
                <a:cs typeface="Cambria"/>
              </a:rPr>
              <a:t> </a:t>
            </a:r>
            <a:r>
              <a:rPr sz="2400" b="1" spc="150" dirty="0">
                <a:latin typeface="Cambria"/>
                <a:cs typeface="Cambria"/>
              </a:rPr>
              <a:t>Weighting.</a:t>
            </a:r>
            <a:endParaRPr sz="2400" dirty="0">
              <a:latin typeface="Cambria"/>
              <a:cs typeface="Cambria"/>
            </a:endParaRPr>
          </a:p>
          <a:p>
            <a:pPr marL="652780" lvl="1" indent="-274955">
              <a:lnSpc>
                <a:spcPct val="100000"/>
              </a:lnSpc>
              <a:spcBef>
                <a:spcPts val="515"/>
              </a:spcBef>
              <a:buClr>
                <a:srgbClr val="FD8537"/>
              </a:buClr>
              <a:buSzPct val="78571"/>
              <a:buFont typeface="Segoe UI Symbol"/>
              <a:buChar char="⚫"/>
              <a:tabLst>
                <a:tab pos="652145" algn="l"/>
                <a:tab pos="652780" algn="l"/>
              </a:tabLst>
            </a:pPr>
            <a:r>
              <a:rPr sz="2100" spc="55" dirty="0">
                <a:latin typeface="Cambria"/>
                <a:cs typeface="Cambria"/>
              </a:rPr>
              <a:t>logistic</a:t>
            </a:r>
            <a:r>
              <a:rPr sz="2100" spc="90" dirty="0">
                <a:latin typeface="Cambria"/>
                <a:cs typeface="Cambria"/>
              </a:rPr>
              <a:t> </a:t>
            </a:r>
            <a:r>
              <a:rPr sz="2100" spc="50" dirty="0">
                <a:latin typeface="Cambria"/>
                <a:cs typeface="Cambria"/>
              </a:rPr>
              <a:t>regression</a:t>
            </a:r>
            <a:endParaRPr sz="2100" dirty="0">
              <a:latin typeface="Cambria"/>
              <a:cs typeface="Cambria"/>
            </a:endParaRPr>
          </a:p>
          <a:p>
            <a:pPr marL="287020" indent="-274320">
              <a:lnSpc>
                <a:spcPct val="100000"/>
              </a:lnSpc>
              <a:spcBef>
                <a:spcPts val="595"/>
              </a:spcBef>
              <a:buClr>
                <a:srgbClr val="FD8537"/>
              </a:buClr>
              <a:buSzPct val="68750"/>
              <a:buFont typeface="Wingdings"/>
              <a:buChar char=""/>
              <a:tabLst>
                <a:tab pos="287020" algn="l"/>
              </a:tabLst>
            </a:pPr>
            <a:r>
              <a:rPr sz="2400" b="1" spc="65" dirty="0">
                <a:latin typeface="Cambria"/>
                <a:cs typeface="Cambria"/>
              </a:rPr>
              <a:t>Vector</a:t>
            </a:r>
            <a:r>
              <a:rPr sz="2400" b="1" spc="85" dirty="0">
                <a:latin typeface="Cambria"/>
                <a:cs typeface="Cambria"/>
              </a:rPr>
              <a:t> </a:t>
            </a:r>
            <a:r>
              <a:rPr sz="2400" b="1" spc="105" dirty="0">
                <a:latin typeface="Cambria"/>
                <a:cs typeface="Cambria"/>
              </a:rPr>
              <a:t>Weighting</a:t>
            </a:r>
            <a:endParaRPr sz="2400" b="1" dirty="0">
              <a:latin typeface="Cambria"/>
              <a:cs typeface="Cambria"/>
            </a:endParaRPr>
          </a:p>
          <a:p>
            <a:pPr marL="652780" lvl="1" indent="-274955">
              <a:lnSpc>
                <a:spcPct val="100000"/>
              </a:lnSpc>
              <a:spcBef>
                <a:spcPts val="495"/>
              </a:spcBef>
              <a:buClr>
                <a:srgbClr val="FD8537"/>
              </a:buClr>
              <a:buSzPct val="78571"/>
              <a:buFont typeface="Segoe UI Symbol"/>
              <a:buChar char="⚫"/>
              <a:tabLst>
                <a:tab pos="652145" algn="l"/>
                <a:tab pos="652780" algn="l"/>
              </a:tabLst>
            </a:pPr>
            <a:r>
              <a:rPr sz="2100" spc="150" dirty="0">
                <a:latin typeface="Cambria"/>
                <a:cs typeface="Cambria"/>
              </a:rPr>
              <a:t>Simple</a:t>
            </a:r>
            <a:r>
              <a:rPr sz="2100" spc="110" dirty="0">
                <a:latin typeface="Cambria"/>
                <a:cs typeface="Cambria"/>
              </a:rPr>
              <a:t> </a:t>
            </a:r>
            <a:r>
              <a:rPr sz="2100" spc="130" dirty="0">
                <a:latin typeface="Cambria"/>
                <a:cs typeface="Cambria"/>
              </a:rPr>
              <a:t>Term</a:t>
            </a:r>
            <a:r>
              <a:rPr sz="2100" spc="120" dirty="0">
                <a:latin typeface="Cambria"/>
                <a:cs typeface="Cambria"/>
              </a:rPr>
              <a:t> </a:t>
            </a:r>
            <a:r>
              <a:rPr sz="2100" spc="160" dirty="0">
                <a:latin typeface="Cambria"/>
                <a:cs typeface="Cambria"/>
              </a:rPr>
              <a:t>Frequency</a:t>
            </a:r>
            <a:r>
              <a:rPr sz="2100" spc="114" dirty="0">
                <a:latin typeface="Cambria"/>
                <a:cs typeface="Cambria"/>
              </a:rPr>
              <a:t> </a:t>
            </a:r>
            <a:r>
              <a:rPr sz="2100" spc="140" dirty="0">
                <a:latin typeface="Cambria"/>
                <a:cs typeface="Cambria"/>
              </a:rPr>
              <a:t>Algorithm</a:t>
            </a:r>
            <a:endParaRPr sz="2100" dirty="0">
              <a:latin typeface="Cambria"/>
              <a:cs typeface="Cambria"/>
            </a:endParaRPr>
          </a:p>
          <a:p>
            <a:pPr marL="652780" lvl="1" indent="-274955">
              <a:lnSpc>
                <a:spcPct val="100000"/>
              </a:lnSpc>
              <a:spcBef>
                <a:spcPts val="505"/>
              </a:spcBef>
              <a:buClr>
                <a:srgbClr val="FD8537"/>
              </a:buClr>
              <a:buSzPct val="78571"/>
              <a:buFont typeface="Segoe UI Symbol"/>
              <a:buChar char="⚫"/>
              <a:tabLst>
                <a:tab pos="652145" algn="l"/>
                <a:tab pos="652780" algn="l"/>
              </a:tabLst>
            </a:pPr>
            <a:r>
              <a:rPr sz="2100" spc="130" dirty="0">
                <a:latin typeface="Cambria"/>
                <a:cs typeface="Cambria"/>
              </a:rPr>
              <a:t>Inverse</a:t>
            </a:r>
            <a:r>
              <a:rPr sz="2100" spc="114" dirty="0">
                <a:latin typeface="Cambria"/>
                <a:cs typeface="Cambria"/>
              </a:rPr>
              <a:t> </a:t>
            </a:r>
            <a:r>
              <a:rPr sz="2100" spc="155" dirty="0">
                <a:latin typeface="Cambria"/>
                <a:cs typeface="Cambria"/>
              </a:rPr>
              <a:t>Document</a:t>
            </a:r>
            <a:r>
              <a:rPr sz="2100" spc="110" dirty="0">
                <a:latin typeface="Cambria"/>
                <a:cs typeface="Cambria"/>
              </a:rPr>
              <a:t> </a:t>
            </a:r>
            <a:r>
              <a:rPr sz="2100" spc="160" dirty="0">
                <a:latin typeface="Cambria"/>
                <a:cs typeface="Cambria"/>
              </a:rPr>
              <a:t>Frequency</a:t>
            </a:r>
            <a:endParaRPr sz="2100" dirty="0">
              <a:latin typeface="Cambria"/>
              <a:cs typeface="Cambria"/>
            </a:endParaRPr>
          </a:p>
          <a:p>
            <a:pPr marL="652780" lvl="1" indent="-274955">
              <a:lnSpc>
                <a:spcPct val="100000"/>
              </a:lnSpc>
              <a:spcBef>
                <a:spcPts val="505"/>
              </a:spcBef>
              <a:buClr>
                <a:srgbClr val="FD8537"/>
              </a:buClr>
              <a:buSzPct val="78571"/>
              <a:buFont typeface="Segoe UI Symbol"/>
              <a:buChar char="⚫"/>
              <a:tabLst>
                <a:tab pos="652145" algn="l"/>
                <a:tab pos="652780" algn="l"/>
              </a:tabLst>
            </a:pPr>
            <a:r>
              <a:rPr sz="2100" spc="175" dirty="0">
                <a:latin typeface="Cambria"/>
                <a:cs typeface="Cambria"/>
              </a:rPr>
              <a:t>Signal</a:t>
            </a:r>
            <a:r>
              <a:rPr sz="2100" spc="95" dirty="0">
                <a:latin typeface="Cambria"/>
                <a:cs typeface="Cambria"/>
              </a:rPr>
              <a:t> </a:t>
            </a:r>
            <a:r>
              <a:rPr sz="2100" spc="135" dirty="0">
                <a:latin typeface="Cambria"/>
                <a:cs typeface="Cambria"/>
              </a:rPr>
              <a:t>Weighting</a:t>
            </a:r>
            <a:endParaRPr sz="2100" dirty="0">
              <a:latin typeface="Cambria"/>
              <a:cs typeface="Cambria"/>
            </a:endParaRPr>
          </a:p>
          <a:p>
            <a:pPr marL="652780" lvl="1" indent="-274955">
              <a:lnSpc>
                <a:spcPct val="100000"/>
              </a:lnSpc>
              <a:spcBef>
                <a:spcPts val="505"/>
              </a:spcBef>
              <a:buClr>
                <a:srgbClr val="FD8537"/>
              </a:buClr>
              <a:buSzPct val="78571"/>
              <a:buFont typeface="Segoe UI Symbol"/>
              <a:buChar char="⚫"/>
              <a:tabLst>
                <a:tab pos="652145" algn="l"/>
                <a:tab pos="652780" algn="l"/>
              </a:tabLst>
            </a:pPr>
            <a:r>
              <a:rPr sz="2100" spc="135" dirty="0">
                <a:latin typeface="Cambria"/>
                <a:cs typeface="Cambria"/>
              </a:rPr>
              <a:t>Discrimination</a:t>
            </a:r>
            <a:r>
              <a:rPr sz="2100" spc="110" dirty="0">
                <a:latin typeface="Cambria"/>
                <a:cs typeface="Cambria"/>
              </a:rPr>
              <a:t> </a:t>
            </a:r>
            <a:r>
              <a:rPr sz="2100" spc="155" dirty="0">
                <a:latin typeface="Cambria"/>
                <a:cs typeface="Cambria"/>
              </a:rPr>
              <a:t>Value</a:t>
            </a:r>
            <a:endParaRPr sz="2100" dirty="0">
              <a:latin typeface="Cambria"/>
              <a:cs typeface="Cambria"/>
            </a:endParaRPr>
          </a:p>
          <a:p>
            <a:pPr marL="287020" indent="-274320">
              <a:lnSpc>
                <a:spcPct val="100000"/>
              </a:lnSpc>
              <a:spcBef>
                <a:spcPts val="600"/>
              </a:spcBef>
              <a:buClr>
                <a:srgbClr val="FD8537"/>
              </a:buClr>
              <a:buSzPct val="68750"/>
              <a:buFont typeface="Wingdings"/>
              <a:buChar char=""/>
              <a:tabLst>
                <a:tab pos="287020" algn="l"/>
              </a:tabLst>
            </a:pPr>
            <a:r>
              <a:rPr sz="2400" b="1" spc="170" dirty="0">
                <a:latin typeface="Cambria"/>
                <a:cs typeface="Cambria"/>
              </a:rPr>
              <a:t>Bayesian</a:t>
            </a:r>
            <a:r>
              <a:rPr sz="2400" b="1" spc="100" dirty="0">
                <a:latin typeface="Cambria"/>
                <a:cs typeface="Cambria"/>
              </a:rPr>
              <a:t> </a:t>
            </a:r>
            <a:r>
              <a:rPr sz="2400" b="1" spc="160" dirty="0">
                <a:latin typeface="Cambria"/>
                <a:cs typeface="Cambria"/>
              </a:rPr>
              <a:t>Model</a:t>
            </a:r>
            <a:endParaRPr sz="2400" dirty="0">
              <a:latin typeface="Cambria"/>
              <a:cs typeface="Cambria"/>
            </a:endParaRPr>
          </a:p>
        </p:txBody>
      </p:sp>
      <p:sp>
        <p:nvSpPr>
          <p:cNvPr id="11" name="object 11"/>
          <p:cNvSpPr txBox="1">
            <a:spLocks noGrp="1"/>
          </p:cNvSpPr>
          <p:nvPr>
            <p:ph type="title"/>
          </p:nvPr>
        </p:nvSpPr>
        <p:spPr>
          <a:xfrm>
            <a:off x="688340" y="1047750"/>
            <a:ext cx="5749290" cy="482600"/>
          </a:xfrm>
          <a:prstGeom prst="rect">
            <a:avLst/>
          </a:prstGeom>
        </p:spPr>
        <p:txBody>
          <a:bodyPr vert="horz" wrap="square" lIns="0" tIns="12700" rIns="0" bIns="0" rtlCol="0">
            <a:spAutoFit/>
          </a:bodyPr>
          <a:lstStyle/>
          <a:p>
            <a:pPr marL="12700">
              <a:lnSpc>
                <a:spcPct val="100000"/>
              </a:lnSpc>
              <a:spcBef>
                <a:spcPts val="100"/>
              </a:spcBef>
            </a:pPr>
            <a:r>
              <a:rPr sz="3000" b="1" spc="295" dirty="0">
                <a:solidFill>
                  <a:srgbClr val="002060"/>
                </a:solidFill>
                <a:latin typeface="Cambria"/>
                <a:cs typeface="Cambria"/>
              </a:rPr>
              <a:t>S</a:t>
            </a:r>
            <a:r>
              <a:rPr b="1" spc="295" dirty="0">
                <a:solidFill>
                  <a:srgbClr val="002060"/>
                </a:solidFill>
                <a:latin typeface="Cambria"/>
                <a:cs typeface="Cambria"/>
              </a:rPr>
              <a:t>TATISTICAL</a:t>
            </a:r>
            <a:r>
              <a:rPr b="1" spc="305" dirty="0">
                <a:solidFill>
                  <a:srgbClr val="002060"/>
                </a:solidFill>
                <a:latin typeface="Cambria"/>
                <a:cs typeface="Cambria"/>
              </a:rPr>
              <a:t> </a:t>
            </a:r>
            <a:r>
              <a:rPr sz="3000" b="1" spc="270" dirty="0">
                <a:solidFill>
                  <a:srgbClr val="002060"/>
                </a:solidFill>
                <a:latin typeface="Cambria"/>
                <a:cs typeface="Cambria"/>
              </a:rPr>
              <a:t>I</a:t>
            </a:r>
            <a:r>
              <a:rPr b="1" spc="270" dirty="0">
                <a:solidFill>
                  <a:srgbClr val="002060"/>
                </a:solidFill>
                <a:latin typeface="Cambria"/>
                <a:cs typeface="Cambria"/>
              </a:rPr>
              <a:t>NDEXING</a:t>
            </a:r>
            <a:r>
              <a:rPr sz="3000" b="1" spc="270" dirty="0">
                <a:solidFill>
                  <a:srgbClr val="002060"/>
                </a:solidFill>
                <a:latin typeface="Cambria"/>
                <a:cs typeface="Cambria"/>
              </a:rPr>
              <a:t>(C</a:t>
            </a:r>
            <a:r>
              <a:rPr b="1" spc="270" dirty="0">
                <a:solidFill>
                  <a:srgbClr val="002060"/>
                </a:solidFill>
                <a:latin typeface="Cambria"/>
                <a:cs typeface="Cambria"/>
              </a:rPr>
              <a:t>ONT</a:t>
            </a:r>
            <a:r>
              <a:rPr sz="3000" b="1" spc="270" dirty="0">
                <a:solidFill>
                  <a:srgbClr val="002060"/>
                </a:solidFill>
                <a:latin typeface="Cambria"/>
                <a:cs typeface="Cambria"/>
              </a:rPr>
              <a:t>..)</a:t>
            </a:r>
            <a:endParaRPr sz="3000">
              <a:solidFill>
                <a:srgbClr val="002060"/>
              </a:solidFill>
              <a:latin typeface="Cambria"/>
              <a:cs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9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988314"/>
            <a:ext cx="4034790" cy="391160"/>
          </a:xfrm>
          <a:prstGeom prst="rect">
            <a:avLst/>
          </a:prstGeom>
        </p:spPr>
        <p:txBody>
          <a:bodyPr vert="horz" wrap="square" lIns="0" tIns="12700" rIns="0" bIns="0" rtlCol="0">
            <a:spAutoFit/>
          </a:bodyPr>
          <a:lstStyle/>
          <a:p>
            <a:pPr marL="12700">
              <a:lnSpc>
                <a:spcPct val="100000"/>
              </a:lnSpc>
              <a:spcBef>
                <a:spcPts val="100"/>
              </a:spcBef>
            </a:pPr>
            <a:r>
              <a:rPr sz="2400" b="1" spc="265" dirty="0">
                <a:solidFill>
                  <a:srgbClr val="002060"/>
                </a:solidFill>
                <a:latin typeface="Cambria"/>
                <a:cs typeface="Cambria"/>
              </a:rPr>
              <a:t>P</a:t>
            </a:r>
            <a:r>
              <a:rPr sz="1900" b="1" spc="265" dirty="0">
                <a:solidFill>
                  <a:srgbClr val="002060"/>
                </a:solidFill>
                <a:latin typeface="Cambria"/>
                <a:cs typeface="Cambria"/>
              </a:rPr>
              <a:t>ROBABILISTIC</a:t>
            </a:r>
            <a:r>
              <a:rPr sz="1900" b="1" spc="160" dirty="0">
                <a:solidFill>
                  <a:srgbClr val="002060"/>
                </a:solidFill>
                <a:latin typeface="Cambria"/>
                <a:cs typeface="Cambria"/>
              </a:rPr>
              <a:t> </a:t>
            </a:r>
            <a:r>
              <a:rPr sz="2400" b="1" spc="254" dirty="0">
                <a:solidFill>
                  <a:srgbClr val="002060"/>
                </a:solidFill>
                <a:latin typeface="Cambria"/>
                <a:cs typeface="Cambria"/>
              </a:rPr>
              <a:t>W</a:t>
            </a:r>
            <a:r>
              <a:rPr sz="1900" b="1" spc="254" dirty="0">
                <a:solidFill>
                  <a:srgbClr val="002060"/>
                </a:solidFill>
                <a:latin typeface="Cambria"/>
                <a:cs typeface="Cambria"/>
              </a:rPr>
              <a:t>EIGHTING</a:t>
            </a:r>
            <a:endParaRPr sz="1900" b="1">
              <a:solidFill>
                <a:srgbClr val="002060"/>
              </a:solidFill>
              <a:latin typeface="Cambria"/>
              <a:cs typeface="Cambria"/>
            </a:endParaRPr>
          </a:p>
        </p:txBody>
      </p:sp>
      <p:sp>
        <p:nvSpPr>
          <p:cNvPr id="10" name="object 10"/>
          <p:cNvSpPr txBox="1"/>
          <p:nvPr/>
        </p:nvSpPr>
        <p:spPr>
          <a:xfrm>
            <a:off x="535940" y="1592326"/>
            <a:ext cx="4328160" cy="391160"/>
          </a:xfrm>
          <a:prstGeom prst="rect">
            <a:avLst/>
          </a:prstGeom>
        </p:spPr>
        <p:txBody>
          <a:bodyPr vert="horz" wrap="square" lIns="0" tIns="12700" rIns="0" bIns="0" rtlCol="0">
            <a:spAutoFit/>
          </a:bodyPr>
          <a:lstStyle/>
          <a:p>
            <a:pPr marL="287020" indent="-274320">
              <a:lnSpc>
                <a:spcPct val="100000"/>
              </a:lnSpc>
              <a:spcBef>
                <a:spcPts val="100"/>
              </a:spcBef>
              <a:buClr>
                <a:srgbClr val="FD8537"/>
              </a:buClr>
              <a:buSzPct val="68750"/>
              <a:buFont typeface="Wingdings"/>
              <a:buChar char=""/>
              <a:tabLst>
                <a:tab pos="287020" algn="l"/>
                <a:tab pos="1048385" algn="l"/>
                <a:tab pos="3018155" algn="l"/>
              </a:tabLst>
            </a:pPr>
            <a:r>
              <a:rPr sz="2400" spc="114" dirty="0">
                <a:latin typeface="Cambria"/>
                <a:cs typeface="Cambria"/>
              </a:rPr>
              <a:t>The</a:t>
            </a:r>
            <a:r>
              <a:rPr sz="2400" dirty="0">
                <a:latin typeface="Cambria"/>
                <a:cs typeface="Cambria"/>
              </a:rPr>
              <a:t>	</a:t>
            </a:r>
            <a:r>
              <a:rPr sz="2400" spc="50" dirty="0">
                <a:latin typeface="Cambria"/>
                <a:cs typeface="Cambria"/>
              </a:rPr>
              <a:t>probabi</a:t>
            </a:r>
            <a:r>
              <a:rPr sz="2400" spc="20" dirty="0">
                <a:latin typeface="Cambria"/>
                <a:cs typeface="Cambria"/>
              </a:rPr>
              <a:t>l</a:t>
            </a:r>
            <a:r>
              <a:rPr sz="2400" spc="65" dirty="0">
                <a:latin typeface="Cambria"/>
                <a:cs typeface="Cambria"/>
              </a:rPr>
              <a:t>i</a:t>
            </a:r>
            <a:r>
              <a:rPr sz="2400" spc="90" dirty="0">
                <a:latin typeface="Cambria"/>
                <a:cs typeface="Cambria"/>
              </a:rPr>
              <a:t>s</a:t>
            </a:r>
            <a:r>
              <a:rPr sz="2400" spc="55" dirty="0">
                <a:latin typeface="Cambria"/>
                <a:cs typeface="Cambria"/>
              </a:rPr>
              <a:t>ti</a:t>
            </a:r>
            <a:r>
              <a:rPr sz="2400" spc="90" dirty="0">
                <a:latin typeface="Cambria"/>
                <a:cs typeface="Cambria"/>
              </a:rPr>
              <a:t>c</a:t>
            </a:r>
            <a:r>
              <a:rPr sz="2400" dirty="0">
                <a:latin typeface="Cambria"/>
                <a:cs typeface="Cambria"/>
              </a:rPr>
              <a:t>	</a:t>
            </a:r>
            <a:r>
              <a:rPr sz="2400" spc="75" dirty="0">
                <a:latin typeface="Cambria"/>
                <a:cs typeface="Cambria"/>
              </a:rPr>
              <a:t>app</a:t>
            </a:r>
            <a:r>
              <a:rPr sz="2400" spc="60" dirty="0">
                <a:latin typeface="Cambria"/>
                <a:cs typeface="Cambria"/>
              </a:rPr>
              <a:t>roach</a:t>
            </a:r>
            <a:endParaRPr sz="2400">
              <a:latin typeface="Cambria"/>
              <a:cs typeface="Cambria"/>
            </a:endParaRPr>
          </a:p>
        </p:txBody>
      </p:sp>
      <p:sp>
        <p:nvSpPr>
          <p:cNvPr id="11" name="object 11"/>
          <p:cNvSpPr txBox="1"/>
          <p:nvPr/>
        </p:nvSpPr>
        <p:spPr>
          <a:xfrm>
            <a:off x="810259" y="1921509"/>
            <a:ext cx="4319905" cy="391160"/>
          </a:xfrm>
          <a:prstGeom prst="rect">
            <a:avLst/>
          </a:prstGeom>
        </p:spPr>
        <p:txBody>
          <a:bodyPr vert="horz" wrap="square" lIns="0" tIns="12700" rIns="0" bIns="0" rtlCol="0">
            <a:spAutoFit/>
          </a:bodyPr>
          <a:lstStyle/>
          <a:p>
            <a:pPr marL="12700">
              <a:lnSpc>
                <a:spcPct val="100000"/>
              </a:lnSpc>
              <a:spcBef>
                <a:spcPts val="100"/>
              </a:spcBef>
              <a:tabLst>
                <a:tab pos="1948814" algn="l"/>
                <a:tab pos="2571115" algn="l"/>
                <a:tab pos="3397885" algn="l"/>
              </a:tabLst>
            </a:pPr>
            <a:r>
              <a:rPr sz="2400" spc="75" dirty="0">
                <a:latin typeface="Cambria"/>
                <a:cs typeface="Cambria"/>
              </a:rPr>
              <a:t>application	</a:t>
            </a:r>
            <a:r>
              <a:rPr sz="2400" spc="-10" dirty="0">
                <a:latin typeface="Cambria"/>
                <a:cs typeface="Cambria"/>
              </a:rPr>
              <a:t>of	</a:t>
            </a:r>
            <a:r>
              <a:rPr sz="2400" spc="90" dirty="0">
                <a:latin typeface="Cambria"/>
                <a:cs typeface="Cambria"/>
              </a:rPr>
              <a:t>the	</a:t>
            </a:r>
            <a:r>
              <a:rPr sz="2400" spc="55" dirty="0">
                <a:latin typeface="Cambria"/>
                <a:cs typeface="Cambria"/>
              </a:rPr>
              <a:t>theory</a:t>
            </a:r>
            <a:endParaRPr sz="2400">
              <a:latin typeface="Cambria"/>
              <a:cs typeface="Cambria"/>
            </a:endParaRPr>
          </a:p>
        </p:txBody>
      </p:sp>
      <p:sp>
        <p:nvSpPr>
          <p:cNvPr id="12" name="object 12"/>
          <p:cNvSpPr txBox="1"/>
          <p:nvPr/>
        </p:nvSpPr>
        <p:spPr>
          <a:xfrm>
            <a:off x="5058664" y="1592326"/>
            <a:ext cx="3244850" cy="720725"/>
          </a:xfrm>
          <a:prstGeom prst="rect">
            <a:avLst/>
          </a:prstGeom>
        </p:spPr>
        <p:txBody>
          <a:bodyPr vert="horz" wrap="square" lIns="0" tIns="53975" rIns="0" bIns="0" rtlCol="0">
            <a:spAutoFit/>
          </a:bodyPr>
          <a:lstStyle/>
          <a:p>
            <a:pPr marL="427355" marR="5080" indent="-415290">
              <a:lnSpc>
                <a:spcPts val="2590"/>
              </a:lnSpc>
              <a:spcBef>
                <a:spcPts val="425"/>
              </a:spcBef>
              <a:tabLst>
                <a:tab pos="470534" algn="l"/>
                <a:tab pos="1050290" algn="l"/>
                <a:tab pos="1499870" algn="l"/>
                <a:tab pos="2418715" algn="l"/>
                <a:tab pos="2959735" algn="l"/>
              </a:tabLst>
            </a:pPr>
            <a:r>
              <a:rPr sz="2400" spc="80" dirty="0">
                <a:latin typeface="Cambria"/>
                <a:cs typeface="Cambria"/>
              </a:rPr>
              <a:t>is		</a:t>
            </a:r>
            <a:r>
              <a:rPr sz="2400" spc="60" dirty="0">
                <a:latin typeface="Cambria"/>
                <a:cs typeface="Cambria"/>
              </a:rPr>
              <a:t>base</a:t>
            </a:r>
            <a:r>
              <a:rPr sz="2400" spc="75" dirty="0">
                <a:latin typeface="Cambria"/>
                <a:cs typeface="Cambria"/>
              </a:rPr>
              <a:t>d</a:t>
            </a:r>
            <a:r>
              <a:rPr sz="2400" dirty="0">
                <a:latin typeface="Cambria"/>
                <a:cs typeface="Cambria"/>
              </a:rPr>
              <a:t>	</a:t>
            </a:r>
            <a:r>
              <a:rPr sz="2400" spc="130" dirty="0">
                <a:latin typeface="Cambria"/>
                <a:cs typeface="Cambria"/>
              </a:rPr>
              <a:t>u</a:t>
            </a:r>
            <a:r>
              <a:rPr sz="2400" spc="25" dirty="0">
                <a:latin typeface="Cambria"/>
                <a:cs typeface="Cambria"/>
              </a:rPr>
              <a:t>po</a:t>
            </a:r>
            <a:r>
              <a:rPr sz="2400" spc="30" dirty="0">
                <a:latin typeface="Cambria"/>
                <a:cs typeface="Cambria"/>
              </a:rPr>
              <a:t>n</a:t>
            </a:r>
            <a:r>
              <a:rPr sz="2400" dirty="0">
                <a:latin typeface="Cambria"/>
                <a:cs typeface="Cambria"/>
              </a:rPr>
              <a:t>	</a:t>
            </a:r>
            <a:r>
              <a:rPr sz="2400" spc="85" dirty="0">
                <a:latin typeface="Cambria"/>
                <a:cs typeface="Cambria"/>
              </a:rPr>
              <a:t>d</a:t>
            </a:r>
            <a:r>
              <a:rPr sz="2400" spc="30" dirty="0">
                <a:latin typeface="Cambria"/>
                <a:cs typeface="Cambria"/>
              </a:rPr>
              <a:t>i</a:t>
            </a:r>
            <a:r>
              <a:rPr sz="2400" spc="45" dirty="0">
                <a:latin typeface="Cambria"/>
                <a:cs typeface="Cambria"/>
              </a:rPr>
              <a:t>rect  </a:t>
            </a:r>
            <a:r>
              <a:rPr sz="2400" spc="-15" dirty="0">
                <a:latin typeface="Cambria"/>
                <a:cs typeface="Cambria"/>
              </a:rPr>
              <a:t>o</a:t>
            </a:r>
            <a:r>
              <a:rPr sz="2400" spc="-5" dirty="0">
                <a:latin typeface="Cambria"/>
                <a:cs typeface="Cambria"/>
              </a:rPr>
              <a:t>f</a:t>
            </a:r>
            <a:r>
              <a:rPr sz="2400" dirty="0">
                <a:latin typeface="Cambria"/>
                <a:cs typeface="Cambria"/>
              </a:rPr>
              <a:t>	</a:t>
            </a:r>
            <a:r>
              <a:rPr sz="2400" spc="50" dirty="0">
                <a:latin typeface="Cambria"/>
                <a:cs typeface="Cambria"/>
              </a:rPr>
              <a:t>probabi</a:t>
            </a:r>
            <a:r>
              <a:rPr sz="2400" spc="20" dirty="0">
                <a:latin typeface="Cambria"/>
                <a:cs typeface="Cambria"/>
              </a:rPr>
              <a:t>l</a:t>
            </a:r>
            <a:r>
              <a:rPr sz="2400" spc="95" dirty="0">
                <a:latin typeface="Cambria"/>
                <a:cs typeface="Cambria"/>
              </a:rPr>
              <a:t>ity</a:t>
            </a:r>
            <a:r>
              <a:rPr sz="2400" dirty="0">
                <a:latin typeface="Cambria"/>
                <a:cs typeface="Cambria"/>
              </a:rPr>
              <a:t>	</a:t>
            </a:r>
            <a:r>
              <a:rPr sz="2400" spc="20" dirty="0">
                <a:latin typeface="Cambria"/>
                <a:cs typeface="Cambria"/>
              </a:rPr>
              <a:t>to</a:t>
            </a:r>
            <a:endParaRPr sz="2400">
              <a:latin typeface="Cambria"/>
              <a:cs typeface="Cambria"/>
            </a:endParaRPr>
          </a:p>
        </p:txBody>
      </p:sp>
      <p:sp>
        <p:nvSpPr>
          <p:cNvPr id="13" name="object 13"/>
          <p:cNvSpPr txBox="1"/>
          <p:nvPr/>
        </p:nvSpPr>
        <p:spPr>
          <a:xfrm>
            <a:off x="535940" y="2211069"/>
            <a:ext cx="7767955" cy="4027804"/>
          </a:xfrm>
          <a:prstGeom prst="rect">
            <a:avLst/>
          </a:prstGeom>
        </p:spPr>
        <p:txBody>
          <a:bodyPr vert="horz" wrap="square" lIns="0" tIns="52069" rIns="0" bIns="0" rtlCol="0">
            <a:spAutoFit/>
          </a:bodyPr>
          <a:lstStyle/>
          <a:p>
            <a:pPr marL="286385" algn="just">
              <a:lnSpc>
                <a:spcPct val="100000"/>
              </a:lnSpc>
              <a:spcBef>
                <a:spcPts val="409"/>
              </a:spcBef>
            </a:pPr>
            <a:r>
              <a:rPr sz="2400" spc="75" dirty="0">
                <a:latin typeface="Cambria"/>
                <a:cs typeface="Cambria"/>
              </a:rPr>
              <a:t>information</a:t>
            </a:r>
            <a:r>
              <a:rPr sz="2400" spc="95" dirty="0">
                <a:latin typeface="Cambria"/>
                <a:cs typeface="Cambria"/>
              </a:rPr>
              <a:t> </a:t>
            </a:r>
            <a:r>
              <a:rPr sz="2400" spc="85" dirty="0">
                <a:latin typeface="Cambria"/>
                <a:cs typeface="Cambria"/>
              </a:rPr>
              <a:t>retrieval</a:t>
            </a:r>
            <a:r>
              <a:rPr sz="2400" spc="95" dirty="0">
                <a:latin typeface="Cambria"/>
                <a:cs typeface="Cambria"/>
              </a:rPr>
              <a:t> systems.</a:t>
            </a:r>
            <a:endParaRPr sz="2400" dirty="0">
              <a:latin typeface="Cambria"/>
              <a:cs typeface="Cambria"/>
            </a:endParaRPr>
          </a:p>
          <a:p>
            <a:pPr marL="286385" marR="5715" indent="-274320" algn="just">
              <a:lnSpc>
                <a:spcPts val="2590"/>
              </a:lnSpc>
              <a:spcBef>
                <a:spcPts val="640"/>
              </a:spcBef>
              <a:buClr>
                <a:srgbClr val="FD8537"/>
              </a:buClr>
              <a:buSzPct val="68750"/>
              <a:buFont typeface="Wingdings"/>
              <a:buChar char=""/>
              <a:tabLst>
                <a:tab pos="287020" algn="l"/>
              </a:tabLst>
            </a:pPr>
            <a:r>
              <a:rPr sz="2400" spc="114" dirty="0">
                <a:latin typeface="Cambria"/>
                <a:cs typeface="Cambria"/>
              </a:rPr>
              <a:t>This</a:t>
            </a:r>
            <a:r>
              <a:rPr sz="2400" spc="120" dirty="0">
                <a:latin typeface="Cambria"/>
                <a:cs typeface="Cambria"/>
              </a:rPr>
              <a:t> has</a:t>
            </a:r>
            <a:r>
              <a:rPr sz="2400" spc="125" dirty="0">
                <a:latin typeface="Cambria"/>
                <a:cs typeface="Cambria"/>
              </a:rPr>
              <a:t> </a:t>
            </a:r>
            <a:r>
              <a:rPr sz="2400" spc="90" dirty="0">
                <a:latin typeface="Cambria"/>
                <a:cs typeface="Cambria"/>
              </a:rPr>
              <a:t>the</a:t>
            </a:r>
            <a:r>
              <a:rPr sz="2400" spc="95" dirty="0">
                <a:latin typeface="Cambria"/>
                <a:cs typeface="Cambria"/>
              </a:rPr>
              <a:t> </a:t>
            </a:r>
            <a:r>
              <a:rPr sz="2400" spc="105" dirty="0">
                <a:latin typeface="Cambria"/>
                <a:cs typeface="Cambria"/>
              </a:rPr>
              <a:t>advantage</a:t>
            </a:r>
            <a:r>
              <a:rPr sz="2400" spc="110" dirty="0">
                <a:latin typeface="Cambria"/>
                <a:cs typeface="Cambria"/>
              </a:rPr>
              <a:t> </a:t>
            </a:r>
            <a:r>
              <a:rPr sz="2400" spc="-5" dirty="0">
                <a:latin typeface="Cambria"/>
                <a:cs typeface="Cambria"/>
              </a:rPr>
              <a:t>of</a:t>
            </a:r>
            <a:r>
              <a:rPr sz="2400" dirty="0">
                <a:latin typeface="Cambria"/>
                <a:cs typeface="Cambria"/>
              </a:rPr>
              <a:t> </a:t>
            </a:r>
            <a:r>
              <a:rPr sz="2400" spc="65" dirty="0">
                <a:latin typeface="Cambria"/>
                <a:cs typeface="Cambria"/>
              </a:rPr>
              <a:t>being</a:t>
            </a:r>
            <a:r>
              <a:rPr sz="2400" spc="70" dirty="0">
                <a:latin typeface="Cambria"/>
                <a:cs typeface="Cambria"/>
              </a:rPr>
              <a:t> </a:t>
            </a:r>
            <a:r>
              <a:rPr sz="2400" spc="75" dirty="0">
                <a:latin typeface="Cambria"/>
                <a:cs typeface="Cambria"/>
              </a:rPr>
              <a:t>able</a:t>
            </a:r>
            <a:r>
              <a:rPr sz="2400" spc="80" dirty="0">
                <a:latin typeface="Cambria"/>
                <a:cs typeface="Cambria"/>
              </a:rPr>
              <a:t> </a:t>
            </a:r>
            <a:r>
              <a:rPr sz="2400" spc="20" dirty="0">
                <a:latin typeface="Cambria"/>
                <a:cs typeface="Cambria"/>
              </a:rPr>
              <a:t>to</a:t>
            </a:r>
            <a:r>
              <a:rPr sz="2400" spc="25" dirty="0">
                <a:latin typeface="Cambria"/>
                <a:cs typeface="Cambria"/>
              </a:rPr>
              <a:t> </a:t>
            </a:r>
            <a:r>
              <a:rPr sz="2400" spc="80" dirty="0">
                <a:latin typeface="Cambria"/>
                <a:cs typeface="Cambria"/>
              </a:rPr>
              <a:t>use</a:t>
            </a:r>
            <a:r>
              <a:rPr sz="2400" spc="85" dirty="0">
                <a:latin typeface="Cambria"/>
                <a:cs typeface="Cambria"/>
              </a:rPr>
              <a:t> </a:t>
            </a:r>
            <a:r>
              <a:rPr sz="2400" spc="90" dirty="0">
                <a:latin typeface="Cambria"/>
                <a:cs typeface="Cambria"/>
              </a:rPr>
              <a:t>the </a:t>
            </a:r>
            <a:r>
              <a:rPr sz="2400" spc="95" dirty="0">
                <a:latin typeface="Cambria"/>
                <a:cs typeface="Cambria"/>
              </a:rPr>
              <a:t> </a:t>
            </a:r>
            <a:r>
              <a:rPr sz="2400" spc="30" dirty="0">
                <a:latin typeface="Cambria"/>
                <a:cs typeface="Cambria"/>
              </a:rPr>
              <a:t>developed </a:t>
            </a:r>
            <a:r>
              <a:rPr sz="2400" spc="75" dirty="0">
                <a:latin typeface="Cambria"/>
                <a:cs typeface="Cambria"/>
              </a:rPr>
              <a:t>formal </a:t>
            </a:r>
            <a:r>
              <a:rPr sz="2400" spc="55" dirty="0">
                <a:latin typeface="Cambria"/>
                <a:cs typeface="Cambria"/>
              </a:rPr>
              <a:t>theory </a:t>
            </a:r>
            <a:r>
              <a:rPr sz="2400" spc="-5" dirty="0">
                <a:latin typeface="Cambria"/>
                <a:cs typeface="Cambria"/>
              </a:rPr>
              <a:t>of</a:t>
            </a:r>
            <a:r>
              <a:rPr sz="2400" dirty="0">
                <a:latin typeface="Cambria"/>
                <a:cs typeface="Cambria"/>
              </a:rPr>
              <a:t> </a:t>
            </a:r>
            <a:r>
              <a:rPr sz="2400" spc="60" dirty="0">
                <a:latin typeface="Cambria"/>
                <a:cs typeface="Cambria"/>
              </a:rPr>
              <a:t>probability </a:t>
            </a:r>
            <a:r>
              <a:rPr sz="2400" spc="20" dirty="0">
                <a:latin typeface="Cambria"/>
                <a:cs typeface="Cambria"/>
              </a:rPr>
              <a:t>to </a:t>
            </a:r>
            <a:r>
              <a:rPr sz="2400" spc="55" dirty="0">
                <a:latin typeface="Cambria"/>
                <a:cs typeface="Cambria"/>
              </a:rPr>
              <a:t>direct </a:t>
            </a:r>
            <a:r>
              <a:rPr sz="2400" spc="90" dirty="0">
                <a:latin typeface="Cambria"/>
                <a:cs typeface="Cambria"/>
              </a:rPr>
              <a:t>the </a:t>
            </a:r>
            <a:r>
              <a:rPr sz="2400" spc="95" dirty="0">
                <a:latin typeface="Cambria"/>
                <a:cs typeface="Cambria"/>
              </a:rPr>
              <a:t> </a:t>
            </a:r>
            <a:r>
              <a:rPr sz="2400" spc="80" dirty="0">
                <a:latin typeface="Cambria"/>
                <a:cs typeface="Cambria"/>
              </a:rPr>
              <a:t>algorithmic</a:t>
            </a:r>
            <a:r>
              <a:rPr sz="2400" spc="105" dirty="0">
                <a:latin typeface="Cambria"/>
                <a:cs typeface="Cambria"/>
              </a:rPr>
              <a:t> </a:t>
            </a:r>
            <a:r>
              <a:rPr sz="2400" spc="65" dirty="0">
                <a:latin typeface="Cambria"/>
                <a:cs typeface="Cambria"/>
              </a:rPr>
              <a:t>development.</a:t>
            </a:r>
            <a:endParaRPr sz="2400" dirty="0">
              <a:latin typeface="Cambria"/>
              <a:cs typeface="Cambria"/>
            </a:endParaRPr>
          </a:p>
          <a:p>
            <a:pPr marL="286385" marR="6985" indent="-274320" algn="just">
              <a:lnSpc>
                <a:spcPts val="2590"/>
              </a:lnSpc>
              <a:spcBef>
                <a:spcPts val="605"/>
              </a:spcBef>
              <a:buClr>
                <a:srgbClr val="FD8537"/>
              </a:buClr>
              <a:buSzPct val="68750"/>
              <a:buFont typeface="Wingdings"/>
              <a:buChar char=""/>
              <a:tabLst>
                <a:tab pos="287020" algn="l"/>
              </a:tabLst>
            </a:pPr>
            <a:r>
              <a:rPr sz="2400" spc="160" dirty="0">
                <a:latin typeface="Cambria"/>
                <a:cs typeface="Cambria"/>
              </a:rPr>
              <a:t>It </a:t>
            </a:r>
            <a:r>
              <a:rPr sz="2400" spc="60" dirty="0">
                <a:latin typeface="Cambria"/>
                <a:cs typeface="Cambria"/>
              </a:rPr>
              <a:t>also</a:t>
            </a:r>
            <a:r>
              <a:rPr sz="2400" spc="65" dirty="0">
                <a:latin typeface="Cambria"/>
                <a:cs typeface="Cambria"/>
              </a:rPr>
              <a:t> </a:t>
            </a:r>
            <a:r>
              <a:rPr sz="2400" spc="80" dirty="0">
                <a:latin typeface="Cambria"/>
                <a:cs typeface="Cambria"/>
              </a:rPr>
              <a:t>leads </a:t>
            </a:r>
            <a:r>
              <a:rPr sz="2400" spc="20" dirty="0">
                <a:latin typeface="Cambria"/>
                <a:cs typeface="Cambria"/>
              </a:rPr>
              <a:t>to</a:t>
            </a:r>
            <a:r>
              <a:rPr sz="2400" spc="25" dirty="0">
                <a:latin typeface="Cambria"/>
                <a:cs typeface="Cambria"/>
              </a:rPr>
              <a:t> </a:t>
            </a:r>
            <a:r>
              <a:rPr sz="2400" spc="140" dirty="0">
                <a:latin typeface="Cambria"/>
                <a:cs typeface="Cambria"/>
              </a:rPr>
              <a:t>an </a:t>
            </a:r>
            <a:r>
              <a:rPr sz="2400" spc="110" dirty="0">
                <a:latin typeface="Cambria"/>
                <a:cs typeface="Cambria"/>
              </a:rPr>
              <a:t>invariant </a:t>
            </a:r>
            <a:r>
              <a:rPr sz="2400" spc="85" dirty="0">
                <a:latin typeface="Cambria"/>
                <a:cs typeface="Cambria"/>
              </a:rPr>
              <a:t>result </a:t>
            </a:r>
            <a:r>
              <a:rPr sz="2400" spc="130" dirty="0">
                <a:latin typeface="Cambria"/>
                <a:cs typeface="Cambria"/>
              </a:rPr>
              <a:t>that </a:t>
            </a:r>
            <a:r>
              <a:rPr sz="2400" spc="90" dirty="0">
                <a:latin typeface="Cambria"/>
                <a:cs typeface="Cambria"/>
              </a:rPr>
              <a:t>facilitates </a:t>
            </a:r>
            <a:r>
              <a:rPr sz="2400" spc="95" dirty="0">
                <a:latin typeface="Cambria"/>
                <a:cs typeface="Cambria"/>
              </a:rPr>
              <a:t> </a:t>
            </a:r>
            <a:r>
              <a:rPr sz="2400" spc="85" dirty="0">
                <a:latin typeface="Cambria"/>
                <a:cs typeface="Cambria"/>
              </a:rPr>
              <a:t>integration</a:t>
            </a:r>
            <a:r>
              <a:rPr sz="2400" spc="105" dirty="0">
                <a:latin typeface="Cambria"/>
                <a:cs typeface="Cambria"/>
              </a:rPr>
              <a:t> </a:t>
            </a:r>
            <a:r>
              <a:rPr sz="2400" spc="-5" dirty="0">
                <a:latin typeface="Cambria"/>
                <a:cs typeface="Cambria"/>
              </a:rPr>
              <a:t>of</a:t>
            </a:r>
            <a:r>
              <a:rPr sz="2400" spc="140" dirty="0">
                <a:latin typeface="Cambria"/>
                <a:cs typeface="Cambria"/>
              </a:rPr>
              <a:t> </a:t>
            </a:r>
            <a:r>
              <a:rPr sz="2400" spc="90" dirty="0">
                <a:latin typeface="Cambria"/>
                <a:cs typeface="Cambria"/>
              </a:rPr>
              <a:t>results</a:t>
            </a:r>
            <a:r>
              <a:rPr sz="2400" spc="120" dirty="0">
                <a:latin typeface="Cambria"/>
                <a:cs typeface="Cambria"/>
              </a:rPr>
              <a:t> </a:t>
            </a:r>
            <a:r>
              <a:rPr sz="2400" spc="50" dirty="0">
                <a:latin typeface="Cambria"/>
                <a:cs typeface="Cambria"/>
              </a:rPr>
              <a:t>from</a:t>
            </a:r>
            <a:r>
              <a:rPr sz="2400" spc="130" dirty="0">
                <a:latin typeface="Cambria"/>
                <a:cs typeface="Cambria"/>
              </a:rPr>
              <a:t> </a:t>
            </a:r>
            <a:r>
              <a:rPr sz="2400" spc="65" dirty="0">
                <a:latin typeface="Cambria"/>
                <a:cs typeface="Cambria"/>
              </a:rPr>
              <a:t>different</a:t>
            </a:r>
            <a:r>
              <a:rPr sz="2400" spc="135" dirty="0">
                <a:latin typeface="Cambria"/>
                <a:cs typeface="Cambria"/>
              </a:rPr>
              <a:t> </a:t>
            </a:r>
            <a:r>
              <a:rPr sz="2400" spc="95" dirty="0">
                <a:latin typeface="Cambria"/>
                <a:cs typeface="Cambria"/>
              </a:rPr>
              <a:t>databases.</a:t>
            </a:r>
            <a:endParaRPr sz="2400" dirty="0">
              <a:latin typeface="Cambria"/>
              <a:cs typeface="Cambria"/>
            </a:endParaRPr>
          </a:p>
          <a:p>
            <a:pPr marL="286385" marR="5080" indent="-274320" algn="just">
              <a:lnSpc>
                <a:spcPts val="2590"/>
              </a:lnSpc>
              <a:spcBef>
                <a:spcPts val="61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80" dirty="0">
                <a:latin typeface="Cambria"/>
                <a:cs typeface="Cambria"/>
              </a:rPr>
              <a:t>use</a:t>
            </a:r>
            <a:r>
              <a:rPr sz="2400" spc="85" dirty="0">
                <a:latin typeface="Cambria"/>
                <a:cs typeface="Cambria"/>
              </a:rPr>
              <a:t> </a:t>
            </a:r>
            <a:r>
              <a:rPr sz="2400" spc="-5" dirty="0">
                <a:latin typeface="Cambria"/>
                <a:cs typeface="Cambria"/>
              </a:rPr>
              <a:t>of</a:t>
            </a:r>
            <a:r>
              <a:rPr sz="2400" dirty="0">
                <a:latin typeface="Cambria"/>
                <a:cs typeface="Cambria"/>
              </a:rPr>
              <a:t> </a:t>
            </a:r>
            <a:r>
              <a:rPr sz="2400" spc="60" dirty="0">
                <a:latin typeface="Cambria"/>
                <a:cs typeface="Cambria"/>
              </a:rPr>
              <a:t>probability</a:t>
            </a:r>
            <a:r>
              <a:rPr sz="2400" spc="65" dirty="0">
                <a:latin typeface="Cambria"/>
                <a:cs typeface="Cambria"/>
              </a:rPr>
              <a:t> </a:t>
            </a:r>
            <a:r>
              <a:rPr sz="2400" spc="55" dirty="0">
                <a:latin typeface="Cambria"/>
                <a:cs typeface="Cambria"/>
              </a:rPr>
              <a:t>theory</a:t>
            </a:r>
            <a:r>
              <a:rPr sz="2400" spc="60" dirty="0">
                <a:latin typeface="Cambria"/>
                <a:cs typeface="Cambria"/>
              </a:rPr>
              <a:t> </a:t>
            </a:r>
            <a:r>
              <a:rPr sz="2400" spc="80" dirty="0">
                <a:latin typeface="Cambria"/>
                <a:cs typeface="Cambria"/>
              </a:rPr>
              <a:t>is</a:t>
            </a:r>
            <a:r>
              <a:rPr sz="2400" spc="85" dirty="0">
                <a:latin typeface="Cambria"/>
                <a:cs typeface="Cambria"/>
              </a:rPr>
              <a:t> </a:t>
            </a:r>
            <a:r>
              <a:rPr sz="2400" spc="160" dirty="0">
                <a:latin typeface="Cambria"/>
                <a:cs typeface="Cambria"/>
              </a:rPr>
              <a:t>a</a:t>
            </a:r>
            <a:r>
              <a:rPr sz="2400" spc="165" dirty="0">
                <a:latin typeface="Cambria"/>
                <a:cs typeface="Cambria"/>
              </a:rPr>
              <a:t> </a:t>
            </a:r>
            <a:r>
              <a:rPr sz="2400" spc="125" dirty="0">
                <a:latin typeface="Cambria"/>
                <a:cs typeface="Cambria"/>
              </a:rPr>
              <a:t>natural</a:t>
            </a:r>
            <a:r>
              <a:rPr sz="2400" spc="130" dirty="0">
                <a:latin typeface="Cambria"/>
                <a:cs typeface="Cambria"/>
              </a:rPr>
              <a:t> </a:t>
            </a:r>
            <a:r>
              <a:rPr sz="2400" spc="30" dirty="0">
                <a:latin typeface="Cambria"/>
                <a:cs typeface="Cambria"/>
              </a:rPr>
              <a:t>choice </a:t>
            </a:r>
            <a:r>
              <a:rPr sz="2400" spc="35" dirty="0">
                <a:latin typeface="Cambria"/>
                <a:cs typeface="Cambria"/>
              </a:rPr>
              <a:t> </a:t>
            </a:r>
            <a:r>
              <a:rPr sz="2400" spc="60" dirty="0">
                <a:latin typeface="Cambria"/>
                <a:cs typeface="Cambria"/>
              </a:rPr>
              <a:t>because </a:t>
            </a:r>
            <a:r>
              <a:rPr sz="2400" spc="100" dirty="0">
                <a:latin typeface="Cambria"/>
                <a:cs typeface="Cambria"/>
              </a:rPr>
              <a:t>it </a:t>
            </a:r>
            <a:r>
              <a:rPr sz="2400" spc="80" dirty="0">
                <a:latin typeface="Cambria"/>
                <a:cs typeface="Cambria"/>
              </a:rPr>
              <a:t>is </a:t>
            </a:r>
            <a:r>
              <a:rPr sz="2400" spc="90" dirty="0">
                <a:latin typeface="Cambria"/>
                <a:cs typeface="Cambria"/>
              </a:rPr>
              <a:t>the </a:t>
            </a:r>
            <a:r>
              <a:rPr sz="2400" spc="80" dirty="0">
                <a:latin typeface="Cambria"/>
                <a:cs typeface="Cambria"/>
              </a:rPr>
              <a:t>basis </a:t>
            </a:r>
            <a:r>
              <a:rPr sz="2400" spc="-5" dirty="0">
                <a:latin typeface="Cambria"/>
                <a:cs typeface="Cambria"/>
              </a:rPr>
              <a:t>of</a:t>
            </a:r>
            <a:r>
              <a:rPr sz="2400" dirty="0">
                <a:latin typeface="Cambria"/>
                <a:cs typeface="Cambria"/>
              </a:rPr>
              <a:t> </a:t>
            </a:r>
            <a:r>
              <a:rPr sz="2400" spc="80" dirty="0">
                <a:latin typeface="Cambria"/>
                <a:cs typeface="Cambria"/>
              </a:rPr>
              <a:t>evidential </a:t>
            </a:r>
            <a:r>
              <a:rPr sz="2400" spc="75" dirty="0">
                <a:latin typeface="Cambria"/>
                <a:cs typeface="Cambria"/>
              </a:rPr>
              <a:t>reasoning </a:t>
            </a:r>
            <a:r>
              <a:rPr sz="2400" spc="80" dirty="0">
                <a:latin typeface="Cambria"/>
                <a:cs typeface="Cambria"/>
              </a:rPr>
              <a:t>(i.e., </a:t>
            </a:r>
            <a:r>
              <a:rPr sz="2400" spc="85" dirty="0">
                <a:latin typeface="Cambria"/>
                <a:cs typeface="Cambria"/>
              </a:rPr>
              <a:t> </a:t>
            </a:r>
            <a:r>
              <a:rPr sz="2400" spc="80" dirty="0">
                <a:latin typeface="Cambria"/>
                <a:cs typeface="Cambria"/>
              </a:rPr>
              <a:t>drawing</a:t>
            </a:r>
            <a:r>
              <a:rPr sz="2400" spc="105" dirty="0">
                <a:latin typeface="Cambria"/>
                <a:cs typeface="Cambria"/>
              </a:rPr>
              <a:t> </a:t>
            </a:r>
            <a:r>
              <a:rPr sz="2400" spc="55" dirty="0">
                <a:latin typeface="Cambria"/>
                <a:cs typeface="Cambria"/>
              </a:rPr>
              <a:t>conclusions</a:t>
            </a:r>
            <a:r>
              <a:rPr sz="2400" spc="105" dirty="0">
                <a:latin typeface="Cambria"/>
                <a:cs typeface="Cambria"/>
              </a:rPr>
              <a:t> </a:t>
            </a:r>
            <a:r>
              <a:rPr sz="2400" spc="50" dirty="0">
                <a:latin typeface="Cambria"/>
                <a:cs typeface="Cambria"/>
              </a:rPr>
              <a:t>from</a:t>
            </a:r>
            <a:r>
              <a:rPr sz="2400" spc="135" dirty="0">
                <a:latin typeface="Cambria"/>
                <a:cs typeface="Cambria"/>
              </a:rPr>
              <a:t> </a:t>
            </a:r>
            <a:r>
              <a:rPr sz="2400" spc="45" dirty="0">
                <a:latin typeface="Cambria"/>
                <a:cs typeface="Cambria"/>
              </a:rPr>
              <a:t>evidence).</a:t>
            </a:r>
            <a:endParaRPr sz="2400" dirty="0">
              <a:latin typeface="Cambria"/>
              <a:cs typeface="Cambria"/>
            </a:endParaRPr>
          </a:p>
          <a:p>
            <a:pPr marL="286385" marR="5715" indent="-274320" algn="just">
              <a:lnSpc>
                <a:spcPts val="2590"/>
              </a:lnSpc>
              <a:spcBef>
                <a:spcPts val="605"/>
              </a:spcBef>
              <a:buClr>
                <a:srgbClr val="FD8537"/>
              </a:buClr>
              <a:buSzPct val="68750"/>
              <a:buFont typeface="Wingdings"/>
              <a:buChar char=""/>
              <a:tabLst>
                <a:tab pos="287020" algn="l"/>
              </a:tabLst>
            </a:pPr>
            <a:r>
              <a:rPr sz="2400" spc="114" dirty="0">
                <a:latin typeface="Cambria"/>
                <a:cs typeface="Cambria"/>
              </a:rPr>
              <a:t>This</a:t>
            </a:r>
            <a:r>
              <a:rPr sz="2400" spc="120" dirty="0">
                <a:latin typeface="Cambria"/>
                <a:cs typeface="Cambria"/>
              </a:rPr>
              <a:t> </a:t>
            </a:r>
            <a:r>
              <a:rPr sz="2400" spc="80" dirty="0">
                <a:latin typeface="Cambria"/>
                <a:cs typeface="Cambria"/>
              </a:rPr>
              <a:t>is</a:t>
            </a:r>
            <a:r>
              <a:rPr sz="2400" spc="85" dirty="0">
                <a:latin typeface="Cambria"/>
                <a:cs typeface="Cambria"/>
              </a:rPr>
              <a:t> </a:t>
            </a:r>
            <a:r>
              <a:rPr sz="2400" spc="95" dirty="0">
                <a:latin typeface="Cambria"/>
                <a:cs typeface="Cambria"/>
              </a:rPr>
              <a:t>summarized</a:t>
            </a:r>
            <a:r>
              <a:rPr sz="2400" spc="100" dirty="0">
                <a:latin typeface="Cambria"/>
                <a:cs typeface="Cambria"/>
              </a:rPr>
              <a:t> </a:t>
            </a:r>
            <a:r>
              <a:rPr sz="2400" spc="45" dirty="0">
                <a:latin typeface="Cambria"/>
                <a:cs typeface="Cambria"/>
              </a:rPr>
              <a:t>by</a:t>
            </a:r>
            <a:r>
              <a:rPr sz="2400" spc="50" dirty="0">
                <a:latin typeface="Cambria"/>
                <a:cs typeface="Cambria"/>
              </a:rPr>
              <a:t> </a:t>
            </a:r>
            <a:r>
              <a:rPr sz="2400" spc="90" dirty="0">
                <a:latin typeface="Cambria"/>
                <a:cs typeface="Cambria"/>
              </a:rPr>
              <a:t>the</a:t>
            </a:r>
            <a:r>
              <a:rPr sz="2400" spc="95" dirty="0">
                <a:latin typeface="Cambria"/>
                <a:cs typeface="Cambria"/>
              </a:rPr>
              <a:t> </a:t>
            </a:r>
            <a:r>
              <a:rPr sz="2400" spc="80" dirty="0">
                <a:latin typeface="Cambria"/>
                <a:cs typeface="Cambria"/>
              </a:rPr>
              <a:t>Probability</a:t>
            </a:r>
            <a:r>
              <a:rPr sz="2400" spc="85" dirty="0">
                <a:latin typeface="Cambria"/>
                <a:cs typeface="Cambria"/>
              </a:rPr>
              <a:t> </a:t>
            </a:r>
            <a:r>
              <a:rPr sz="2400" spc="140" dirty="0">
                <a:latin typeface="Cambria"/>
                <a:cs typeface="Cambria"/>
              </a:rPr>
              <a:t>Ranking </a:t>
            </a:r>
            <a:r>
              <a:rPr sz="2400" spc="145" dirty="0">
                <a:latin typeface="Cambria"/>
                <a:cs typeface="Cambria"/>
              </a:rPr>
              <a:t> </a:t>
            </a:r>
            <a:r>
              <a:rPr sz="2400" spc="85" dirty="0">
                <a:latin typeface="Cambria"/>
                <a:cs typeface="Cambria"/>
              </a:rPr>
              <a:t>Principle</a:t>
            </a:r>
            <a:r>
              <a:rPr sz="2400" spc="105" dirty="0">
                <a:latin typeface="Cambria"/>
                <a:cs typeface="Cambria"/>
              </a:rPr>
              <a:t> </a:t>
            </a:r>
            <a:r>
              <a:rPr sz="2400" spc="95" dirty="0">
                <a:latin typeface="Cambria"/>
                <a:cs typeface="Cambria"/>
              </a:rPr>
              <a:t>(PRP)</a:t>
            </a:r>
            <a:r>
              <a:rPr sz="2400" spc="135" dirty="0">
                <a:latin typeface="Cambria"/>
                <a:cs typeface="Cambria"/>
              </a:rPr>
              <a:t> </a:t>
            </a:r>
            <a:r>
              <a:rPr lang="en-US" sz="2400" spc="105" dirty="0" smtClean="0">
                <a:latin typeface="Cambria"/>
                <a:cs typeface="Cambria"/>
              </a:rPr>
              <a:t>.</a:t>
            </a:r>
            <a:endParaRPr sz="2400" dirty="0">
              <a:latin typeface="Cambria"/>
              <a:cs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1430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592326"/>
            <a:ext cx="7691755" cy="5581656"/>
          </a:xfrm>
          <a:prstGeom prst="rect">
            <a:avLst/>
          </a:prstGeom>
        </p:spPr>
        <p:txBody>
          <a:bodyPr vert="horz" wrap="square" lIns="0" tIns="53975" rIns="0" bIns="0" rtlCol="0">
            <a:spAutoFit/>
          </a:bodyPr>
          <a:lstStyle/>
          <a:p>
            <a:pPr marL="286385" marR="5080" indent="-274320" algn="just">
              <a:lnSpc>
                <a:spcPts val="2590"/>
              </a:lnSpc>
              <a:spcBef>
                <a:spcPts val="425"/>
              </a:spcBef>
              <a:buClr>
                <a:srgbClr val="FD8537"/>
              </a:buClr>
              <a:buSzPct val="68750"/>
              <a:buFont typeface="Wingdings"/>
              <a:buChar char=""/>
              <a:tabLst>
                <a:tab pos="287020" algn="l"/>
              </a:tabLst>
            </a:pPr>
            <a:r>
              <a:rPr sz="2400" spc="90" dirty="0">
                <a:latin typeface="Cambria"/>
                <a:cs typeface="Cambria"/>
              </a:rPr>
              <a:t>There</a:t>
            </a:r>
            <a:r>
              <a:rPr sz="2400" spc="95" dirty="0">
                <a:latin typeface="Cambria"/>
                <a:cs typeface="Cambria"/>
              </a:rPr>
              <a:t> </a:t>
            </a:r>
            <a:r>
              <a:rPr sz="2400" spc="80" dirty="0">
                <a:latin typeface="Cambria"/>
                <a:cs typeface="Cambria"/>
              </a:rPr>
              <a:t>are</a:t>
            </a:r>
            <a:r>
              <a:rPr sz="2400" spc="85" dirty="0">
                <a:latin typeface="Cambria"/>
                <a:cs typeface="Cambria"/>
              </a:rPr>
              <a:t> </a:t>
            </a:r>
            <a:r>
              <a:rPr sz="2400" spc="120" dirty="0">
                <a:latin typeface="Cambria"/>
                <a:cs typeface="Cambria"/>
              </a:rPr>
              <a:t>many</a:t>
            </a:r>
            <a:r>
              <a:rPr sz="2400" spc="125" dirty="0">
                <a:latin typeface="Cambria"/>
                <a:cs typeface="Cambria"/>
              </a:rPr>
              <a:t> </a:t>
            </a:r>
            <a:r>
              <a:rPr sz="2400" spc="65" dirty="0">
                <a:latin typeface="Cambria"/>
                <a:cs typeface="Cambria"/>
              </a:rPr>
              <a:t>different</a:t>
            </a:r>
            <a:r>
              <a:rPr sz="2400" spc="70" dirty="0">
                <a:latin typeface="Cambria"/>
                <a:cs typeface="Cambria"/>
              </a:rPr>
              <a:t> </a:t>
            </a:r>
            <a:r>
              <a:rPr sz="2400" spc="95" dirty="0">
                <a:latin typeface="Cambria"/>
                <a:cs typeface="Cambria"/>
              </a:rPr>
              <a:t>areas</a:t>
            </a:r>
            <a:r>
              <a:rPr sz="2400" spc="100" dirty="0">
                <a:latin typeface="Cambria"/>
                <a:cs typeface="Cambria"/>
              </a:rPr>
              <a:t> </a:t>
            </a:r>
            <a:r>
              <a:rPr sz="2400" spc="105" dirty="0">
                <a:latin typeface="Cambria"/>
                <a:cs typeface="Cambria"/>
              </a:rPr>
              <a:t>in</a:t>
            </a:r>
            <a:r>
              <a:rPr sz="2400" spc="110" dirty="0">
                <a:latin typeface="Cambria"/>
                <a:cs typeface="Cambria"/>
              </a:rPr>
              <a:t> </a:t>
            </a:r>
            <a:r>
              <a:rPr sz="2400" spc="75" dirty="0">
                <a:latin typeface="Cambria"/>
                <a:cs typeface="Cambria"/>
              </a:rPr>
              <a:t>which</a:t>
            </a:r>
            <a:r>
              <a:rPr sz="2400" spc="80" dirty="0">
                <a:latin typeface="Cambria"/>
                <a:cs typeface="Cambria"/>
              </a:rPr>
              <a:t> </a:t>
            </a:r>
            <a:r>
              <a:rPr sz="2400" spc="90" dirty="0">
                <a:latin typeface="Cambria"/>
                <a:cs typeface="Cambria"/>
              </a:rPr>
              <a:t>the </a:t>
            </a:r>
            <a:r>
              <a:rPr sz="2400" spc="95" dirty="0">
                <a:latin typeface="Cambria"/>
                <a:cs typeface="Cambria"/>
              </a:rPr>
              <a:t> </a:t>
            </a:r>
            <a:r>
              <a:rPr sz="2400" spc="55" dirty="0">
                <a:latin typeface="Cambria"/>
                <a:cs typeface="Cambria"/>
              </a:rPr>
              <a:t>probabilistic</a:t>
            </a:r>
            <a:r>
              <a:rPr sz="2400" spc="114" dirty="0">
                <a:latin typeface="Cambria"/>
                <a:cs typeface="Cambria"/>
              </a:rPr>
              <a:t> </a:t>
            </a:r>
            <a:r>
              <a:rPr sz="2400" spc="65" dirty="0">
                <a:latin typeface="Cambria"/>
                <a:cs typeface="Cambria"/>
              </a:rPr>
              <a:t>approach</a:t>
            </a:r>
            <a:r>
              <a:rPr sz="2400" spc="125" dirty="0">
                <a:latin typeface="Cambria"/>
                <a:cs typeface="Cambria"/>
              </a:rPr>
              <a:t> </a:t>
            </a:r>
            <a:r>
              <a:rPr sz="2400" spc="120" dirty="0">
                <a:latin typeface="Cambria"/>
                <a:cs typeface="Cambria"/>
              </a:rPr>
              <a:t>may</a:t>
            </a:r>
            <a:r>
              <a:rPr sz="2400" spc="135" dirty="0">
                <a:latin typeface="Cambria"/>
                <a:cs typeface="Cambria"/>
              </a:rPr>
              <a:t> </a:t>
            </a:r>
            <a:r>
              <a:rPr sz="2400" spc="20" dirty="0">
                <a:latin typeface="Cambria"/>
                <a:cs typeface="Cambria"/>
              </a:rPr>
              <a:t>be</a:t>
            </a:r>
            <a:r>
              <a:rPr sz="2400" spc="135" dirty="0">
                <a:latin typeface="Cambria"/>
                <a:cs typeface="Cambria"/>
              </a:rPr>
              <a:t> </a:t>
            </a:r>
            <a:r>
              <a:rPr sz="2400" spc="80" dirty="0" smtClean="0">
                <a:latin typeface="Cambria"/>
                <a:cs typeface="Cambria"/>
              </a:rPr>
              <a:t>applied.</a:t>
            </a:r>
            <a:endParaRPr lang="en-US" sz="2400" spc="80" dirty="0" smtClean="0">
              <a:latin typeface="Cambria"/>
              <a:cs typeface="Cambria"/>
            </a:endParaRPr>
          </a:p>
          <a:p>
            <a:pPr marL="286385" marR="5080" indent="-274320" algn="just">
              <a:lnSpc>
                <a:spcPts val="2590"/>
              </a:lnSpc>
              <a:spcBef>
                <a:spcPts val="425"/>
              </a:spcBef>
              <a:buClr>
                <a:srgbClr val="FD8537"/>
              </a:buClr>
              <a:buSzPct val="68750"/>
              <a:buFont typeface="Wingdings"/>
              <a:buChar char=""/>
              <a:tabLst>
                <a:tab pos="287020" algn="l"/>
              </a:tabLst>
            </a:pPr>
            <a:r>
              <a:rPr lang="en-US" sz="2400" spc="80" dirty="0" smtClean="0">
                <a:latin typeface="Cambria"/>
                <a:cs typeface="Cambria"/>
              </a:rPr>
              <a:t>The method of regression is described as an example of how a probabilistic approach is applied to information retrieval. </a:t>
            </a:r>
          </a:p>
          <a:p>
            <a:pPr marL="12700" algn="just">
              <a:lnSpc>
                <a:spcPct val="100000"/>
              </a:lnSpc>
              <a:spcBef>
                <a:spcPts val="275"/>
              </a:spcBef>
            </a:pPr>
            <a:r>
              <a:rPr sz="2400" spc="100" dirty="0" smtClean="0">
                <a:solidFill>
                  <a:srgbClr val="FF0000"/>
                </a:solidFill>
                <a:latin typeface="Cambria"/>
                <a:cs typeface="Cambria"/>
              </a:rPr>
              <a:t> </a:t>
            </a:r>
            <a:r>
              <a:rPr lang="en-US" sz="2400" spc="65" dirty="0" smtClean="0">
                <a:solidFill>
                  <a:srgbClr val="FF0000"/>
                </a:solidFill>
                <a:latin typeface="Cambria"/>
                <a:cs typeface="Cambria"/>
              </a:rPr>
              <a:t>L</a:t>
            </a:r>
            <a:r>
              <a:rPr sz="2400" spc="65" dirty="0" smtClean="0">
                <a:solidFill>
                  <a:srgbClr val="FF0000"/>
                </a:solidFill>
                <a:latin typeface="Cambria"/>
                <a:cs typeface="Cambria"/>
              </a:rPr>
              <a:t>ogistic</a:t>
            </a:r>
            <a:r>
              <a:rPr sz="2400" spc="95" dirty="0" smtClean="0">
                <a:solidFill>
                  <a:srgbClr val="FF0000"/>
                </a:solidFill>
                <a:latin typeface="Cambria"/>
                <a:cs typeface="Cambria"/>
              </a:rPr>
              <a:t> </a:t>
            </a:r>
            <a:r>
              <a:rPr sz="2400" spc="55" dirty="0">
                <a:solidFill>
                  <a:srgbClr val="FF0000"/>
                </a:solidFill>
                <a:latin typeface="Cambria"/>
                <a:cs typeface="Cambria"/>
              </a:rPr>
              <a:t>regression:</a:t>
            </a:r>
            <a:endParaRPr sz="2400" dirty="0">
              <a:latin typeface="Cambria"/>
              <a:cs typeface="Cambria"/>
            </a:endParaRPr>
          </a:p>
          <a:p>
            <a:pPr marL="286385" marR="5080" indent="-274320" algn="just">
              <a:lnSpc>
                <a:spcPct val="90000"/>
              </a:lnSpc>
              <a:spcBef>
                <a:spcPts val="605"/>
              </a:spcBef>
            </a:pPr>
            <a:r>
              <a:rPr sz="2400" spc="114" dirty="0">
                <a:latin typeface="Cambria"/>
                <a:cs typeface="Cambria"/>
              </a:rPr>
              <a:t>The </a:t>
            </a:r>
            <a:r>
              <a:rPr sz="2400" spc="65" dirty="0">
                <a:latin typeface="Cambria"/>
                <a:cs typeface="Cambria"/>
              </a:rPr>
              <a:t>approach </a:t>
            </a:r>
            <a:r>
              <a:rPr sz="2400" spc="100" dirty="0">
                <a:latin typeface="Cambria"/>
                <a:cs typeface="Cambria"/>
              </a:rPr>
              <a:t>starts </a:t>
            </a:r>
            <a:r>
              <a:rPr sz="2400" spc="45" dirty="0">
                <a:latin typeface="Cambria"/>
                <a:cs typeface="Cambria"/>
              </a:rPr>
              <a:t>by </a:t>
            </a:r>
            <a:r>
              <a:rPr sz="2400" spc="75" dirty="0">
                <a:latin typeface="Cambria"/>
                <a:cs typeface="Cambria"/>
              </a:rPr>
              <a:t>defining </a:t>
            </a:r>
            <a:r>
              <a:rPr sz="2400" spc="160" dirty="0">
                <a:latin typeface="Cambria"/>
                <a:cs typeface="Cambria"/>
              </a:rPr>
              <a:t>a </a:t>
            </a:r>
            <a:r>
              <a:rPr sz="2400" spc="60" dirty="0">
                <a:latin typeface="Cambria"/>
                <a:cs typeface="Cambria"/>
              </a:rPr>
              <a:t>"Model </a:t>
            </a:r>
            <a:r>
              <a:rPr sz="2400" spc="-5" dirty="0">
                <a:latin typeface="Cambria"/>
                <a:cs typeface="Cambria"/>
              </a:rPr>
              <a:t>0"</a:t>
            </a:r>
            <a:r>
              <a:rPr sz="2400" dirty="0">
                <a:latin typeface="Cambria"/>
                <a:cs typeface="Cambria"/>
              </a:rPr>
              <a:t> </a:t>
            </a:r>
            <a:r>
              <a:rPr sz="2400" spc="85" dirty="0">
                <a:latin typeface="Cambria"/>
                <a:cs typeface="Cambria"/>
              </a:rPr>
              <a:t>system </a:t>
            </a:r>
            <a:r>
              <a:rPr sz="2400" spc="90" dirty="0">
                <a:latin typeface="Cambria"/>
                <a:cs typeface="Cambria"/>
              </a:rPr>
              <a:t> </a:t>
            </a:r>
            <a:r>
              <a:rPr sz="2400" spc="70" dirty="0">
                <a:latin typeface="Cambria"/>
                <a:cs typeface="Cambria"/>
              </a:rPr>
              <a:t>which </a:t>
            </a:r>
            <a:r>
              <a:rPr sz="2400" spc="85" dirty="0">
                <a:latin typeface="Cambria"/>
                <a:cs typeface="Cambria"/>
              </a:rPr>
              <a:t>exists </a:t>
            </a:r>
            <a:r>
              <a:rPr sz="2400" spc="20" dirty="0">
                <a:latin typeface="Cambria"/>
                <a:cs typeface="Cambria"/>
              </a:rPr>
              <a:t>before </a:t>
            </a:r>
            <a:r>
              <a:rPr sz="2400" spc="45" dirty="0">
                <a:latin typeface="Cambria"/>
                <a:cs typeface="Cambria"/>
              </a:rPr>
              <a:t>specific </a:t>
            </a:r>
            <a:r>
              <a:rPr sz="2400" spc="60" dirty="0">
                <a:latin typeface="Cambria"/>
                <a:cs typeface="Cambria"/>
              </a:rPr>
              <a:t>probabilistic </a:t>
            </a:r>
            <a:r>
              <a:rPr sz="2400" spc="45" dirty="0">
                <a:latin typeface="Cambria"/>
                <a:cs typeface="Cambria"/>
              </a:rPr>
              <a:t>models </a:t>
            </a:r>
            <a:r>
              <a:rPr sz="2400" spc="80" dirty="0">
                <a:latin typeface="Cambria"/>
                <a:cs typeface="Cambria"/>
              </a:rPr>
              <a:t>are </a:t>
            </a:r>
            <a:r>
              <a:rPr sz="2400" spc="85" dirty="0">
                <a:latin typeface="Cambria"/>
                <a:cs typeface="Cambria"/>
              </a:rPr>
              <a:t> </a:t>
            </a:r>
            <a:r>
              <a:rPr sz="2400" spc="80" dirty="0">
                <a:latin typeface="Cambria"/>
                <a:cs typeface="Cambria"/>
              </a:rPr>
              <a:t>applied.</a:t>
            </a:r>
            <a:r>
              <a:rPr sz="2400" spc="85" dirty="0">
                <a:latin typeface="Cambria"/>
                <a:cs typeface="Cambria"/>
              </a:rPr>
              <a:t> </a:t>
            </a:r>
            <a:r>
              <a:rPr sz="2400" spc="155" dirty="0">
                <a:latin typeface="Cambria"/>
                <a:cs typeface="Cambria"/>
              </a:rPr>
              <a:t>In</a:t>
            </a:r>
            <a:r>
              <a:rPr sz="2400" spc="160" dirty="0">
                <a:latin typeface="Cambria"/>
                <a:cs typeface="Cambria"/>
              </a:rPr>
              <a:t> a</a:t>
            </a:r>
            <a:r>
              <a:rPr sz="2400" spc="165" dirty="0">
                <a:latin typeface="Cambria"/>
                <a:cs typeface="Cambria"/>
              </a:rPr>
              <a:t> </a:t>
            </a:r>
            <a:r>
              <a:rPr sz="2400" spc="80" dirty="0">
                <a:latin typeface="Cambria"/>
                <a:cs typeface="Cambria"/>
              </a:rPr>
              <a:t>retrieval</a:t>
            </a:r>
            <a:r>
              <a:rPr sz="2400" spc="85" dirty="0">
                <a:latin typeface="Cambria"/>
                <a:cs typeface="Cambria"/>
              </a:rPr>
              <a:t> system</a:t>
            </a:r>
            <a:r>
              <a:rPr sz="2400" spc="90" dirty="0">
                <a:latin typeface="Cambria"/>
                <a:cs typeface="Cambria"/>
              </a:rPr>
              <a:t> </a:t>
            </a:r>
            <a:r>
              <a:rPr sz="2400" spc="75" dirty="0">
                <a:latin typeface="Cambria"/>
                <a:cs typeface="Cambria"/>
              </a:rPr>
              <a:t>there</a:t>
            </a:r>
            <a:r>
              <a:rPr sz="2400" spc="80" dirty="0">
                <a:latin typeface="Cambria"/>
                <a:cs typeface="Cambria"/>
              </a:rPr>
              <a:t> </a:t>
            </a:r>
            <a:r>
              <a:rPr sz="2400" spc="85" dirty="0">
                <a:latin typeface="Cambria"/>
                <a:cs typeface="Cambria"/>
              </a:rPr>
              <a:t>exist  </a:t>
            </a:r>
            <a:r>
              <a:rPr sz="2400" spc="60" dirty="0">
                <a:latin typeface="Cambria"/>
                <a:cs typeface="Cambria"/>
              </a:rPr>
              <a:t>query </a:t>
            </a:r>
            <a:r>
              <a:rPr sz="2400" spc="65" dirty="0">
                <a:latin typeface="Cambria"/>
                <a:cs typeface="Cambria"/>
              </a:rPr>
              <a:t> </a:t>
            </a:r>
            <a:r>
              <a:rPr sz="2400" spc="85" dirty="0">
                <a:latin typeface="Cambria"/>
                <a:cs typeface="Cambria"/>
              </a:rPr>
              <a:t>terms </a:t>
            </a:r>
            <a:r>
              <a:rPr sz="2400" spc="50" dirty="0">
                <a:latin typeface="Cambria"/>
                <a:cs typeface="Cambria"/>
              </a:rPr>
              <a:t>qi </a:t>
            </a:r>
            <a:r>
              <a:rPr sz="2400" spc="105" dirty="0">
                <a:latin typeface="Cambria"/>
                <a:cs typeface="Cambria"/>
              </a:rPr>
              <a:t>and </a:t>
            </a:r>
            <a:r>
              <a:rPr sz="2400" spc="60" dirty="0">
                <a:latin typeface="Cambria"/>
                <a:cs typeface="Cambria"/>
              </a:rPr>
              <a:t>document </a:t>
            </a:r>
            <a:r>
              <a:rPr sz="2400" spc="85" dirty="0">
                <a:latin typeface="Cambria"/>
                <a:cs typeface="Cambria"/>
              </a:rPr>
              <a:t>terms </a:t>
            </a:r>
            <a:r>
              <a:rPr sz="2400" spc="100" dirty="0">
                <a:latin typeface="Cambria"/>
                <a:cs typeface="Cambria"/>
              </a:rPr>
              <a:t>di, </a:t>
            </a:r>
            <a:r>
              <a:rPr sz="2400" spc="75" dirty="0">
                <a:latin typeface="Cambria"/>
                <a:cs typeface="Cambria"/>
              </a:rPr>
              <a:t>which </a:t>
            </a:r>
            <a:r>
              <a:rPr sz="2400" spc="100" dirty="0">
                <a:latin typeface="Cambria"/>
                <a:cs typeface="Cambria"/>
              </a:rPr>
              <a:t>have </a:t>
            </a:r>
            <a:r>
              <a:rPr sz="2400" spc="160" dirty="0">
                <a:latin typeface="Cambria"/>
                <a:cs typeface="Cambria"/>
              </a:rPr>
              <a:t>a </a:t>
            </a:r>
            <a:r>
              <a:rPr sz="2400" spc="75" dirty="0">
                <a:latin typeface="Cambria"/>
                <a:cs typeface="Cambria"/>
              </a:rPr>
              <a:t>set </a:t>
            </a:r>
            <a:r>
              <a:rPr sz="2400" spc="-15" dirty="0">
                <a:latin typeface="Cambria"/>
                <a:cs typeface="Cambria"/>
              </a:rPr>
              <a:t>of </a:t>
            </a:r>
            <a:r>
              <a:rPr sz="2400" spc="-10" dirty="0">
                <a:latin typeface="Cambria"/>
                <a:cs typeface="Cambria"/>
              </a:rPr>
              <a:t> </a:t>
            </a:r>
            <a:r>
              <a:rPr sz="2400" spc="90" dirty="0">
                <a:latin typeface="Cambria"/>
                <a:cs typeface="Cambria"/>
              </a:rPr>
              <a:t>attribute</a:t>
            </a:r>
            <a:r>
              <a:rPr sz="2400" spc="95" dirty="0">
                <a:latin typeface="Cambria"/>
                <a:cs typeface="Cambria"/>
              </a:rPr>
              <a:t>s</a:t>
            </a:r>
            <a:r>
              <a:rPr sz="2400" dirty="0">
                <a:latin typeface="Cambria"/>
                <a:cs typeface="Cambria"/>
              </a:rPr>
              <a:t> </a:t>
            </a:r>
            <a:r>
              <a:rPr sz="2400" spc="-229" dirty="0">
                <a:latin typeface="Cambria"/>
                <a:cs typeface="Cambria"/>
              </a:rPr>
              <a:t> </a:t>
            </a:r>
            <a:r>
              <a:rPr sz="2400" spc="-25" dirty="0">
                <a:latin typeface="Cambria"/>
                <a:cs typeface="Cambria"/>
              </a:rPr>
              <a:t>(v</a:t>
            </a:r>
            <a:r>
              <a:rPr sz="1100" dirty="0">
                <a:latin typeface="Cambria"/>
                <a:cs typeface="Cambria"/>
              </a:rPr>
              <a:t>1  </a:t>
            </a:r>
            <a:r>
              <a:rPr sz="1100" spc="100" dirty="0">
                <a:latin typeface="Cambria"/>
                <a:cs typeface="Cambria"/>
              </a:rPr>
              <a:t> </a:t>
            </a:r>
            <a:r>
              <a:rPr sz="2400" spc="175" dirty="0">
                <a:latin typeface="Cambria"/>
                <a:cs typeface="Cambria"/>
              </a:rPr>
              <a:t>.</a:t>
            </a:r>
            <a:r>
              <a:rPr sz="2400" dirty="0">
                <a:latin typeface="Cambria"/>
                <a:cs typeface="Cambria"/>
              </a:rPr>
              <a:t> </a:t>
            </a:r>
            <a:r>
              <a:rPr sz="2400" spc="-240" dirty="0">
                <a:latin typeface="Cambria"/>
                <a:cs typeface="Cambria"/>
              </a:rPr>
              <a:t> </a:t>
            </a:r>
            <a:r>
              <a:rPr sz="2400" spc="175" dirty="0">
                <a:latin typeface="Cambria"/>
                <a:cs typeface="Cambria"/>
              </a:rPr>
              <a:t>.</a:t>
            </a:r>
            <a:r>
              <a:rPr sz="2400" dirty="0">
                <a:latin typeface="Cambria"/>
                <a:cs typeface="Cambria"/>
              </a:rPr>
              <a:t> </a:t>
            </a:r>
            <a:r>
              <a:rPr sz="2400" spc="-235" dirty="0">
                <a:latin typeface="Cambria"/>
                <a:cs typeface="Cambria"/>
              </a:rPr>
              <a:t> </a:t>
            </a:r>
            <a:r>
              <a:rPr sz="2400" spc="175" dirty="0">
                <a:latin typeface="Cambria"/>
                <a:cs typeface="Cambria"/>
              </a:rPr>
              <a:t>.</a:t>
            </a:r>
            <a:r>
              <a:rPr sz="2400" dirty="0">
                <a:latin typeface="Cambria"/>
                <a:cs typeface="Cambria"/>
              </a:rPr>
              <a:t> </a:t>
            </a:r>
            <a:r>
              <a:rPr sz="2400" spc="-240" dirty="0">
                <a:latin typeface="Cambria"/>
                <a:cs typeface="Cambria"/>
              </a:rPr>
              <a:t> </a:t>
            </a:r>
            <a:r>
              <a:rPr sz="2400" spc="175" dirty="0">
                <a:latin typeface="Cambria"/>
                <a:cs typeface="Cambria"/>
              </a:rPr>
              <a:t>.</a:t>
            </a:r>
            <a:r>
              <a:rPr sz="2400" dirty="0">
                <a:latin typeface="Cambria"/>
                <a:cs typeface="Cambria"/>
              </a:rPr>
              <a:t> </a:t>
            </a:r>
            <a:r>
              <a:rPr sz="2400" spc="-240" dirty="0">
                <a:latin typeface="Cambria"/>
                <a:cs typeface="Cambria"/>
              </a:rPr>
              <a:t> </a:t>
            </a:r>
            <a:r>
              <a:rPr sz="2400" spc="175" dirty="0">
                <a:latin typeface="Cambria"/>
                <a:cs typeface="Cambria"/>
              </a:rPr>
              <a:t>.</a:t>
            </a:r>
            <a:r>
              <a:rPr sz="2400" dirty="0">
                <a:latin typeface="Cambria"/>
                <a:cs typeface="Cambria"/>
              </a:rPr>
              <a:t> </a:t>
            </a:r>
            <a:r>
              <a:rPr sz="2400" spc="-240" dirty="0">
                <a:latin typeface="Cambria"/>
                <a:cs typeface="Cambria"/>
              </a:rPr>
              <a:t> </a:t>
            </a:r>
            <a:r>
              <a:rPr sz="2400" spc="280" dirty="0">
                <a:latin typeface="Cambria"/>
                <a:cs typeface="Cambria"/>
              </a:rPr>
              <a:t>V</a:t>
            </a:r>
            <a:r>
              <a:rPr sz="1600" spc="80" dirty="0">
                <a:latin typeface="Cambria"/>
                <a:cs typeface="Cambria"/>
              </a:rPr>
              <a:t>n</a:t>
            </a:r>
            <a:r>
              <a:rPr sz="2400" spc="-120" dirty="0">
                <a:latin typeface="Cambria"/>
                <a:cs typeface="Cambria"/>
              </a:rPr>
              <a:t>)</a:t>
            </a:r>
            <a:r>
              <a:rPr sz="2400" dirty="0">
                <a:latin typeface="Cambria"/>
                <a:cs typeface="Cambria"/>
              </a:rPr>
              <a:t> </a:t>
            </a:r>
            <a:r>
              <a:rPr sz="2400" spc="-225" dirty="0">
                <a:latin typeface="Cambria"/>
                <a:cs typeface="Cambria"/>
              </a:rPr>
              <a:t> </a:t>
            </a:r>
            <a:r>
              <a:rPr sz="2400" spc="50" dirty="0">
                <a:latin typeface="Cambria"/>
                <a:cs typeface="Cambria"/>
              </a:rPr>
              <a:t>from</a:t>
            </a:r>
            <a:r>
              <a:rPr sz="2400" dirty="0">
                <a:latin typeface="Cambria"/>
                <a:cs typeface="Cambria"/>
              </a:rPr>
              <a:t> </a:t>
            </a:r>
            <a:r>
              <a:rPr sz="2400" spc="-240" dirty="0">
                <a:latin typeface="Cambria"/>
                <a:cs typeface="Cambria"/>
              </a:rPr>
              <a:t> </a:t>
            </a:r>
            <a:r>
              <a:rPr sz="2400" spc="90" dirty="0">
                <a:latin typeface="Cambria"/>
                <a:cs typeface="Cambria"/>
              </a:rPr>
              <a:t>th</a:t>
            </a:r>
            <a:r>
              <a:rPr sz="2400" spc="100" dirty="0">
                <a:latin typeface="Cambria"/>
                <a:cs typeface="Cambria"/>
              </a:rPr>
              <a:t>e</a:t>
            </a:r>
            <a:r>
              <a:rPr sz="2400" dirty="0">
                <a:latin typeface="Cambria"/>
                <a:cs typeface="Cambria"/>
              </a:rPr>
              <a:t> </a:t>
            </a:r>
            <a:r>
              <a:rPr sz="2400" spc="-225" dirty="0">
                <a:latin typeface="Cambria"/>
                <a:cs typeface="Cambria"/>
              </a:rPr>
              <a:t> </a:t>
            </a:r>
            <a:r>
              <a:rPr sz="2400" spc="60" dirty="0">
                <a:latin typeface="Cambria"/>
                <a:cs typeface="Cambria"/>
              </a:rPr>
              <a:t>qu</a:t>
            </a:r>
            <a:r>
              <a:rPr sz="2400" spc="50" dirty="0">
                <a:latin typeface="Cambria"/>
                <a:cs typeface="Cambria"/>
              </a:rPr>
              <a:t>e</a:t>
            </a:r>
            <a:r>
              <a:rPr sz="2400" spc="75" dirty="0">
                <a:latin typeface="Cambria"/>
                <a:cs typeface="Cambria"/>
              </a:rPr>
              <a:t>ry</a:t>
            </a:r>
            <a:r>
              <a:rPr sz="2400" dirty="0">
                <a:latin typeface="Cambria"/>
                <a:cs typeface="Cambria"/>
              </a:rPr>
              <a:t> </a:t>
            </a:r>
            <a:r>
              <a:rPr sz="2400" spc="-240" dirty="0">
                <a:latin typeface="Cambria"/>
                <a:cs typeface="Cambria"/>
              </a:rPr>
              <a:t> </a:t>
            </a:r>
            <a:r>
              <a:rPr sz="2400" spc="-50" dirty="0">
                <a:latin typeface="Cambria"/>
                <a:cs typeface="Cambria"/>
              </a:rPr>
              <a:t>(e</a:t>
            </a:r>
            <a:r>
              <a:rPr sz="2400" spc="170" dirty="0">
                <a:latin typeface="Cambria"/>
                <a:cs typeface="Cambria"/>
              </a:rPr>
              <a:t>.</a:t>
            </a:r>
            <a:r>
              <a:rPr sz="2400" spc="95" dirty="0">
                <a:latin typeface="Cambria"/>
                <a:cs typeface="Cambria"/>
              </a:rPr>
              <a:t>g</a:t>
            </a:r>
            <a:r>
              <a:rPr sz="2400" spc="165" dirty="0">
                <a:latin typeface="Cambria"/>
                <a:cs typeface="Cambria"/>
              </a:rPr>
              <a:t>.</a:t>
            </a:r>
            <a:r>
              <a:rPr sz="2400" spc="175" dirty="0">
                <a:latin typeface="Cambria"/>
                <a:cs typeface="Cambria"/>
              </a:rPr>
              <a:t>,</a:t>
            </a:r>
            <a:r>
              <a:rPr sz="2400" dirty="0">
                <a:latin typeface="Cambria"/>
                <a:cs typeface="Cambria"/>
              </a:rPr>
              <a:t> </a:t>
            </a:r>
            <a:r>
              <a:rPr sz="2400" spc="-240" dirty="0">
                <a:latin typeface="Cambria"/>
                <a:cs typeface="Cambria"/>
              </a:rPr>
              <a:t> </a:t>
            </a:r>
            <a:r>
              <a:rPr sz="2400" spc="70" dirty="0">
                <a:latin typeface="Cambria"/>
                <a:cs typeface="Cambria"/>
              </a:rPr>
              <a:t>coun</a:t>
            </a:r>
            <a:r>
              <a:rPr sz="2400" spc="30" dirty="0">
                <a:latin typeface="Cambria"/>
                <a:cs typeface="Cambria"/>
              </a:rPr>
              <a:t>t</a:t>
            </a:r>
            <a:r>
              <a:rPr sz="2400" spc="50" dirty="0">
                <a:latin typeface="Cambria"/>
                <a:cs typeface="Cambria"/>
              </a:rPr>
              <a:t>s  </a:t>
            </a:r>
            <a:r>
              <a:rPr sz="2400" spc="-5" dirty="0">
                <a:latin typeface="Cambria"/>
                <a:cs typeface="Cambria"/>
              </a:rPr>
              <a:t>of </a:t>
            </a:r>
            <a:r>
              <a:rPr sz="2400" spc="85" dirty="0">
                <a:latin typeface="Cambria"/>
                <a:cs typeface="Cambria"/>
              </a:rPr>
              <a:t>term </a:t>
            </a:r>
            <a:r>
              <a:rPr sz="2400" spc="60" dirty="0">
                <a:latin typeface="Cambria"/>
                <a:cs typeface="Cambria"/>
              </a:rPr>
              <a:t>frequency </a:t>
            </a:r>
            <a:r>
              <a:rPr sz="2400" spc="100" dirty="0">
                <a:latin typeface="Cambria"/>
                <a:cs typeface="Cambria"/>
              </a:rPr>
              <a:t>in </a:t>
            </a:r>
            <a:r>
              <a:rPr sz="2400" spc="90" dirty="0">
                <a:latin typeface="Cambria"/>
                <a:cs typeface="Cambria"/>
              </a:rPr>
              <a:t>the </a:t>
            </a:r>
            <a:r>
              <a:rPr sz="2400" spc="50" dirty="0">
                <a:latin typeface="Cambria"/>
                <a:cs typeface="Cambria"/>
              </a:rPr>
              <a:t>query), from </a:t>
            </a:r>
            <a:r>
              <a:rPr sz="2400" spc="90" dirty="0">
                <a:latin typeface="Cambria"/>
                <a:cs typeface="Cambria"/>
              </a:rPr>
              <a:t>the </a:t>
            </a:r>
            <a:r>
              <a:rPr sz="2400" spc="60" dirty="0">
                <a:latin typeface="Cambria"/>
                <a:cs typeface="Cambria"/>
              </a:rPr>
              <a:t>document </a:t>
            </a:r>
            <a:r>
              <a:rPr sz="2400" spc="65" dirty="0">
                <a:latin typeface="Cambria"/>
                <a:cs typeface="Cambria"/>
              </a:rPr>
              <a:t> </a:t>
            </a:r>
            <a:r>
              <a:rPr sz="2400" spc="85" dirty="0">
                <a:latin typeface="Cambria"/>
                <a:cs typeface="Cambria"/>
              </a:rPr>
              <a:t>(e.g.,</a:t>
            </a:r>
            <a:r>
              <a:rPr sz="2400" spc="90" dirty="0">
                <a:latin typeface="Cambria"/>
                <a:cs typeface="Cambria"/>
              </a:rPr>
              <a:t> </a:t>
            </a:r>
            <a:r>
              <a:rPr sz="2400" spc="60" dirty="0">
                <a:latin typeface="Cambria"/>
                <a:cs typeface="Cambria"/>
              </a:rPr>
              <a:t>counts</a:t>
            </a:r>
            <a:r>
              <a:rPr sz="2400" spc="65" dirty="0">
                <a:latin typeface="Cambria"/>
                <a:cs typeface="Cambria"/>
              </a:rPr>
              <a:t> </a:t>
            </a:r>
            <a:r>
              <a:rPr sz="2400" spc="-5" dirty="0">
                <a:latin typeface="Cambria"/>
                <a:cs typeface="Cambria"/>
              </a:rPr>
              <a:t>of</a:t>
            </a:r>
            <a:r>
              <a:rPr sz="2400" dirty="0">
                <a:latin typeface="Cambria"/>
                <a:cs typeface="Cambria"/>
              </a:rPr>
              <a:t> </a:t>
            </a:r>
            <a:r>
              <a:rPr sz="2400" spc="85" dirty="0">
                <a:latin typeface="Cambria"/>
                <a:cs typeface="Cambria"/>
              </a:rPr>
              <a:t>term</a:t>
            </a:r>
            <a:r>
              <a:rPr sz="2400" spc="90" dirty="0">
                <a:latin typeface="Cambria"/>
                <a:cs typeface="Cambria"/>
              </a:rPr>
              <a:t> </a:t>
            </a:r>
            <a:r>
              <a:rPr sz="2400" spc="60" dirty="0">
                <a:latin typeface="Cambria"/>
                <a:cs typeface="Cambria"/>
              </a:rPr>
              <a:t>frequency</a:t>
            </a:r>
            <a:r>
              <a:rPr sz="2400" spc="65" dirty="0">
                <a:latin typeface="Cambria"/>
                <a:cs typeface="Cambria"/>
              </a:rPr>
              <a:t> </a:t>
            </a:r>
            <a:r>
              <a:rPr sz="2400" spc="100" dirty="0">
                <a:latin typeface="Cambria"/>
                <a:cs typeface="Cambria"/>
              </a:rPr>
              <a:t>in  </a:t>
            </a:r>
            <a:r>
              <a:rPr sz="2400" spc="90" dirty="0">
                <a:latin typeface="Cambria"/>
                <a:cs typeface="Cambria"/>
              </a:rPr>
              <a:t>the  </a:t>
            </a:r>
            <a:r>
              <a:rPr sz="2400" spc="60" dirty="0">
                <a:latin typeface="Cambria"/>
                <a:cs typeface="Cambria"/>
              </a:rPr>
              <a:t>document  </a:t>
            </a:r>
            <a:r>
              <a:rPr sz="2400" spc="-120" dirty="0">
                <a:latin typeface="Cambria"/>
                <a:cs typeface="Cambria"/>
              </a:rPr>
              <a:t>) </a:t>
            </a:r>
            <a:r>
              <a:rPr sz="2400" spc="-114" dirty="0">
                <a:latin typeface="Cambria"/>
                <a:cs typeface="Cambria"/>
              </a:rPr>
              <a:t> </a:t>
            </a:r>
            <a:r>
              <a:rPr sz="2400" spc="105" dirty="0">
                <a:latin typeface="Cambria"/>
                <a:cs typeface="Cambria"/>
              </a:rPr>
              <a:t>and</a:t>
            </a:r>
            <a:r>
              <a:rPr sz="2400" spc="110" dirty="0">
                <a:latin typeface="Cambria"/>
                <a:cs typeface="Cambria"/>
              </a:rPr>
              <a:t> </a:t>
            </a:r>
            <a:r>
              <a:rPr sz="2400" spc="50" dirty="0">
                <a:latin typeface="Cambria"/>
                <a:cs typeface="Cambria"/>
              </a:rPr>
              <a:t>from</a:t>
            </a:r>
            <a:r>
              <a:rPr sz="2400" spc="55" dirty="0">
                <a:latin typeface="Cambria"/>
                <a:cs typeface="Cambria"/>
              </a:rPr>
              <a:t> </a:t>
            </a:r>
            <a:r>
              <a:rPr sz="2400" spc="90" dirty="0">
                <a:latin typeface="Cambria"/>
                <a:cs typeface="Cambria"/>
              </a:rPr>
              <a:t>the</a:t>
            </a:r>
            <a:r>
              <a:rPr sz="2400" spc="95" dirty="0">
                <a:latin typeface="Cambria"/>
                <a:cs typeface="Cambria"/>
              </a:rPr>
              <a:t> database</a:t>
            </a:r>
            <a:r>
              <a:rPr sz="2400" spc="100" dirty="0">
                <a:latin typeface="Cambria"/>
                <a:cs typeface="Cambria"/>
              </a:rPr>
              <a:t> </a:t>
            </a:r>
            <a:r>
              <a:rPr sz="2400" spc="85" dirty="0">
                <a:latin typeface="Cambria"/>
                <a:cs typeface="Cambria"/>
              </a:rPr>
              <a:t>(e.g.,</a:t>
            </a:r>
            <a:r>
              <a:rPr sz="2400" spc="700" dirty="0">
                <a:latin typeface="Cambria"/>
                <a:cs typeface="Cambria"/>
              </a:rPr>
              <a:t> </a:t>
            </a:r>
            <a:r>
              <a:rPr sz="2400" spc="80" dirty="0">
                <a:latin typeface="Cambria"/>
                <a:cs typeface="Cambria"/>
              </a:rPr>
              <a:t>total</a:t>
            </a:r>
            <a:r>
              <a:rPr sz="2400" spc="85" dirty="0">
                <a:latin typeface="Cambria"/>
                <a:cs typeface="Cambria"/>
              </a:rPr>
              <a:t> number</a:t>
            </a:r>
            <a:r>
              <a:rPr sz="2400" spc="700" dirty="0">
                <a:latin typeface="Cambria"/>
                <a:cs typeface="Cambria"/>
              </a:rPr>
              <a:t> </a:t>
            </a:r>
            <a:r>
              <a:rPr sz="2400" spc="-5" dirty="0">
                <a:latin typeface="Cambria"/>
                <a:cs typeface="Cambria"/>
              </a:rPr>
              <a:t>of </a:t>
            </a:r>
            <a:r>
              <a:rPr sz="2400" dirty="0">
                <a:latin typeface="Cambria"/>
                <a:cs typeface="Cambria"/>
              </a:rPr>
              <a:t> </a:t>
            </a:r>
            <a:r>
              <a:rPr sz="2400" spc="60" dirty="0">
                <a:latin typeface="Cambria"/>
                <a:cs typeface="Cambria"/>
              </a:rPr>
              <a:t>documents </a:t>
            </a:r>
            <a:r>
              <a:rPr sz="2400" spc="105" dirty="0">
                <a:latin typeface="Cambria"/>
                <a:cs typeface="Cambria"/>
              </a:rPr>
              <a:t>in </a:t>
            </a:r>
            <a:r>
              <a:rPr sz="2400" spc="90" dirty="0">
                <a:latin typeface="Cambria"/>
                <a:cs typeface="Cambria"/>
              </a:rPr>
              <a:t>the database </a:t>
            </a:r>
            <a:r>
              <a:rPr sz="2400" spc="50" dirty="0">
                <a:latin typeface="Cambria"/>
                <a:cs typeface="Cambria"/>
              </a:rPr>
              <a:t>divided </a:t>
            </a:r>
            <a:r>
              <a:rPr sz="2400" spc="45" dirty="0">
                <a:latin typeface="Cambria"/>
                <a:cs typeface="Cambria"/>
              </a:rPr>
              <a:t>by </a:t>
            </a:r>
            <a:r>
              <a:rPr sz="2400" spc="90" dirty="0">
                <a:latin typeface="Cambria"/>
                <a:cs typeface="Cambria"/>
              </a:rPr>
              <a:t>the </a:t>
            </a:r>
            <a:r>
              <a:rPr sz="2400" spc="80" dirty="0">
                <a:latin typeface="Cambria"/>
                <a:cs typeface="Cambria"/>
              </a:rPr>
              <a:t>number </a:t>
            </a:r>
            <a:r>
              <a:rPr sz="2400" spc="-5" dirty="0">
                <a:latin typeface="Cambria"/>
                <a:cs typeface="Cambria"/>
              </a:rPr>
              <a:t>of </a:t>
            </a:r>
            <a:r>
              <a:rPr sz="2400" dirty="0">
                <a:latin typeface="Cambria"/>
                <a:cs typeface="Cambria"/>
              </a:rPr>
              <a:t> </a:t>
            </a:r>
            <a:r>
              <a:rPr sz="2400" spc="60" dirty="0">
                <a:latin typeface="Cambria"/>
                <a:cs typeface="Cambria"/>
              </a:rPr>
              <a:t>documents</a:t>
            </a:r>
            <a:r>
              <a:rPr sz="2400" spc="120" dirty="0">
                <a:latin typeface="Cambria"/>
                <a:cs typeface="Cambria"/>
              </a:rPr>
              <a:t> </a:t>
            </a:r>
            <a:r>
              <a:rPr sz="2400" spc="70" dirty="0">
                <a:latin typeface="Cambria"/>
                <a:cs typeface="Cambria"/>
              </a:rPr>
              <a:t>indexed</a:t>
            </a:r>
            <a:r>
              <a:rPr sz="2400" spc="114" dirty="0">
                <a:latin typeface="Cambria"/>
                <a:cs typeface="Cambria"/>
              </a:rPr>
              <a:t> </a:t>
            </a:r>
            <a:r>
              <a:rPr sz="2400" spc="45" dirty="0">
                <a:latin typeface="Cambria"/>
                <a:cs typeface="Cambria"/>
              </a:rPr>
              <a:t>by</a:t>
            </a:r>
            <a:r>
              <a:rPr sz="2400" spc="135" dirty="0">
                <a:latin typeface="Cambria"/>
                <a:cs typeface="Cambria"/>
              </a:rPr>
              <a:t> </a:t>
            </a:r>
            <a:r>
              <a:rPr sz="2400" spc="90" dirty="0">
                <a:latin typeface="Cambria"/>
                <a:cs typeface="Cambria"/>
              </a:rPr>
              <a:t>the</a:t>
            </a:r>
            <a:r>
              <a:rPr sz="2400" spc="135" dirty="0">
                <a:latin typeface="Cambria"/>
                <a:cs typeface="Cambria"/>
              </a:rPr>
              <a:t> </a:t>
            </a:r>
            <a:r>
              <a:rPr sz="2400" spc="65" dirty="0">
                <a:latin typeface="Cambria"/>
                <a:cs typeface="Cambria"/>
              </a:rPr>
              <a:t>term).</a:t>
            </a:r>
            <a:endParaRPr sz="2400" dirty="0">
              <a:latin typeface="Cambria"/>
              <a:cs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0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790447"/>
            <a:ext cx="7691755" cy="266255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14" dirty="0">
                <a:latin typeface="Cambria"/>
                <a:cs typeface="Cambria"/>
              </a:rPr>
              <a:t>The </a:t>
            </a:r>
            <a:r>
              <a:rPr sz="2400" spc="60" dirty="0">
                <a:latin typeface="Cambria"/>
                <a:cs typeface="Cambria"/>
              </a:rPr>
              <a:t>logistic </a:t>
            </a:r>
            <a:r>
              <a:rPr sz="2400" spc="50" dirty="0">
                <a:latin typeface="Cambria"/>
                <a:cs typeface="Cambria"/>
              </a:rPr>
              <a:t>reference</a:t>
            </a:r>
            <a:r>
              <a:rPr sz="2400" spc="55" dirty="0">
                <a:latin typeface="Cambria"/>
                <a:cs typeface="Cambria"/>
              </a:rPr>
              <a:t> </a:t>
            </a:r>
            <a:r>
              <a:rPr sz="2400" spc="40" dirty="0">
                <a:latin typeface="Cambria"/>
                <a:cs typeface="Cambria"/>
              </a:rPr>
              <a:t>model  </a:t>
            </a:r>
            <a:r>
              <a:rPr sz="2400" spc="75" dirty="0">
                <a:latin typeface="Cambria"/>
                <a:cs typeface="Cambria"/>
              </a:rPr>
              <a:t>uses </a:t>
            </a:r>
            <a:r>
              <a:rPr sz="2400" spc="160" dirty="0">
                <a:latin typeface="Cambria"/>
                <a:cs typeface="Cambria"/>
              </a:rPr>
              <a:t>a </a:t>
            </a:r>
            <a:r>
              <a:rPr sz="2400" spc="75" dirty="0">
                <a:latin typeface="Cambria"/>
                <a:cs typeface="Cambria"/>
              </a:rPr>
              <a:t>random </a:t>
            </a:r>
            <a:r>
              <a:rPr sz="2400" spc="90" dirty="0">
                <a:latin typeface="Cambria"/>
                <a:cs typeface="Cambria"/>
              </a:rPr>
              <a:t>sample </a:t>
            </a:r>
            <a:r>
              <a:rPr sz="2400" spc="95" dirty="0">
                <a:latin typeface="Cambria"/>
                <a:cs typeface="Cambria"/>
              </a:rPr>
              <a:t> </a:t>
            </a:r>
            <a:r>
              <a:rPr sz="2400" spc="-5" dirty="0">
                <a:latin typeface="Cambria"/>
                <a:cs typeface="Cambria"/>
              </a:rPr>
              <a:t>of</a:t>
            </a:r>
            <a:r>
              <a:rPr sz="2400" dirty="0">
                <a:latin typeface="Cambria"/>
                <a:cs typeface="Cambria"/>
              </a:rPr>
              <a:t> </a:t>
            </a:r>
            <a:r>
              <a:rPr sz="2400" spc="55" dirty="0">
                <a:latin typeface="Cambria"/>
                <a:cs typeface="Cambria"/>
              </a:rPr>
              <a:t>query-document</a:t>
            </a:r>
            <a:r>
              <a:rPr sz="2400" spc="60" dirty="0">
                <a:latin typeface="Cambria"/>
                <a:cs typeface="Cambria"/>
              </a:rPr>
              <a:t> </a:t>
            </a:r>
            <a:r>
              <a:rPr sz="2400" spc="85" dirty="0">
                <a:latin typeface="Cambria"/>
                <a:cs typeface="Cambria"/>
              </a:rPr>
              <a:t>term</a:t>
            </a:r>
            <a:r>
              <a:rPr sz="2400" spc="90" dirty="0">
                <a:latin typeface="Cambria"/>
                <a:cs typeface="Cambria"/>
              </a:rPr>
              <a:t> </a:t>
            </a:r>
            <a:r>
              <a:rPr sz="2400" spc="70" dirty="0">
                <a:latin typeface="Cambria"/>
                <a:cs typeface="Cambria"/>
              </a:rPr>
              <a:t>triples</a:t>
            </a:r>
            <a:r>
              <a:rPr sz="2400" spc="75" dirty="0">
                <a:latin typeface="Cambria"/>
                <a:cs typeface="Cambria"/>
              </a:rPr>
              <a:t> </a:t>
            </a:r>
            <a:r>
              <a:rPr sz="2400" spc="20" dirty="0">
                <a:latin typeface="Cambria"/>
                <a:cs typeface="Cambria"/>
              </a:rPr>
              <a:t>for</a:t>
            </a:r>
            <a:r>
              <a:rPr sz="2400" spc="25" dirty="0">
                <a:latin typeface="Cambria"/>
                <a:cs typeface="Cambria"/>
              </a:rPr>
              <a:t> </a:t>
            </a:r>
            <a:r>
              <a:rPr sz="2400" spc="70" dirty="0">
                <a:latin typeface="Cambria"/>
                <a:cs typeface="Cambria"/>
              </a:rPr>
              <a:t>which</a:t>
            </a:r>
            <a:r>
              <a:rPr sz="2400" spc="75" dirty="0">
                <a:latin typeface="Cambria"/>
                <a:cs typeface="Cambria"/>
              </a:rPr>
              <a:t> </a:t>
            </a:r>
            <a:r>
              <a:rPr sz="2400" spc="90" dirty="0">
                <a:latin typeface="Cambria"/>
                <a:cs typeface="Cambria"/>
              </a:rPr>
              <a:t>binary </a:t>
            </a:r>
            <a:r>
              <a:rPr sz="2400" spc="95" dirty="0">
                <a:latin typeface="Cambria"/>
                <a:cs typeface="Cambria"/>
              </a:rPr>
              <a:t> </a:t>
            </a:r>
            <a:r>
              <a:rPr sz="2400" spc="65" dirty="0">
                <a:latin typeface="Cambria"/>
                <a:cs typeface="Cambria"/>
              </a:rPr>
              <a:t>relevance</a:t>
            </a:r>
            <a:r>
              <a:rPr sz="2400" spc="70" dirty="0">
                <a:latin typeface="Cambria"/>
                <a:cs typeface="Cambria"/>
              </a:rPr>
              <a:t> </a:t>
            </a:r>
            <a:r>
              <a:rPr sz="2400" spc="90" dirty="0">
                <a:latin typeface="Cambria"/>
                <a:cs typeface="Cambria"/>
              </a:rPr>
              <a:t>judgments</a:t>
            </a:r>
            <a:r>
              <a:rPr sz="2400" spc="95" dirty="0">
                <a:latin typeface="Cambria"/>
                <a:cs typeface="Cambria"/>
              </a:rPr>
              <a:t> </a:t>
            </a:r>
            <a:r>
              <a:rPr sz="2400" spc="100" dirty="0">
                <a:latin typeface="Cambria"/>
                <a:cs typeface="Cambria"/>
              </a:rPr>
              <a:t>have</a:t>
            </a:r>
            <a:r>
              <a:rPr sz="2400" spc="105" dirty="0">
                <a:latin typeface="Cambria"/>
                <a:cs typeface="Cambria"/>
              </a:rPr>
              <a:t> </a:t>
            </a:r>
            <a:r>
              <a:rPr sz="2400" spc="45" dirty="0">
                <a:latin typeface="Cambria"/>
                <a:cs typeface="Cambria"/>
              </a:rPr>
              <a:t>been</a:t>
            </a:r>
            <a:r>
              <a:rPr sz="2400" spc="50" dirty="0">
                <a:latin typeface="Cambria"/>
                <a:cs typeface="Cambria"/>
              </a:rPr>
              <a:t> </a:t>
            </a:r>
            <a:r>
              <a:rPr sz="2400" spc="90" dirty="0">
                <a:latin typeface="Cambria"/>
                <a:cs typeface="Cambria"/>
              </a:rPr>
              <a:t>made</a:t>
            </a:r>
            <a:r>
              <a:rPr sz="2400" spc="95" dirty="0">
                <a:latin typeface="Cambria"/>
                <a:cs typeface="Cambria"/>
              </a:rPr>
              <a:t> </a:t>
            </a:r>
            <a:r>
              <a:rPr sz="2400" spc="50" dirty="0">
                <a:latin typeface="Cambria"/>
                <a:cs typeface="Cambria"/>
              </a:rPr>
              <a:t>from </a:t>
            </a:r>
            <a:r>
              <a:rPr sz="2400" spc="55" dirty="0">
                <a:latin typeface="Cambria"/>
                <a:cs typeface="Cambria"/>
              </a:rPr>
              <a:t> </a:t>
            </a:r>
            <a:r>
              <a:rPr sz="2400" spc="160" dirty="0">
                <a:latin typeface="Cambria"/>
                <a:cs typeface="Cambria"/>
              </a:rPr>
              <a:t>a </a:t>
            </a:r>
            <a:r>
              <a:rPr sz="2400" spc="165" dirty="0">
                <a:latin typeface="Cambria"/>
                <a:cs typeface="Cambria"/>
              </a:rPr>
              <a:t> </a:t>
            </a:r>
            <a:r>
              <a:rPr sz="2400" spc="105" dirty="0">
                <a:latin typeface="Cambria"/>
                <a:cs typeface="Cambria"/>
              </a:rPr>
              <a:t>training</a:t>
            </a:r>
            <a:r>
              <a:rPr sz="2400" spc="110" dirty="0">
                <a:latin typeface="Cambria"/>
                <a:cs typeface="Cambria"/>
              </a:rPr>
              <a:t> </a:t>
            </a:r>
            <a:r>
              <a:rPr sz="2400" spc="100" dirty="0">
                <a:latin typeface="Cambria"/>
                <a:cs typeface="Cambria"/>
              </a:rPr>
              <a:t>sample.</a:t>
            </a:r>
            <a:endParaRPr sz="2400">
              <a:latin typeface="Cambria"/>
              <a:cs typeface="Cambria"/>
            </a:endParaRPr>
          </a:p>
          <a:p>
            <a:pPr marL="286385" marR="5715" indent="-274320" algn="just">
              <a:lnSpc>
                <a:spcPct val="100000"/>
              </a:lnSpc>
              <a:spcBef>
                <a:spcPts val="600"/>
              </a:spcBef>
              <a:buClr>
                <a:srgbClr val="FD8537"/>
              </a:buClr>
              <a:buSzPct val="68750"/>
              <a:buFont typeface="Wingdings"/>
              <a:buChar char=""/>
              <a:tabLst>
                <a:tab pos="287020" algn="l"/>
              </a:tabLst>
            </a:pPr>
            <a:r>
              <a:rPr sz="2400" spc="110" dirty="0">
                <a:latin typeface="Cambria"/>
                <a:cs typeface="Cambria"/>
              </a:rPr>
              <a:t>Log</a:t>
            </a:r>
            <a:r>
              <a:rPr sz="2400" spc="114" dirty="0">
                <a:latin typeface="Cambria"/>
                <a:cs typeface="Cambria"/>
              </a:rPr>
              <a:t> </a:t>
            </a:r>
            <a:r>
              <a:rPr sz="2400" spc="295" dirty="0">
                <a:latin typeface="Cambria"/>
                <a:cs typeface="Cambria"/>
              </a:rPr>
              <a:t>O </a:t>
            </a:r>
            <a:r>
              <a:rPr sz="2400" spc="80" dirty="0">
                <a:latin typeface="Cambria"/>
                <a:cs typeface="Cambria"/>
              </a:rPr>
              <a:t>is</a:t>
            </a:r>
            <a:r>
              <a:rPr sz="2400" spc="85" dirty="0">
                <a:latin typeface="Cambria"/>
                <a:cs typeface="Cambria"/>
              </a:rPr>
              <a:t> </a:t>
            </a:r>
            <a:r>
              <a:rPr sz="2400" spc="90" dirty="0">
                <a:latin typeface="Cambria"/>
                <a:cs typeface="Cambria"/>
              </a:rPr>
              <a:t>the</a:t>
            </a:r>
            <a:r>
              <a:rPr sz="2400" spc="95" dirty="0">
                <a:latin typeface="Cambria"/>
                <a:cs typeface="Cambria"/>
              </a:rPr>
              <a:t> </a:t>
            </a:r>
            <a:r>
              <a:rPr sz="2400" spc="90" dirty="0">
                <a:latin typeface="Cambria"/>
                <a:cs typeface="Cambria"/>
              </a:rPr>
              <a:t>logarithm</a:t>
            </a:r>
            <a:r>
              <a:rPr sz="2400" spc="95" dirty="0">
                <a:latin typeface="Cambria"/>
                <a:cs typeface="Cambria"/>
              </a:rPr>
              <a:t> </a:t>
            </a:r>
            <a:r>
              <a:rPr sz="2400" spc="-5" dirty="0">
                <a:latin typeface="Cambria"/>
                <a:cs typeface="Cambria"/>
              </a:rPr>
              <a:t>of</a:t>
            </a:r>
            <a:r>
              <a:rPr sz="2400" dirty="0">
                <a:latin typeface="Cambria"/>
                <a:cs typeface="Cambria"/>
              </a:rPr>
              <a:t> </a:t>
            </a:r>
            <a:r>
              <a:rPr sz="2400" spc="90" dirty="0">
                <a:latin typeface="Cambria"/>
                <a:cs typeface="Cambria"/>
              </a:rPr>
              <a:t>the</a:t>
            </a:r>
            <a:r>
              <a:rPr sz="2400" spc="95" dirty="0">
                <a:latin typeface="Cambria"/>
                <a:cs typeface="Cambria"/>
              </a:rPr>
              <a:t> </a:t>
            </a:r>
            <a:r>
              <a:rPr sz="2400" spc="20" dirty="0">
                <a:latin typeface="Cambria"/>
                <a:cs typeface="Cambria"/>
              </a:rPr>
              <a:t>odds</a:t>
            </a:r>
            <a:r>
              <a:rPr sz="2400" spc="25" dirty="0">
                <a:latin typeface="Cambria"/>
                <a:cs typeface="Cambria"/>
              </a:rPr>
              <a:t> </a:t>
            </a:r>
            <a:r>
              <a:rPr sz="2400" dirty="0">
                <a:latin typeface="Cambria"/>
                <a:cs typeface="Cambria"/>
              </a:rPr>
              <a:t>(log</a:t>
            </a:r>
            <a:r>
              <a:rPr sz="2400" spc="5" dirty="0">
                <a:latin typeface="Cambria"/>
                <a:cs typeface="Cambria"/>
              </a:rPr>
              <a:t> </a:t>
            </a:r>
            <a:r>
              <a:rPr sz="2400" spc="-10" dirty="0">
                <a:latin typeface="Cambria"/>
                <a:cs typeface="Cambria"/>
              </a:rPr>
              <a:t>odds)</a:t>
            </a:r>
            <a:r>
              <a:rPr sz="2400" spc="-5" dirty="0">
                <a:latin typeface="Cambria"/>
                <a:cs typeface="Cambria"/>
              </a:rPr>
              <a:t> </a:t>
            </a:r>
            <a:r>
              <a:rPr sz="2400" spc="-15" dirty="0">
                <a:latin typeface="Cambria"/>
                <a:cs typeface="Cambria"/>
              </a:rPr>
              <a:t>of </a:t>
            </a:r>
            <a:r>
              <a:rPr sz="2400" spc="-10" dirty="0">
                <a:latin typeface="Cambria"/>
                <a:cs typeface="Cambria"/>
              </a:rPr>
              <a:t> </a:t>
            </a:r>
            <a:r>
              <a:rPr sz="2400" spc="65" dirty="0">
                <a:latin typeface="Cambria"/>
                <a:cs typeface="Cambria"/>
              </a:rPr>
              <a:t>relevance </a:t>
            </a:r>
            <a:r>
              <a:rPr sz="2400" spc="20" dirty="0">
                <a:latin typeface="Cambria"/>
                <a:cs typeface="Cambria"/>
              </a:rPr>
              <a:t>for  </a:t>
            </a:r>
            <a:r>
              <a:rPr sz="2400" spc="85" dirty="0">
                <a:latin typeface="Cambria"/>
                <a:cs typeface="Cambria"/>
              </a:rPr>
              <a:t>term </a:t>
            </a:r>
            <a:r>
              <a:rPr sz="2400" spc="105" dirty="0">
                <a:latin typeface="Cambria"/>
                <a:cs typeface="Cambria"/>
              </a:rPr>
              <a:t>t</a:t>
            </a:r>
            <a:r>
              <a:rPr sz="1400" spc="105" dirty="0">
                <a:latin typeface="Cambria"/>
                <a:cs typeface="Cambria"/>
              </a:rPr>
              <a:t>k  </a:t>
            </a:r>
            <a:r>
              <a:rPr sz="2400" spc="70" dirty="0">
                <a:latin typeface="Cambria"/>
                <a:cs typeface="Cambria"/>
              </a:rPr>
              <a:t>which </a:t>
            </a:r>
            <a:r>
              <a:rPr sz="2400" spc="80" dirty="0">
                <a:latin typeface="Cambria"/>
                <a:cs typeface="Cambria"/>
              </a:rPr>
              <a:t>is </a:t>
            </a:r>
            <a:r>
              <a:rPr sz="2400" spc="65" dirty="0">
                <a:latin typeface="Cambria"/>
                <a:cs typeface="Cambria"/>
              </a:rPr>
              <a:t>present </a:t>
            </a:r>
            <a:r>
              <a:rPr sz="2400" spc="100" dirty="0">
                <a:latin typeface="Cambria"/>
                <a:cs typeface="Cambria"/>
              </a:rPr>
              <a:t>in </a:t>
            </a:r>
            <a:r>
              <a:rPr sz="2400" spc="60" dirty="0">
                <a:latin typeface="Cambria"/>
                <a:cs typeface="Cambria"/>
              </a:rPr>
              <a:t>document </a:t>
            </a:r>
            <a:r>
              <a:rPr sz="2400" spc="65" dirty="0">
                <a:latin typeface="Cambria"/>
                <a:cs typeface="Cambria"/>
              </a:rPr>
              <a:t> </a:t>
            </a:r>
            <a:r>
              <a:rPr sz="2400" spc="160" dirty="0">
                <a:latin typeface="Cambria"/>
                <a:cs typeface="Cambria"/>
              </a:rPr>
              <a:t>D</a:t>
            </a:r>
            <a:r>
              <a:rPr sz="1600" spc="160" dirty="0">
                <a:latin typeface="Cambria"/>
                <a:cs typeface="Cambria"/>
              </a:rPr>
              <a:t>j</a:t>
            </a:r>
            <a:r>
              <a:rPr sz="1600" spc="295" dirty="0">
                <a:latin typeface="Cambria"/>
                <a:cs typeface="Cambria"/>
              </a:rPr>
              <a:t> </a:t>
            </a:r>
            <a:r>
              <a:rPr sz="2400" spc="105" dirty="0">
                <a:latin typeface="Cambria"/>
                <a:cs typeface="Cambria"/>
              </a:rPr>
              <a:t>and</a:t>
            </a:r>
            <a:r>
              <a:rPr sz="2400" spc="130" dirty="0">
                <a:latin typeface="Cambria"/>
                <a:cs typeface="Cambria"/>
              </a:rPr>
              <a:t> </a:t>
            </a:r>
            <a:r>
              <a:rPr sz="2400" spc="60" dirty="0">
                <a:latin typeface="Cambria"/>
                <a:cs typeface="Cambria"/>
              </a:rPr>
              <a:t>query</a:t>
            </a:r>
            <a:r>
              <a:rPr sz="2400" spc="130" dirty="0">
                <a:latin typeface="Cambria"/>
                <a:cs typeface="Cambria"/>
              </a:rPr>
              <a:t> </a:t>
            </a:r>
            <a:r>
              <a:rPr sz="2400" spc="125" dirty="0">
                <a:latin typeface="Cambria"/>
                <a:cs typeface="Cambria"/>
              </a:rPr>
              <a:t>Q</a:t>
            </a:r>
            <a:r>
              <a:rPr sz="1800" spc="125" dirty="0">
                <a:latin typeface="Cambria"/>
                <a:cs typeface="Cambria"/>
              </a:rPr>
              <a:t>i</a:t>
            </a:r>
            <a:r>
              <a:rPr sz="2400" spc="125" dirty="0">
                <a:latin typeface="Cambria"/>
                <a:cs typeface="Cambria"/>
              </a:rPr>
              <a:t>:</a:t>
            </a:r>
            <a:endParaRPr sz="2400">
              <a:latin typeface="Cambria"/>
              <a:cs typeface="Cambria"/>
            </a:endParaRPr>
          </a:p>
        </p:txBody>
      </p:sp>
      <p:sp>
        <p:nvSpPr>
          <p:cNvPr id="10" name="object 10"/>
          <p:cNvSpPr txBox="1"/>
          <p:nvPr/>
        </p:nvSpPr>
        <p:spPr>
          <a:xfrm>
            <a:off x="535940" y="4387595"/>
            <a:ext cx="7690484" cy="756920"/>
          </a:xfrm>
          <a:prstGeom prst="rect">
            <a:avLst/>
          </a:prstGeom>
        </p:spPr>
        <p:txBody>
          <a:bodyPr vert="horz" wrap="square" lIns="0" tIns="12700" rIns="0" bIns="0" rtlCol="0">
            <a:spAutoFit/>
          </a:bodyPr>
          <a:lstStyle/>
          <a:p>
            <a:pPr marL="286385" marR="5080" indent="-274320">
              <a:lnSpc>
                <a:spcPct val="100000"/>
              </a:lnSpc>
              <a:spcBef>
                <a:spcPts val="100"/>
              </a:spcBef>
              <a:buClr>
                <a:srgbClr val="FD8537"/>
              </a:buClr>
              <a:buSzPct val="68750"/>
              <a:buFont typeface="Wingdings"/>
              <a:buChar char=""/>
              <a:tabLst>
                <a:tab pos="287020" algn="l"/>
              </a:tabLst>
            </a:pPr>
            <a:r>
              <a:rPr sz="2400" spc="114" dirty="0">
                <a:latin typeface="Cambria"/>
                <a:cs typeface="Cambria"/>
              </a:rPr>
              <a:t>The</a:t>
            </a:r>
            <a:r>
              <a:rPr sz="2400" spc="135" dirty="0">
                <a:latin typeface="Cambria"/>
                <a:cs typeface="Cambria"/>
              </a:rPr>
              <a:t> </a:t>
            </a:r>
            <a:r>
              <a:rPr sz="2400" spc="90" dirty="0">
                <a:latin typeface="Cambria"/>
                <a:cs typeface="Cambria"/>
              </a:rPr>
              <a:t>logarithm</a:t>
            </a:r>
            <a:r>
              <a:rPr sz="2400" spc="140" dirty="0">
                <a:latin typeface="Cambria"/>
                <a:cs typeface="Cambria"/>
              </a:rPr>
              <a:t> </a:t>
            </a:r>
            <a:r>
              <a:rPr sz="2400" spc="130" dirty="0">
                <a:latin typeface="Cambria"/>
                <a:cs typeface="Cambria"/>
              </a:rPr>
              <a:t>that</a:t>
            </a:r>
            <a:r>
              <a:rPr sz="2400" spc="140" dirty="0">
                <a:latin typeface="Cambria"/>
                <a:cs typeface="Cambria"/>
              </a:rPr>
              <a:t> </a:t>
            </a:r>
            <a:r>
              <a:rPr sz="2400" spc="95" dirty="0">
                <a:latin typeface="Cambria"/>
                <a:cs typeface="Cambria"/>
              </a:rPr>
              <a:t>the</a:t>
            </a:r>
            <a:r>
              <a:rPr sz="2400" spc="135" dirty="0">
                <a:latin typeface="Cambria"/>
                <a:cs typeface="Cambria"/>
              </a:rPr>
              <a:t> </a:t>
            </a:r>
            <a:r>
              <a:rPr sz="2400" spc="85" dirty="0">
                <a:latin typeface="Cambria"/>
                <a:cs typeface="Cambria"/>
              </a:rPr>
              <a:t>i</a:t>
            </a:r>
            <a:r>
              <a:rPr sz="1600" spc="85" dirty="0">
                <a:latin typeface="Cambria"/>
                <a:cs typeface="Cambria"/>
              </a:rPr>
              <a:t>th</a:t>
            </a:r>
            <a:r>
              <a:rPr sz="1600" spc="305" dirty="0">
                <a:latin typeface="Cambria"/>
                <a:cs typeface="Cambria"/>
              </a:rPr>
              <a:t> </a:t>
            </a:r>
            <a:r>
              <a:rPr sz="2400" spc="120" dirty="0">
                <a:latin typeface="Cambria"/>
                <a:cs typeface="Cambria"/>
              </a:rPr>
              <a:t>Query</a:t>
            </a:r>
            <a:r>
              <a:rPr sz="2400" spc="130" dirty="0">
                <a:latin typeface="Cambria"/>
                <a:cs typeface="Cambria"/>
              </a:rPr>
              <a:t> </a:t>
            </a:r>
            <a:r>
              <a:rPr sz="2400" spc="80" dirty="0">
                <a:latin typeface="Cambria"/>
                <a:cs typeface="Cambria"/>
              </a:rPr>
              <a:t>is</a:t>
            </a:r>
            <a:r>
              <a:rPr sz="2400" spc="135" dirty="0">
                <a:latin typeface="Cambria"/>
                <a:cs typeface="Cambria"/>
              </a:rPr>
              <a:t> </a:t>
            </a:r>
            <a:r>
              <a:rPr sz="2400" spc="85" dirty="0">
                <a:latin typeface="Cambria"/>
                <a:cs typeface="Cambria"/>
              </a:rPr>
              <a:t>relevant</a:t>
            </a:r>
            <a:r>
              <a:rPr sz="2400" spc="135" dirty="0">
                <a:latin typeface="Cambria"/>
                <a:cs typeface="Cambria"/>
              </a:rPr>
              <a:t> </a:t>
            </a:r>
            <a:r>
              <a:rPr sz="2400" spc="25" dirty="0">
                <a:latin typeface="Cambria"/>
                <a:cs typeface="Cambria"/>
              </a:rPr>
              <a:t>to</a:t>
            </a:r>
            <a:r>
              <a:rPr sz="2400" spc="140" dirty="0">
                <a:latin typeface="Cambria"/>
                <a:cs typeface="Cambria"/>
              </a:rPr>
              <a:t> </a:t>
            </a:r>
            <a:r>
              <a:rPr sz="2400" spc="50" dirty="0">
                <a:latin typeface="Cambria"/>
                <a:cs typeface="Cambria"/>
              </a:rPr>
              <a:t>die</a:t>
            </a:r>
            <a:r>
              <a:rPr sz="2400" spc="125" dirty="0">
                <a:latin typeface="Cambria"/>
                <a:cs typeface="Cambria"/>
              </a:rPr>
              <a:t> </a:t>
            </a:r>
            <a:r>
              <a:rPr sz="2400" spc="70" dirty="0">
                <a:latin typeface="Cambria"/>
                <a:cs typeface="Cambria"/>
              </a:rPr>
              <a:t>j</a:t>
            </a:r>
            <a:r>
              <a:rPr sz="1600" spc="70" dirty="0">
                <a:latin typeface="Cambria"/>
                <a:cs typeface="Cambria"/>
              </a:rPr>
              <a:t>th </a:t>
            </a:r>
            <a:r>
              <a:rPr sz="1600" spc="-340" dirty="0">
                <a:latin typeface="Cambria"/>
                <a:cs typeface="Cambria"/>
              </a:rPr>
              <a:t> </a:t>
            </a:r>
            <a:r>
              <a:rPr sz="2400" spc="95" dirty="0">
                <a:latin typeface="Cambria"/>
                <a:cs typeface="Cambria"/>
              </a:rPr>
              <a:t>Document</a:t>
            </a:r>
            <a:r>
              <a:rPr sz="2400" spc="120" dirty="0">
                <a:latin typeface="Cambria"/>
                <a:cs typeface="Cambria"/>
              </a:rPr>
              <a:t> </a:t>
            </a:r>
            <a:r>
              <a:rPr sz="2400" spc="80" dirty="0">
                <a:latin typeface="Cambria"/>
                <a:cs typeface="Cambria"/>
              </a:rPr>
              <a:t>is</a:t>
            </a:r>
            <a:r>
              <a:rPr sz="2400" spc="130" dirty="0">
                <a:latin typeface="Cambria"/>
                <a:cs typeface="Cambria"/>
              </a:rPr>
              <a:t> </a:t>
            </a:r>
            <a:r>
              <a:rPr sz="2400" spc="90" dirty="0">
                <a:latin typeface="Cambria"/>
                <a:cs typeface="Cambria"/>
              </a:rPr>
              <a:t>the</a:t>
            </a:r>
            <a:r>
              <a:rPr sz="2400" spc="130" dirty="0">
                <a:latin typeface="Cambria"/>
                <a:cs typeface="Cambria"/>
              </a:rPr>
              <a:t> </a:t>
            </a:r>
            <a:r>
              <a:rPr sz="2400" spc="114" dirty="0">
                <a:latin typeface="Cambria"/>
                <a:cs typeface="Cambria"/>
              </a:rPr>
              <a:t>sum</a:t>
            </a:r>
            <a:r>
              <a:rPr sz="2400" spc="140" dirty="0">
                <a:latin typeface="Cambria"/>
                <a:cs typeface="Cambria"/>
              </a:rPr>
              <a:t> </a:t>
            </a:r>
            <a:r>
              <a:rPr sz="2400" spc="-5" dirty="0">
                <a:latin typeface="Cambria"/>
                <a:cs typeface="Cambria"/>
              </a:rPr>
              <a:t>of</a:t>
            </a:r>
            <a:r>
              <a:rPr sz="2400" spc="135" dirty="0">
                <a:latin typeface="Cambria"/>
                <a:cs typeface="Cambria"/>
              </a:rPr>
              <a:t> </a:t>
            </a:r>
            <a:r>
              <a:rPr sz="2400" spc="90" dirty="0">
                <a:latin typeface="Cambria"/>
                <a:cs typeface="Cambria"/>
              </a:rPr>
              <a:t>the</a:t>
            </a:r>
            <a:r>
              <a:rPr sz="2400" spc="130" dirty="0">
                <a:latin typeface="Cambria"/>
                <a:cs typeface="Cambria"/>
              </a:rPr>
              <a:t> </a:t>
            </a:r>
            <a:r>
              <a:rPr sz="2400" spc="40" dirty="0">
                <a:latin typeface="Cambria"/>
                <a:cs typeface="Cambria"/>
              </a:rPr>
              <a:t>log</a:t>
            </a:r>
            <a:r>
              <a:rPr sz="2400" spc="125" dirty="0">
                <a:latin typeface="Cambria"/>
                <a:cs typeface="Cambria"/>
              </a:rPr>
              <a:t> </a:t>
            </a:r>
            <a:r>
              <a:rPr sz="2400" spc="20" dirty="0">
                <a:latin typeface="Cambria"/>
                <a:cs typeface="Cambria"/>
              </a:rPr>
              <a:t>odds</a:t>
            </a:r>
            <a:r>
              <a:rPr sz="2400" spc="135" dirty="0">
                <a:latin typeface="Cambria"/>
                <a:cs typeface="Cambria"/>
              </a:rPr>
              <a:t> </a:t>
            </a:r>
            <a:r>
              <a:rPr sz="2400" spc="20" dirty="0">
                <a:latin typeface="Cambria"/>
                <a:cs typeface="Cambria"/>
              </a:rPr>
              <a:t>for</a:t>
            </a:r>
            <a:r>
              <a:rPr sz="2400" spc="130" dirty="0">
                <a:latin typeface="Cambria"/>
                <a:cs typeface="Cambria"/>
              </a:rPr>
              <a:t> </a:t>
            </a:r>
            <a:r>
              <a:rPr sz="2400" spc="120" dirty="0">
                <a:latin typeface="Cambria"/>
                <a:cs typeface="Cambria"/>
              </a:rPr>
              <a:t>all</a:t>
            </a:r>
            <a:r>
              <a:rPr sz="2400" spc="125" dirty="0">
                <a:latin typeface="Cambria"/>
                <a:cs typeface="Cambria"/>
              </a:rPr>
              <a:t> </a:t>
            </a:r>
            <a:r>
              <a:rPr sz="2400" spc="75" dirty="0">
                <a:latin typeface="Cambria"/>
                <a:cs typeface="Cambria"/>
              </a:rPr>
              <a:t>terms:</a:t>
            </a:r>
            <a:endParaRPr sz="2400">
              <a:latin typeface="Cambria"/>
              <a:cs typeface="Cambria"/>
            </a:endParaRPr>
          </a:p>
        </p:txBody>
      </p:sp>
      <p:pic>
        <p:nvPicPr>
          <p:cNvPr id="12" name="object 12"/>
          <p:cNvPicPr/>
          <p:nvPr/>
        </p:nvPicPr>
        <p:blipFill>
          <a:blip r:embed="rId3" cstate="print"/>
          <a:stretch>
            <a:fillRect/>
          </a:stretch>
        </p:blipFill>
        <p:spPr>
          <a:xfrm>
            <a:off x="2133600" y="3733800"/>
            <a:ext cx="3810000" cy="457200"/>
          </a:xfrm>
          <a:prstGeom prst="rect">
            <a:avLst/>
          </a:prstGeom>
        </p:spPr>
      </p:pic>
      <p:pic>
        <p:nvPicPr>
          <p:cNvPr id="13" name="object 13"/>
          <p:cNvPicPr/>
          <p:nvPr/>
        </p:nvPicPr>
        <p:blipFill>
          <a:blip r:embed="rId4" cstate="print"/>
          <a:stretch>
            <a:fillRect/>
          </a:stretch>
        </p:blipFill>
        <p:spPr>
          <a:xfrm>
            <a:off x="1676400" y="5105400"/>
            <a:ext cx="5562600" cy="990600"/>
          </a:xfrm>
          <a:prstGeom prst="rect">
            <a:avLst/>
          </a:prstGeom>
        </p:spPr>
      </p:pic>
      <p:sp>
        <p:nvSpPr>
          <p:cNvPr id="14" name="object 14"/>
          <p:cNvSpPr txBox="1"/>
          <p:nvPr/>
        </p:nvSpPr>
        <p:spPr>
          <a:xfrm>
            <a:off x="688340" y="6049517"/>
            <a:ext cx="7126605" cy="574040"/>
          </a:xfrm>
          <a:prstGeom prst="rect">
            <a:avLst/>
          </a:prstGeom>
        </p:spPr>
        <p:txBody>
          <a:bodyPr vert="horz" wrap="square" lIns="0" tIns="12700" rIns="0" bIns="0" rtlCol="0">
            <a:spAutoFit/>
          </a:bodyPr>
          <a:lstStyle/>
          <a:p>
            <a:pPr marL="12700" marR="5080">
              <a:lnSpc>
                <a:spcPct val="100000"/>
              </a:lnSpc>
              <a:spcBef>
                <a:spcPts val="100"/>
              </a:spcBef>
            </a:pPr>
            <a:r>
              <a:rPr sz="1800" spc="40" dirty="0">
                <a:latin typeface="Cambria"/>
                <a:cs typeface="Cambria"/>
              </a:rPr>
              <a:t>where</a:t>
            </a:r>
            <a:r>
              <a:rPr sz="1800" spc="100" dirty="0">
                <a:latin typeface="Cambria"/>
                <a:cs typeface="Cambria"/>
              </a:rPr>
              <a:t> </a:t>
            </a:r>
            <a:r>
              <a:rPr sz="1800" spc="55" dirty="0">
                <a:latin typeface="Cambria"/>
                <a:cs typeface="Cambria"/>
              </a:rPr>
              <a:t>O(R)</a:t>
            </a:r>
            <a:r>
              <a:rPr sz="1800" spc="105" dirty="0">
                <a:latin typeface="Cambria"/>
                <a:cs typeface="Cambria"/>
              </a:rPr>
              <a:t> </a:t>
            </a:r>
            <a:r>
              <a:rPr sz="1800" spc="60" dirty="0">
                <a:latin typeface="Cambria"/>
                <a:cs typeface="Cambria"/>
              </a:rPr>
              <a:t>is</a:t>
            </a:r>
            <a:r>
              <a:rPr sz="1800" spc="105" dirty="0">
                <a:latin typeface="Cambria"/>
                <a:cs typeface="Cambria"/>
              </a:rPr>
              <a:t> </a:t>
            </a:r>
            <a:r>
              <a:rPr sz="1800" spc="65" dirty="0">
                <a:latin typeface="Cambria"/>
                <a:cs typeface="Cambria"/>
              </a:rPr>
              <a:t>the</a:t>
            </a:r>
            <a:r>
              <a:rPr sz="1800" spc="105" dirty="0">
                <a:latin typeface="Cambria"/>
                <a:cs typeface="Cambria"/>
              </a:rPr>
              <a:t> </a:t>
            </a:r>
            <a:r>
              <a:rPr sz="1800" spc="15" dirty="0">
                <a:latin typeface="Cambria"/>
                <a:cs typeface="Cambria"/>
              </a:rPr>
              <a:t>odds</a:t>
            </a:r>
            <a:r>
              <a:rPr sz="1800" spc="114" dirty="0">
                <a:latin typeface="Cambria"/>
                <a:cs typeface="Cambria"/>
              </a:rPr>
              <a:t> </a:t>
            </a:r>
            <a:r>
              <a:rPr sz="1800" spc="95" dirty="0">
                <a:latin typeface="Cambria"/>
                <a:cs typeface="Cambria"/>
              </a:rPr>
              <a:t>that</a:t>
            </a:r>
            <a:r>
              <a:rPr sz="1800" spc="105" dirty="0">
                <a:latin typeface="Cambria"/>
                <a:cs typeface="Cambria"/>
              </a:rPr>
              <a:t> </a:t>
            </a:r>
            <a:r>
              <a:rPr sz="1800" spc="120" dirty="0">
                <a:latin typeface="Cambria"/>
                <a:cs typeface="Cambria"/>
              </a:rPr>
              <a:t>a</a:t>
            </a:r>
            <a:r>
              <a:rPr sz="1800" spc="105" dirty="0">
                <a:latin typeface="Cambria"/>
                <a:cs typeface="Cambria"/>
              </a:rPr>
              <a:t> </a:t>
            </a:r>
            <a:r>
              <a:rPr sz="1800" spc="45" dirty="0">
                <a:latin typeface="Cambria"/>
                <a:cs typeface="Cambria"/>
              </a:rPr>
              <a:t>document</a:t>
            </a:r>
            <a:r>
              <a:rPr sz="1800" spc="110" dirty="0">
                <a:latin typeface="Cambria"/>
                <a:cs typeface="Cambria"/>
              </a:rPr>
              <a:t> </a:t>
            </a:r>
            <a:r>
              <a:rPr sz="1800" spc="35" dirty="0">
                <a:latin typeface="Cambria"/>
                <a:cs typeface="Cambria"/>
              </a:rPr>
              <a:t>chosen</a:t>
            </a:r>
            <a:r>
              <a:rPr sz="1800" spc="100" dirty="0">
                <a:latin typeface="Cambria"/>
                <a:cs typeface="Cambria"/>
              </a:rPr>
              <a:t> </a:t>
            </a:r>
            <a:r>
              <a:rPr sz="1800" spc="105" dirty="0">
                <a:latin typeface="Cambria"/>
                <a:cs typeface="Cambria"/>
              </a:rPr>
              <a:t>at</a:t>
            </a:r>
            <a:r>
              <a:rPr sz="1800" spc="100" dirty="0">
                <a:latin typeface="Cambria"/>
                <a:cs typeface="Cambria"/>
              </a:rPr>
              <a:t> </a:t>
            </a:r>
            <a:r>
              <a:rPr sz="1800" spc="55" dirty="0">
                <a:latin typeface="Cambria"/>
                <a:cs typeface="Cambria"/>
              </a:rPr>
              <a:t>random</a:t>
            </a:r>
            <a:r>
              <a:rPr sz="1800" spc="114" dirty="0">
                <a:latin typeface="Cambria"/>
                <a:cs typeface="Cambria"/>
              </a:rPr>
              <a:t> </a:t>
            </a:r>
            <a:r>
              <a:rPr sz="1800" spc="35" dirty="0">
                <a:latin typeface="Cambria"/>
                <a:cs typeface="Cambria"/>
              </a:rPr>
              <a:t>from</a:t>
            </a:r>
            <a:r>
              <a:rPr sz="1800" spc="105" dirty="0">
                <a:latin typeface="Cambria"/>
                <a:cs typeface="Cambria"/>
              </a:rPr>
              <a:t> </a:t>
            </a:r>
            <a:r>
              <a:rPr sz="1800" spc="65" dirty="0">
                <a:latin typeface="Cambria"/>
                <a:cs typeface="Cambria"/>
              </a:rPr>
              <a:t>the </a:t>
            </a:r>
            <a:r>
              <a:rPr sz="1800" spc="-380" dirty="0">
                <a:latin typeface="Cambria"/>
                <a:cs typeface="Cambria"/>
              </a:rPr>
              <a:t> </a:t>
            </a:r>
            <a:r>
              <a:rPr sz="1800" spc="70" dirty="0">
                <a:latin typeface="Cambria"/>
                <a:cs typeface="Cambria"/>
              </a:rPr>
              <a:t>database</a:t>
            </a:r>
            <a:r>
              <a:rPr sz="1800" spc="90" dirty="0">
                <a:latin typeface="Cambria"/>
                <a:cs typeface="Cambria"/>
              </a:rPr>
              <a:t> </a:t>
            </a:r>
            <a:r>
              <a:rPr sz="1800" spc="60" dirty="0">
                <a:latin typeface="Cambria"/>
                <a:cs typeface="Cambria"/>
              </a:rPr>
              <a:t>is</a:t>
            </a:r>
            <a:r>
              <a:rPr sz="1800" spc="100" dirty="0">
                <a:latin typeface="Cambria"/>
                <a:cs typeface="Cambria"/>
              </a:rPr>
              <a:t> </a:t>
            </a:r>
            <a:r>
              <a:rPr sz="1800" spc="65" dirty="0">
                <a:latin typeface="Cambria"/>
                <a:cs typeface="Cambria"/>
              </a:rPr>
              <a:t>relevant</a:t>
            </a:r>
            <a:r>
              <a:rPr sz="1800" spc="90" dirty="0">
                <a:latin typeface="Cambria"/>
                <a:cs typeface="Cambria"/>
              </a:rPr>
              <a:t> </a:t>
            </a:r>
            <a:r>
              <a:rPr sz="1800" spc="15" dirty="0">
                <a:latin typeface="Cambria"/>
                <a:cs typeface="Cambria"/>
              </a:rPr>
              <a:t>to</a:t>
            </a:r>
            <a:r>
              <a:rPr sz="1800" spc="100" dirty="0">
                <a:latin typeface="Cambria"/>
                <a:cs typeface="Cambria"/>
              </a:rPr>
              <a:t> </a:t>
            </a:r>
            <a:r>
              <a:rPr sz="1800" spc="45" dirty="0">
                <a:latin typeface="Cambria"/>
                <a:cs typeface="Cambria"/>
              </a:rPr>
              <a:t>query</a:t>
            </a:r>
            <a:r>
              <a:rPr sz="1800" spc="100" dirty="0">
                <a:latin typeface="Cambria"/>
                <a:cs typeface="Cambria"/>
              </a:rPr>
              <a:t> </a:t>
            </a:r>
            <a:r>
              <a:rPr sz="1800" spc="135" dirty="0">
                <a:latin typeface="Cambria"/>
                <a:cs typeface="Cambria"/>
              </a:rPr>
              <a:t>Qi.</a:t>
            </a:r>
            <a:endParaRPr sz="1800">
              <a:latin typeface="Cambria"/>
              <a:cs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90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3883660" cy="474489"/>
          </a:xfrm>
          <a:prstGeom prst="rect">
            <a:avLst/>
          </a:prstGeom>
        </p:spPr>
        <p:txBody>
          <a:bodyPr vert="horz" wrap="square" lIns="0" tIns="12700" rIns="0" bIns="0" rtlCol="0">
            <a:spAutoFit/>
          </a:bodyPr>
          <a:lstStyle/>
          <a:p>
            <a:pPr marL="12700">
              <a:lnSpc>
                <a:spcPct val="100000"/>
              </a:lnSpc>
              <a:spcBef>
                <a:spcPts val="100"/>
              </a:spcBef>
            </a:pPr>
            <a:r>
              <a:rPr sz="3000" b="1" spc="295" dirty="0">
                <a:solidFill>
                  <a:srgbClr val="002060"/>
                </a:solidFill>
              </a:rPr>
              <a:t>V</a:t>
            </a:r>
            <a:r>
              <a:rPr b="1" spc="295" dirty="0">
                <a:solidFill>
                  <a:srgbClr val="002060"/>
                </a:solidFill>
              </a:rPr>
              <a:t>ECTOR</a:t>
            </a:r>
            <a:r>
              <a:rPr b="1" spc="250" dirty="0">
                <a:solidFill>
                  <a:srgbClr val="002060"/>
                </a:solidFill>
              </a:rPr>
              <a:t> </a:t>
            </a:r>
            <a:r>
              <a:rPr sz="3000" b="1" spc="280" dirty="0">
                <a:solidFill>
                  <a:srgbClr val="002060"/>
                </a:solidFill>
              </a:rPr>
              <a:t>W</a:t>
            </a:r>
            <a:r>
              <a:rPr b="1" spc="280" dirty="0">
                <a:solidFill>
                  <a:srgbClr val="002060"/>
                </a:solidFill>
              </a:rPr>
              <a:t>EIGHTING</a:t>
            </a:r>
            <a:endParaRPr sz="3000" b="1">
              <a:solidFill>
                <a:srgbClr val="002060"/>
              </a:solidFill>
            </a:endParaRPr>
          </a:p>
        </p:txBody>
      </p:sp>
      <p:sp>
        <p:nvSpPr>
          <p:cNvPr id="10" name="object 10"/>
          <p:cNvSpPr txBox="1"/>
          <p:nvPr/>
        </p:nvSpPr>
        <p:spPr>
          <a:xfrm>
            <a:off x="535940" y="1629663"/>
            <a:ext cx="7767955" cy="6216445"/>
          </a:xfrm>
          <a:prstGeom prst="rect">
            <a:avLst/>
          </a:prstGeom>
        </p:spPr>
        <p:txBody>
          <a:bodyPr vert="horz" wrap="square" lIns="0" tIns="12065" rIns="0" bIns="0" rtlCol="0">
            <a:spAutoFit/>
          </a:bodyPr>
          <a:lstStyle/>
          <a:p>
            <a:pPr marL="286385" marR="5080" indent="-274320" algn="just">
              <a:lnSpc>
                <a:spcPct val="100000"/>
              </a:lnSpc>
              <a:spcBef>
                <a:spcPts val="95"/>
              </a:spcBef>
              <a:buClr>
                <a:srgbClr val="FD8537"/>
              </a:buClr>
              <a:buSzPct val="70000"/>
              <a:buFont typeface="Wingdings"/>
              <a:buChar char=""/>
              <a:tabLst>
                <a:tab pos="287020" algn="l"/>
              </a:tabLst>
            </a:pPr>
            <a:r>
              <a:rPr sz="2000" spc="125" dirty="0">
                <a:latin typeface="Cambria"/>
                <a:cs typeface="Cambria"/>
              </a:rPr>
              <a:t>One</a:t>
            </a:r>
            <a:r>
              <a:rPr sz="2000" spc="130" dirty="0">
                <a:latin typeface="Cambria"/>
                <a:cs typeface="Cambria"/>
              </a:rPr>
              <a:t> </a:t>
            </a:r>
            <a:r>
              <a:rPr sz="2000" spc="-5" dirty="0">
                <a:latin typeface="Cambria"/>
                <a:cs typeface="Cambria"/>
              </a:rPr>
              <a:t>of</a:t>
            </a:r>
            <a:r>
              <a:rPr sz="2000" dirty="0">
                <a:latin typeface="Cambria"/>
                <a:cs typeface="Cambria"/>
              </a:rPr>
              <a:t> </a:t>
            </a:r>
            <a:r>
              <a:rPr sz="2000" spc="75" dirty="0">
                <a:latin typeface="Cambria"/>
                <a:cs typeface="Cambria"/>
              </a:rPr>
              <a:t>the</a:t>
            </a:r>
            <a:r>
              <a:rPr sz="2000" spc="80" dirty="0">
                <a:latin typeface="Cambria"/>
                <a:cs typeface="Cambria"/>
              </a:rPr>
              <a:t> </a:t>
            </a:r>
            <a:r>
              <a:rPr sz="2000" spc="70" dirty="0">
                <a:latin typeface="Cambria"/>
                <a:cs typeface="Cambria"/>
              </a:rPr>
              <a:t>earliest</a:t>
            </a:r>
            <a:r>
              <a:rPr sz="2000" spc="75" dirty="0">
                <a:latin typeface="Cambria"/>
                <a:cs typeface="Cambria"/>
              </a:rPr>
              <a:t> </a:t>
            </a:r>
            <a:r>
              <a:rPr sz="2000" spc="70" dirty="0">
                <a:latin typeface="Cambria"/>
                <a:cs typeface="Cambria"/>
              </a:rPr>
              <a:t>systems</a:t>
            </a:r>
            <a:r>
              <a:rPr sz="2000" spc="75" dirty="0">
                <a:latin typeface="Cambria"/>
                <a:cs typeface="Cambria"/>
              </a:rPr>
              <a:t> </a:t>
            </a:r>
            <a:r>
              <a:rPr sz="2000" spc="105" dirty="0">
                <a:latin typeface="Cambria"/>
                <a:cs typeface="Cambria"/>
              </a:rPr>
              <a:t>that</a:t>
            </a:r>
            <a:r>
              <a:rPr sz="2000" spc="110" dirty="0">
                <a:latin typeface="Cambria"/>
                <a:cs typeface="Cambria"/>
              </a:rPr>
              <a:t> </a:t>
            </a:r>
            <a:r>
              <a:rPr sz="2000" spc="65" dirty="0">
                <a:latin typeface="Cambria"/>
                <a:cs typeface="Cambria"/>
              </a:rPr>
              <a:t>investigated</a:t>
            </a:r>
            <a:r>
              <a:rPr sz="2000" spc="70" dirty="0">
                <a:latin typeface="Cambria"/>
                <a:cs typeface="Cambria"/>
              </a:rPr>
              <a:t> </a:t>
            </a:r>
            <a:r>
              <a:rPr sz="2000" spc="80" dirty="0">
                <a:latin typeface="Cambria"/>
                <a:cs typeface="Cambria"/>
              </a:rPr>
              <a:t>statistical </a:t>
            </a:r>
            <a:r>
              <a:rPr sz="2000" spc="85" dirty="0">
                <a:latin typeface="Cambria"/>
                <a:cs typeface="Cambria"/>
              </a:rPr>
              <a:t> </a:t>
            </a:r>
            <a:r>
              <a:rPr sz="2000" spc="50" dirty="0">
                <a:latin typeface="Cambria"/>
                <a:cs typeface="Cambria"/>
              </a:rPr>
              <a:t>approaches </a:t>
            </a:r>
            <a:r>
              <a:rPr sz="2000" spc="15" dirty="0">
                <a:latin typeface="Cambria"/>
                <a:cs typeface="Cambria"/>
              </a:rPr>
              <a:t>to </a:t>
            </a:r>
            <a:r>
              <a:rPr sz="2000" spc="60" dirty="0">
                <a:latin typeface="Cambria"/>
                <a:cs typeface="Cambria"/>
              </a:rPr>
              <a:t>information </a:t>
            </a:r>
            <a:r>
              <a:rPr sz="2000" spc="65" dirty="0">
                <a:latin typeface="Cambria"/>
                <a:cs typeface="Cambria"/>
              </a:rPr>
              <a:t>retrieval was </a:t>
            </a:r>
            <a:r>
              <a:rPr sz="2000" spc="75" dirty="0">
                <a:latin typeface="Cambria"/>
                <a:cs typeface="Cambria"/>
              </a:rPr>
              <a:t>the </a:t>
            </a:r>
            <a:r>
              <a:rPr sz="2000" spc="210" dirty="0">
                <a:latin typeface="Cambria"/>
                <a:cs typeface="Cambria"/>
              </a:rPr>
              <a:t>SMART </a:t>
            </a:r>
            <a:r>
              <a:rPr sz="2000" spc="70" dirty="0">
                <a:latin typeface="Cambria"/>
                <a:cs typeface="Cambria"/>
              </a:rPr>
              <a:t>system </a:t>
            </a:r>
            <a:r>
              <a:rPr sz="2000" spc="105" dirty="0">
                <a:latin typeface="Cambria"/>
                <a:cs typeface="Cambria"/>
              </a:rPr>
              <a:t>at </a:t>
            </a:r>
            <a:r>
              <a:rPr sz="2000" spc="110" dirty="0">
                <a:latin typeface="Cambria"/>
                <a:cs typeface="Cambria"/>
              </a:rPr>
              <a:t> </a:t>
            </a:r>
            <a:r>
              <a:rPr sz="2000" spc="85" dirty="0">
                <a:latin typeface="Cambria"/>
                <a:cs typeface="Cambria"/>
              </a:rPr>
              <a:t>Cornell</a:t>
            </a:r>
            <a:r>
              <a:rPr sz="2000" spc="90" dirty="0">
                <a:latin typeface="Cambria"/>
                <a:cs typeface="Cambria"/>
              </a:rPr>
              <a:t> </a:t>
            </a:r>
            <a:r>
              <a:rPr sz="2000" spc="90" dirty="0" smtClean="0">
                <a:latin typeface="Cambria"/>
                <a:cs typeface="Cambria"/>
              </a:rPr>
              <a:t>University</a:t>
            </a:r>
            <a:r>
              <a:rPr sz="2000" spc="60" dirty="0" smtClean="0">
                <a:latin typeface="Cambria"/>
                <a:cs typeface="Cambria"/>
              </a:rPr>
              <a:t>.</a:t>
            </a:r>
            <a:r>
              <a:rPr sz="2000" spc="65" dirty="0" smtClean="0">
                <a:latin typeface="Cambria"/>
                <a:cs typeface="Cambria"/>
              </a:rPr>
              <a:t> </a:t>
            </a:r>
            <a:r>
              <a:rPr sz="2000" spc="95" dirty="0">
                <a:latin typeface="Cambria"/>
                <a:cs typeface="Cambria"/>
              </a:rPr>
              <a:t>The  </a:t>
            </a:r>
            <a:r>
              <a:rPr sz="2000" spc="65" dirty="0">
                <a:latin typeface="Cambria"/>
                <a:cs typeface="Cambria"/>
              </a:rPr>
              <a:t>system </a:t>
            </a:r>
            <a:r>
              <a:rPr sz="2000" spc="70" dirty="0">
                <a:latin typeface="Cambria"/>
                <a:cs typeface="Cambria"/>
              </a:rPr>
              <a:t> </a:t>
            </a:r>
            <a:r>
              <a:rPr sz="2000" spc="65" dirty="0">
                <a:latin typeface="Cambria"/>
                <a:cs typeface="Cambria"/>
              </a:rPr>
              <a:t>is </a:t>
            </a:r>
            <a:r>
              <a:rPr sz="2000" spc="70" dirty="0">
                <a:latin typeface="Cambria"/>
                <a:cs typeface="Cambria"/>
              </a:rPr>
              <a:t> </a:t>
            </a:r>
            <a:r>
              <a:rPr sz="2000" spc="50" dirty="0">
                <a:latin typeface="Cambria"/>
                <a:cs typeface="Cambria"/>
              </a:rPr>
              <a:t>based</a:t>
            </a:r>
            <a:r>
              <a:rPr sz="2000" spc="105" dirty="0">
                <a:latin typeface="Cambria"/>
                <a:cs typeface="Cambria"/>
              </a:rPr>
              <a:t> </a:t>
            </a:r>
            <a:r>
              <a:rPr sz="2000" spc="45" dirty="0">
                <a:latin typeface="Cambria"/>
                <a:cs typeface="Cambria"/>
              </a:rPr>
              <a:t>upon</a:t>
            </a:r>
            <a:r>
              <a:rPr sz="2000" spc="120" dirty="0">
                <a:latin typeface="Cambria"/>
                <a:cs typeface="Cambria"/>
              </a:rPr>
              <a:t> </a:t>
            </a:r>
            <a:r>
              <a:rPr sz="2000" spc="130" dirty="0">
                <a:latin typeface="Cambria"/>
                <a:cs typeface="Cambria"/>
              </a:rPr>
              <a:t>a</a:t>
            </a:r>
            <a:r>
              <a:rPr sz="2000" spc="110" dirty="0">
                <a:latin typeface="Cambria"/>
                <a:cs typeface="Cambria"/>
              </a:rPr>
              <a:t> </a:t>
            </a:r>
            <a:r>
              <a:rPr sz="2000" spc="30" dirty="0">
                <a:latin typeface="Cambria"/>
                <a:cs typeface="Cambria"/>
              </a:rPr>
              <a:t>vector</a:t>
            </a:r>
            <a:r>
              <a:rPr sz="2000" spc="110" dirty="0">
                <a:latin typeface="Cambria"/>
                <a:cs typeface="Cambria"/>
              </a:rPr>
              <a:t> </a:t>
            </a:r>
            <a:r>
              <a:rPr sz="2000" spc="50" dirty="0">
                <a:latin typeface="Cambria"/>
                <a:cs typeface="Cambria"/>
              </a:rPr>
              <a:t>model</a:t>
            </a:r>
            <a:r>
              <a:rPr sz="2000" spc="50" dirty="0" smtClean="0">
                <a:latin typeface="Cambria"/>
                <a:cs typeface="Cambria"/>
              </a:rPr>
              <a:t>.</a:t>
            </a:r>
            <a:endParaRPr lang="en-US" sz="2000" spc="50" dirty="0" smtClean="0">
              <a:latin typeface="Cambria"/>
              <a:cs typeface="Cambria"/>
            </a:endParaRPr>
          </a:p>
          <a:p>
            <a:pPr marL="286385" marR="5080" indent="-274320" algn="just">
              <a:lnSpc>
                <a:spcPct val="100000"/>
              </a:lnSpc>
              <a:spcBef>
                <a:spcPts val="95"/>
              </a:spcBef>
              <a:buClr>
                <a:srgbClr val="FD8537"/>
              </a:buClr>
              <a:buSzPct val="70000"/>
              <a:buFont typeface="Wingdings"/>
              <a:buChar char=""/>
              <a:tabLst>
                <a:tab pos="287020" algn="l"/>
              </a:tabLst>
            </a:pPr>
            <a:r>
              <a:rPr lang="en-US" sz="2000" spc="50" dirty="0" smtClean="0">
                <a:latin typeface="Cambria"/>
                <a:cs typeface="Cambria"/>
              </a:rPr>
              <a:t>The semantics of every item are represented as a vector.</a:t>
            </a:r>
          </a:p>
          <a:p>
            <a:pPr marL="286385" marR="5080" indent="-274320" algn="just">
              <a:lnSpc>
                <a:spcPct val="100000"/>
              </a:lnSpc>
              <a:spcBef>
                <a:spcPts val="95"/>
              </a:spcBef>
              <a:buClr>
                <a:srgbClr val="FD8537"/>
              </a:buClr>
              <a:buSzPct val="70000"/>
              <a:buFont typeface="Wingdings"/>
              <a:buChar char=""/>
              <a:tabLst>
                <a:tab pos="287020" algn="l"/>
              </a:tabLst>
            </a:pPr>
            <a:r>
              <a:rPr lang="en-US" sz="2000" spc="50" dirty="0" smtClean="0">
                <a:latin typeface="Cambria"/>
                <a:cs typeface="Cambria"/>
              </a:rPr>
              <a:t>A vector is a one-dimensional set if values, position of each value in the set is fixed and represents a particular domain.</a:t>
            </a:r>
          </a:p>
          <a:p>
            <a:pPr marL="286385" marR="5080" indent="-274320" algn="just">
              <a:lnSpc>
                <a:spcPct val="100000"/>
              </a:lnSpc>
              <a:spcBef>
                <a:spcPts val="95"/>
              </a:spcBef>
              <a:buClr>
                <a:srgbClr val="FD8537"/>
              </a:buClr>
              <a:buSzPct val="70000"/>
              <a:buFont typeface="Wingdings"/>
              <a:buChar char=""/>
              <a:tabLst>
                <a:tab pos="287020" algn="l"/>
              </a:tabLst>
            </a:pPr>
            <a:r>
              <a:rPr lang="en-US" sz="2000" spc="50" dirty="0" smtClean="0">
                <a:latin typeface="Cambria"/>
                <a:cs typeface="Cambria"/>
              </a:rPr>
              <a:t>In information retrieval each position in the vector typically represents a processing token.</a:t>
            </a:r>
          </a:p>
          <a:p>
            <a:pPr marL="286385" marR="5080" indent="-274320" algn="just">
              <a:lnSpc>
                <a:spcPct val="100000"/>
              </a:lnSpc>
              <a:spcBef>
                <a:spcPts val="95"/>
              </a:spcBef>
              <a:buClr>
                <a:srgbClr val="FD8537"/>
              </a:buClr>
              <a:buSzPct val="70000"/>
              <a:buFont typeface="Wingdings"/>
              <a:buChar char=""/>
              <a:tabLst>
                <a:tab pos="287020" algn="l"/>
              </a:tabLst>
            </a:pPr>
            <a:r>
              <a:rPr lang="en-US" sz="2000" spc="50" dirty="0" smtClean="0">
                <a:latin typeface="Cambria"/>
                <a:cs typeface="Cambria"/>
              </a:rPr>
              <a:t>There are two approaches to the domain of values in the </a:t>
            </a:r>
            <a:r>
              <a:rPr lang="en-US" sz="2000" spc="50" dirty="0" err="1" smtClean="0">
                <a:latin typeface="Cambria"/>
                <a:cs typeface="Cambria"/>
              </a:rPr>
              <a:t>vector:binary</a:t>
            </a:r>
            <a:r>
              <a:rPr lang="en-US" sz="2000" spc="50" dirty="0" smtClean="0">
                <a:latin typeface="Cambria"/>
                <a:cs typeface="Cambria"/>
              </a:rPr>
              <a:t> and weighted.  </a:t>
            </a:r>
          </a:p>
          <a:p>
            <a:pPr marL="286385" marR="5080" indent="-274320" algn="just">
              <a:lnSpc>
                <a:spcPct val="100000"/>
              </a:lnSpc>
              <a:spcBef>
                <a:spcPts val="95"/>
              </a:spcBef>
              <a:buClr>
                <a:srgbClr val="FD8537"/>
              </a:buClr>
              <a:buSzPct val="70000"/>
              <a:buFont typeface="Wingdings"/>
              <a:buChar char=""/>
              <a:tabLst>
                <a:tab pos="287020" algn="l"/>
              </a:tabLst>
            </a:pPr>
            <a:r>
              <a:rPr lang="en-US" sz="2000" spc="50" dirty="0" smtClean="0">
                <a:latin typeface="Cambria"/>
                <a:cs typeface="Cambria"/>
              </a:rPr>
              <a:t>In the binary approach the domain contains the value of one or </a:t>
            </a:r>
            <a:r>
              <a:rPr lang="en-US" sz="2000" spc="50" dirty="0" err="1" smtClean="0">
                <a:latin typeface="Cambria"/>
                <a:cs typeface="Cambria"/>
              </a:rPr>
              <a:t>zero,with</a:t>
            </a:r>
            <a:r>
              <a:rPr lang="en-US" sz="2000" spc="50" dirty="0" smtClean="0">
                <a:latin typeface="Cambria"/>
                <a:cs typeface="Cambria"/>
              </a:rPr>
              <a:t> one representing the existence of the processing token in the item.</a:t>
            </a:r>
            <a:endParaRPr sz="2000" dirty="0">
              <a:latin typeface="Cambria"/>
              <a:cs typeface="Cambria"/>
            </a:endParaRPr>
          </a:p>
          <a:p>
            <a:pPr marL="286385" marR="6350" indent="-274320" algn="just">
              <a:lnSpc>
                <a:spcPct val="100000"/>
              </a:lnSpc>
              <a:spcBef>
                <a:spcPts val="600"/>
              </a:spcBef>
              <a:buClr>
                <a:srgbClr val="FD8537"/>
              </a:buClr>
              <a:buSzPct val="70000"/>
              <a:buFont typeface="Wingdings"/>
              <a:buChar char=""/>
              <a:tabLst>
                <a:tab pos="287020" algn="l"/>
              </a:tabLst>
            </a:pPr>
            <a:r>
              <a:rPr lang="en-US" sz="2000" spc="105" dirty="0" smtClean="0">
                <a:latin typeface="Cambria"/>
                <a:cs typeface="Cambria"/>
              </a:rPr>
              <a:t>In the weighted approach the domain is typically the set of all real positive numbers. The value for each processing token represents the relative importance of that processing token represents the semantics of the item.</a:t>
            </a:r>
          </a:p>
          <a:p>
            <a:pPr marL="286385" marR="6350" indent="-274320" algn="just">
              <a:lnSpc>
                <a:spcPct val="100000"/>
              </a:lnSpc>
              <a:spcBef>
                <a:spcPts val="600"/>
              </a:spcBef>
              <a:buClr>
                <a:srgbClr val="FD8537"/>
              </a:buClr>
              <a:buSzPct val="70000"/>
              <a:buFont typeface="Wingdings"/>
              <a:buChar char=""/>
              <a:tabLst>
                <a:tab pos="287020" algn="l"/>
              </a:tabLst>
            </a:pPr>
            <a:endParaRPr lang="en-US" sz="2000" spc="105" dirty="0" smtClean="0">
              <a:latin typeface="Cambria"/>
              <a:cs typeface="Cambria"/>
            </a:endParaRPr>
          </a:p>
          <a:p>
            <a:pPr marL="286385" marR="6350" indent="-274320" algn="just">
              <a:lnSpc>
                <a:spcPct val="100000"/>
              </a:lnSpc>
              <a:spcBef>
                <a:spcPts val="600"/>
              </a:spcBef>
              <a:buClr>
                <a:srgbClr val="FD8537"/>
              </a:buClr>
              <a:buSzPct val="70000"/>
              <a:buFont typeface="Wingdings"/>
              <a:buChar char=""/>
              <a:tabLst>
                <a:tab pos="287020" algn="l"/>
              </a:tabLst>
            </a:pPr>
            <a:endParaRPr sz="2400" dirty="0">
              <a:latin typeface="Cambria"/>
              <a:cs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90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3883660" cy="474489"/>
          </a:xfrm>
          <a:prstGeom prst="rect">
            <a:avLst/>
          </a:prstGeom>
        </p:spPr>
        <p:txBody>
          <a:bodyPr vert="horz" wrap="square" lIns="0" tIns="12700" rIns="0" bIns="0" rtlCol="0">
            <a:spAutoFit/>
          </a:bodyPr>
          <a:lstStyle/>
          <a:p>
            <a:pPr marL="12700">
              <a:lnSpc>
                <a:spcPct val="100000"/>
              </a:lnSpc>
              <a:spcBef>
                <a:spcPts val="100"/>
              </a:spcBef>
            </a:pPr>
            <a:r>
              <a:rPr sz="3000" b="1" spc="295" dirty="0">
                <a:solidFill>
                  <a:srgbClr val="002060"/>
                </a:solidFill>
              </a:rPr>
              <a:t>V</a:t>
            </a:r>
            <a:r>
              <a:rPr b="1" spc="295" dirty="0">
                <a:solidFill>
                  <a:srgbClr val="002060"/>
                </a:solidFill>
              </a:rPr>
              <a:t>ECTOR</a:t>
            </a:r>
            <a:r>
              <a:rPr b="1" spc="250" dirty="0">
                <a:solidFill>
                  <a:srgbClr val="002060"/>
                </a:solidFill>
              </a:rPr>
              <a:t> </a:t>
            </a:r>
            <a:r>
              <a:rPr sz="3000" b="1" spc="280" dirty="0">
                <a:solidFill>
                  <a:srgbClr val="002060"/>
                </a:solidFill>
              </a:rPr>
              <a:t>W</a:t>
            </a:r>
            <a:r>
              <a:rPr b="1" spc="280" dirty="0">
                <a:solidFill>
                  <a:srgbClr val="002060"/>
                </a:solidFill>
              </a:rPr>
              <a:t>EIGHTING</a:t>
            </a:r>
            <a:endParaRPr sz="3000" b="1">
              <a:solidFill>
                <a:srgbClr val="002060"/>
              </a:solidFill>
            </a:endParaRPr>
          </a:p>
        </p:txBody>
      </p:sp>
      <p:sp>
        <p:nvSpPr>
          <p:cNvPr id="11" name="object 10"/>
          <p:cNvSpPr txBox="1"/>
          <p:nvPr/>
        </p:nvSpPr>
        <p:spPr>
          <a:xfrm>
            <a:off x="381000" y="1629663"/>
            <a:ext cx="8153400" cy="935513"/>
          </a:xfrm>
          <a:prstGeom prst="rect">
            <a:avLst/>
          </a:prstGeom>
        </p:spPr>
        <p:txBody>
          <a:bodyPr vert="horz" wrap="square" lIns="0" tIns="12065" rIns="0" bIns="0" rtlCol="0">
            <a:spAutoFit/>
          </a:bodyPr>
          <a:lstStyle/>
          <a:p>
            <a:pPr marL="286385" marR="5080" indent="-274320" algn="just">
              <a:lnSpc>
                <a:spcPct val="100000"/>
              </a:lnSpc>
              <a:spcBef>
                <a:spcPts val="95"/>
              </a:spcBef>
              <a:buClr>
                <a:srgbClr val="FD8537"/>
              </a:buClr>
              <a:buSzPct val="70000"/>
              <a:tabLst>
                <a:tab pos="287020" algn="l"/>
              </a:tabLst>
            </a:pPr>
            <a:r>
              <a:rPr lang="en-US" sz="2000" spc="125" dirty="0" smtClean="0">
                <a:latin typeface="Cambria"/>
                <a:cs typeface="Cambria"/>
              </a:rPr>
              <a:t>The figure shows how an item that discusses petroleum refineries in Mexico would be represented. In the example major topics discussed are indicated by the index terms for each column.</a:t>
            </a:r>
            <a:endParaRPr sz="2000" dirty="0">
              <a:latin typeface="Cambria"/>
              <a:cs typeface="Cambria"/>
            </a:endParaRPr>
          </a:p>
        </p:txBody>
      </p:sp>
      <p:pic>
        <p:nvPicPr>
          <p:cNvPr id="12" name="object 12"/>
          <p:cNvPicPr/>
          <p:nvPr/>
        </p:nvPicPr>
        <p:blipFill>
          <a:blip r:embed="rId3" cstate="print"/>
          <a:stretch>
            <a:fillRect/>
          </a:stretch>
        </p:blipFill>
        <p:spPr>
          <a:xfrm>
            <a:off x="914400" y="2971800"/>
            <a:ext cx="6629400" cy="1828800"/>
          </a:xfrm>
          <a:prstGeom prst="rect">
            <a:avLst/>
          </a:prstGeom>
        </p:spPr>
      </p:pic>
      <p:sp>
        <p:nvSpPr>
          <p:cNvPr id="13" name="object 13"/>
          <p:cNvSpPr txBox="1"/>
          <p:nvPr/>
        </p:nvSpPr>
        <p:spPr>
          <a:xfrm>
            <a:off x="2133600" y="5029200"/>
            <a:ext cx="4789170" cy="299720"/>
          </a:xfrm>
          <a:prstGeom prst="rect">
            <a:avLst/>
          </a:prstGeom>
        </p:spPr>
        <p:txBody>
          <a:bodyPr vert="horz" wrap="square" lIns="0" tIns="12700" rIns="0" bIns="0" rtlCol="0">
            <a:spAutoFit/>
          </a:bodyPr>
          <a:lstStyle/>
          <a:p>
            <a:pPr marL="12700">
              <a:lnSpc>
                <a:spcPct val="100000"/>
              </a:lnSpc>
              <a:spcBef>
                <a:spcPts val="100"/>
              </a:spcBef>
            </a:pPr>
            <a:r>
              <a:rPr sz="1800" spc="95" dirty="0">
                <a:latin typeface="Cambria"/>
                <a:cs typeface="Cambria"/>
              </a:rPr>
              <a:t>Binary</a:t>
            </a:r>
            <a:r>
              <a:rPr sz="1800" spc="85" dirty="0">
                <a:latin typeface="Cambria"/>
                <a:cs typeface="Cambria"/>
              </a:rPr>
              <a:t> </a:t>
            </a:r>
            <a:r>
              <a:rPr sz="1800" spc="80" dirty="0">
                <a:latin typeface="Cambria"/>
                <a:cs typeface="Cambria"/>
              </a:rPr>
              <a:t>and</a:t>
            </a:r>
            <a:r>
              <a:rPr sz="1800" spc="100" dirty="0">
                <a:latin typeface="Cambria"/>
                <a:cs typeface="Cambria"/>
              </a:rPr>
              <a:t> </a:t>
            </a:r>
            <a:r>
              <a:rPr sz="1800" spc="50" dirty="0">
                <a:latin typeface="Cambria"/>
                <a:cs typeface="Cambria"/>
              </a:rPr>
              <a:t>Vector</a:t>
            </a:r>
            <a:r>
              <a:rPr sz="1800" spc="100" dirty="0">
                <a:latin typeface="Cambria"/>
                <a:cs typeface="Cambria"/>
              </a:rPr>
              <a:t> </a:t>
            </a:r>
            <a:r>
              <a:rPr sz="1800" spc="55" dirty="0">
                <a:latin typeface="Cambria"/>
                <a:cs typeface="Cambria"/>
              </a:rPr>
              <a:t>Representation</a:t>
            </a:r>
            <a:r>
              <a:rPr sz="1800" spc="100" dirty="0">
                <a:latin typeface="Cambria"/>
                <a:cs typeface="Cambria"/>
              </a:rPr>
              <a:t> </a:t>
            </a:r>
            <a:r>
              <a:rPr sz="1800" spc="-5" dirty="0">
                <a:latin typeface="Cambria"/>
                <a:cs typeface="Cambria"/>
              </a:rPr>
              <a:t>of</a:t>
            </a:r>
            <a:r>
              <a:rPr sz="1800" spc="105" dirty="0">
                <a:latin typeface="Cambria"/>
                <a:cs typeface="Cambria"/>
              </a:rPr>
              <a:t> an</a:t>
            </a:r>
            <a:r>
              <a:rPr sz="1800" spc="95" dirty="0">
                <a:latin typeface="Cambria"/>
                <a:cs typeface="Cambria"/>
              </a:rPr>
              <a:t> </a:t>
            </a:r>
            <a:r>
              <a:rPr sz="1800" spc="85" dirty="0">
                <a:latin typeface="Cambria"/>
                <a:cs typeface="Cambria"/>
              </a:rPr>
              <a:t>Item</a:t>
            </a:r>
            <a:endParaRPr sz="1800" dirty="0">
              <a:latin typeface="Cambria"/>
              <a:cs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95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6868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flipH="1">
              <a:off x="8839200" y="0"/>
              <a:ext cx="15240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pic>
        <p:nvPicPr>
          <p:cNvPr id="10" name="object 10"/>
          <p:cNvPicPr/>
          <p:nvPr/>
        </p:nvPicPr>
        <p:blipFill>
          <a:blip r:embed="rId3" cstate="print"/>
          <a:stretch>
            <a:fillRect/>
          </a:stretch>
        </p:blipFill>
        <p:spPr>
          <a:xfrm>
            <a:off x="533400" y="228600"/>
            <a:ext cx="7543800" cy="5334000"/>
          </a:xfrm>
          <a:prstGeom prst="rect">
            <a:avLst/>
          </a:prstGeom>
        </p:spPr>
      </p:pic>
      <p:sp>
        <p:nvSpPr>
          <p:cNvPr id="11" name="object 11"/>
          <p:cNvSpPr txBox="1"/>
          <p:nvPr/>
        </p:nvSpPr>
        <p:spPr>
          <a:xfrm>
            <a:off x="383540" y="5674614"/>
            <a:ext cx="5967095" cy="866775"/>
          </a:xfrm>
          <a:prstGeom prst="rect">
            <a:avLst/>
          </a:prstGeom>
        </p:spPr>
        <p:txBody>
          <a:bodyPr vert="horz" wrap="square" lIns="0" tIns="12700" rIns="0" bIns="0" rtlCol="0">
            <a:spAutoFit/>
          </a:bodyPr>
          <a:lstStyle/>
          <a:p>
            <a:pPr marL="12700" marR="5080" indent="1524000">
              <a:lnSpc>
                <a:spcPct val="153300"/>
              </a:lnSpc>
              <a:spcBef>
                <a:spcPts val="100"/>
              </a:spcBef>
              <a:tabLst>
                <a:tab pos="2157730" algn="l"/>
              </a:tabLst>
            </a:pPr>
            <a:r>
              <a:rPr sz="1800" spc="55" dirty="0">
                <a:latin typeface="Cambria"/>
                <a:cs typeface="Cambria"/>
              </a:rPr>
              <a:t>Three-dimensional</a:t>
            </a:r>
            <a:r>
              <a:rPr sz="1800" spc="105" dirty="0">
                <a:latin typeface="Cambria"/>
                <a:cs typeface="Cambria"/>
              </a:rPr>
              <a:t> </a:t>
            </a:r>
            <a:r>
              <a:rPr sz="1800" spc="50" dirty="0">
                <a:latin typeface="Cambria"/>
                <a:cs typeface="Cambria"/>
              </a:rPr>
              <a:t>Vector</a:t>
            </a:r>
            <a:r>
              <a:rPr sz="1800" spc="105" dirty="0">
                <a:latin typeface="Cambria"/>
                <a:cs typeface="Cambria"/>
              </a:rPr>
              <a:t> </a:t>
            </a:r>
            <a:r>
              <a:rPr sz="1800" spc="55" dirty="0">
                <a:latin typeface="Cambria"/>
                <a:cs typeface="Cambria"/>
              </a:rPr>
              <a:t>Representation </a:t>
            </a:r>
            <a:r>
              <a:rPr sz="1800" spc="-380" dirty="0">
                <a:latin typeface="Cambria"/>
                <a:cs typeface="Cambria"/>
              </a:rPr>
              <a:t> </a:t>
            </a:r>
            <a:r>
              <a:rPr sz="1800" spc="55" dirty="0">
                <a:solidFill>
                  <a:srgbClr val="FF0000"/>
                </a:solidFill>
                <a:latin typeface="Cambria"/>
                <a:cs typeface="Cambria"/>
              </a:rPr>
              <a:t>Processing</a:t>
            </a:r>
            <a:r>
              <a:rPr sz="1800" spc="105" dirty="0">
                <a:solidFill>
                  <a:srgbClr val="FF0000"/>
                </a:solidFill>
                <a:latin typeface="Cambria"/>
                <a:cs typeface="Cambria"/>
              </a:rPr>
              <a:t> </a:t>
            </a:r>
            <a:r>
              <a:rPr sz="1800" spc="55" dirty="0">
                <a:solidFill>
                  <a:srgbClr val="FF0000"/>
                </a:solidFill>
                <a:latin typeface="Cambria"/>
                <a:cs typeface="Cambria"/>
              </a:rPr>
              <a:t>Tokens:	</a:t>
            </a:r>
            <a:r>
              <a:rPr sz="1800" spc="65" dirty="0">
                <a:solidFill>
                  <a:srgbClr val="FF0000"/>
                </a:solidFill>
                <a:latin typeface="Cambria"/>
                <a:cs typeface="Cambria"/>
              </a:rPr>
              <a:t>Petroleum</a:t>
            </a:r>
            <a:r>
              <a:rPr sz="1800" spc="95" dirty="0">
                <a:solidFill>
                  <a:srgbClr val="FF0000"/>
                </a:solidFill>
                <a:latin typeface="Cambria"/>
                <a:cs typeface="Cambria"/>
              </a:rPr>
              <a:t> </a:t>
            </a:r>
            <a:r>
              <a:rPr sz="1800" spc="55" dirty="0">
                <a:solidFill>
                  <a:srgbClr val="FF0000"/>
                </a:solidFill>
                <a:latin typeface="Cambria"/>
                <a:cs typeface="Cambria"/>
              </a:rPr>
              <a:t>Mexico</a:t>
            </a:r>
            <a:r>
              <a:rPr sz="1800" spc="95" dirty="0">
                <a:solidFill>
                  <a:srgbClr val="FF0000"/>
                </a:solidFill>
                <a:latin typeface="Cambria"/>
                <a:cs typeface="Cambria"/>
              </a:rPr>
              <a:t> </a:t>
            </a:r>
            <a:r>
              <a:rPr sz="1800" spc="80" dirty="0">
                <a:solidFill>
                  <a:srgbClr val="FF0000"/>
                </a:solidFill>
                <a:latin typeface="Cambria"/>
                <a:cs typeface="Cambria"/>
              </a:rPr>
              <a:t>and</a:t>
            </a:r>
            <a:r>
              <a:rPr sz="1800" spc="95" dirty="0">
                <a:solidFill>
                  <a:srgbClr val="FF0000"/>
                </a:solidFill>
                <a:latin typeface="Cambria"/>
                <a:cs typeface="Cambria"/>
              </a:rPr>
              <a:t> </a:t>
            </a:r>
            <a:r>
              <a:rPr sz="1800" spc="120" dirty="0">
                <a:solidFill>
                  <a:srgbClr val="FF0000"/>
                </a:solidFill>
                <a:latin typeface="Cambria"/>
                <a:cs typeface="Cambria"/>
              </a:rPr>
              <a:t>Oil.</a:t>
            </a:r>
            <a:endParaRPr sz="1800">
              <a:latin typeface="Cambria"/>
              <a:cs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371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7766684" cy="324358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90" dirty="0">
                <a:latin typeface="Cambria"/>
                <a:cs typeface="Cambria"/>
              </a:rPr>
              <a:t>There</a:t>
            </a:r>
            <a:r>
              <a:rPr sz="2400" spc="95" dirty="0">
                <a:latin typeface="Cambria"/>
                <a:cs typeface="Cambria"/>
              </a:rPr>
              <a:t> </a:t>
            </a:r>
            <a:r>
              <a:rPr sz="2400" spc="80" dirty="0">
                <a:latin typeface="Cambria"/>
                <a:cs typeface="Cambria"/>
              </a:rPr>
              <a:t>are</a:t>
            </a:r>
            <a:r>
              <a:rPr sz="2400" spc="85" dirty="0">
                <a:latin typeface="Cambria"/>
                <a:cs typeface="Cambria"/>
              </a:rPr>
              <a:t> </a:t>
            </a:r>
            <a:r>
              <a:rPr sz="2400" spc="120" dirty="0">
                <a:latin typeface="Cambria"/>
                <a:cs typeface="Cambria"/>
              </a:rPr>
              <a:t>many</a:t>
            </a:r>
            <a:r>
              <a:rPr sz="2400" spc="125" dirty="0">
                <a:latin typeface="Cambria"/>
                <a:cs typeface="Cambria"/>
              </a:rPr>
              <a:t> </a:t>
            </a:r>
            <a:r>
              <a:rPr sz="2400" spc="85" dirty="0">
                <a:latin typeface="Cambria"/>
                <a:cs typeface="Cambria"/>
              </a:rPr>
              <a:t>algorithms</a:t>
            </a:r>
            <a:r>
              <a:rPr sz="2400" spc="90" dirty="0">
                <a:latin typeface="Cambria"/>
                <a:cs typeface="Cambria"/>
              </a:rPr>
              <a:t> </a:t>
            </a:r>
            <a:r>
              <a:rPr sz="2400" spc="130" dirty="0">
                <a:latin typeface="Cambria"/>
                <a:cs typeface="Cambria"/>
              </a:rPr>
              <a:t>that</a:t>
            </a:r>
            <a:r>
              <a:rPr sz="2400" spc="135" dirty="0">
                <a:latin typeface="Cambria"/>
                <a:cs typeface="Cambria"/>
              </a:rPr>
              <a:t> </a:t>
            </a:r>
            <a:r>
              <a:rPr sz="2400" spc="95" dirty="0">
                <a:latin typeface="Cambria"/>
                <a:cs typeface="Cambria"/>
              </a:rPr>
              <a:t>can</a:t>
            </a:r>
            <a:r>
              <a:rPr sz="2400" spc="100" dirty="0">
                <a:latin typeface="Cambria"/>
                <a:cs typeface="Cambria"/>
              </a:rPr>
              <a:t> </a:t>
            </a:r>
            <a:r>
              <a:rPr sz="2400" spc="25" dirty="0">
                <a:latin typeface="Cambria"/>
                <a:cs typeface="Cambria"/>
              </a:rPr>
              <a:t>be</a:t>
            </a:r>
            <a:r>
              <a:rPr sz="2400" spc="30" dirty="0">
                <a:latin typeface="Cambria"/>
                <a:cs typeface="Cambria"/>
              </a:rPr>
              <a:t> </a:t>
            </a:r>
            <a:r>
              <a:rPr sz="2400" spc="70" dirty="0">
                <a:latin typeface="Cambria"/>
                <a:cs typeface="Cambria"/>
              </a:rPr>
              <a:t>used</a:t>
            </a:r>
            <a:r>
              <a:rPr sz="2400" spc="75" dirty="0">
                <a:latin typeface="Cambria"/>
                <a:cs typeface="Cambria"/>
              </a:rPr>
              <a:t> </a:t>
            </a:r>
            <a:r>
              <a:rPr sz="2400" spc="95" dirty="0">
                <a:latin typeface="Cambria"/>
                <a:cs typeface="Cambria"/>
              </a:rPr>
              <a:t>in </a:t>
            </a:r>
            <a:r>
              <a:rPr sz="2400" spc="100" dirty="0">
                <a:latin typeface="Cambria"/>
                <a:cs typeface="Cambria"/>
              </a:rPr>
              <a:t> calculating</a:t>
            </a:r>
            <a:r>
              <a:rPr sz="2400" spc="105" dirty="0">
                <a:latin typeface="Cambria"/>
                <a:cs typeface="Cambria"/>
              </a:rPr>
              <a:t> </a:t>
            </a:r>
            <a:r>
              <a:rPr sz="2400" spc="90" dirty="0">
                <a:latin typeface="Cambria"/>
                <a:cs typeface="Cambria"/>
              </a:rPr>
              <a:t>the</a:t>
            </a:r>
            <a:r>
              <a:rPr sz="2400" spc="95" dirty="0">
                <a:latin typeface="Cambria"/>
                <a:cs typeface="Cambria"/>
              </a:rPr>
              <a:t> </a:t>
            </a:r>
            <a:r>
              <a:rPr sz="2400" spc="75" dirty="0">
                <a:latin typeface="Cambria"/>
                <a:cs typeface="Cambria"/>
              </a:rPr>
              <a:t>weights</a:t>
            </a:r>
            <a:r>
              <a:rPr sz="2400" spc="80" dirty="0">
                <a:latin typeface="Cambria"/>
                <a:cs typeface="Cambria"/>
              </a:rPr>
              <a:t> </a:t>
            </a:r>
            <a:r>
              <a:rPr sz="2400" spc="70" dirty="0">
                <a:latin typeface="Cambria"/>
                <a:cs typeface="Cambria"/>
              </a:rPr>
              <a:t>used</a:t>
            </a:r>
            <a:r>
              <a:rPr sz="2400" spc="75" dirty="0">
                <a:latin typeface="Cambria"/>
                <a:cs typeface="Cambria"/>
              </a:rPr>
              <a:t> </a:t>
            </a:r>
            <a:r>
              <a:rPr sz="2400" spc="20" dirty="0">
                <a:latin typeface="Cambria"/>
                <a:cs typeface="Cambria"/>
              </a:rPr>
              <a:t>to</a:t>
            </a:r>
            <a:r>
              <a:rPr sz="2400" spc="25" dirty="0">
                <a:latin typeface="Cambria"/>
                <a:cs typeface="Cambria"/>
              </a:rPr>
              <a:t> </a:t>
            </a:r>
            <a:r>
              <a:rPr sz="2400" spc="65" dirty="0">
                <a:latin typeface="Cambria"/>
                <a:cs typeface="Cambria"/>
              </a:rPr>
              <a:t>represent </a:t>
            </a:r>
            <a:r>
              <a:rPr sz="2400" spc="70" dirty="0">
                <a:latin typeface="Cambria"/>
                <a:cs typeface="Cambria"/>
              </a:rPr>
              <a:t> </a:t>
            </a:r>
            <a:r>
              <a:rPr sz="2400" spc="160" dirty="0">
                <a:latin typeface="Cambria"/>
                <a:cs typeface="Cambria"/>
              </a:rPr>
              <a:t>a </a:t>
            </a:r>
            <a:r>
              <a:rPr sz="2400" spc="165" dirty="0">
                <a:latin typeface="Cambria"/>
                <a:cs typeface="Cambria"/>
              </a:rPr>
              <a:t> </a:t>
            </a:r>
            <a:r>
              <a:rPr sz="2400" spc="50" dirty="0">
                <a:latin typeface="Cambria"/>
                <a:cs typeface="Cambria"/>
              </a:rPr>
              <a:t>processing </a:t>
            </a:r>
            <a:r>
              <a:rPr sz="2400" spc="85" dirty="0">
                <a:latin typeface="Cambria"/>
                <a:cs typeface="Cambria"/>
              </a:rPr>
              <a:t>token, </a:t>
            </a:r>
            <a:r>
              <a:rPr sz="2400" spc="114" dirty="0">
                <a:latin typeface="Cambria"/>
                <a:cs typeface="Cambria"/>
              </a:rPr>
              <a:t>The </a:t>
            </a:r>
            <a:r>
              <a:rPr sz="2400" spc="45" dirty="0">
                <a:latin typeface="Cambria"/>
                <a:cs typeface="Cambria"/>
              </a:rPr>
              <a:t>following </a:t>
            </a:r>
            <a:r>
              <a:rPr sz="2400" spc="60" dirty="0">
                <a:latin typeface="Cambria"/>
                <a:cs typeface="Cambria"/>
              </a:rPr>
              <a:t>subsections </a:t>
            </a:r>
            <a:r>
              <a:rPr sz="2400" spc="65" dirty="0">
                <a:latin typeface="Cambria"/>
                <a:cs typeface="Cambria"/>
              </a:rPr>
              <a:t>present </a:t>
            </a:r>
            <a:r>
              <a:rPr sz="2400" spc="70" dirty="0">
                <a:latin typeface="Cambria"/>
                <a:cs typeface="Cambria"/>
              </a:rPr>
              <a:t> </a:t>
            </a:r>
            <a:r>
              <a:rPr sz="2400" spc="90" dirty="0">
                <a:latin typeface="Cambria"/>
                <a:cs typeface="Cambria"/>
              </a:rPr>
              <a:t>the</a:t>
            </a:r>
            <a:r>
              <a:rPr sz="2400" spc="120" dirty="0">
                <a:latin typeface="Cambria"/>
                <a:cs typeface="Cambria"/>
              </a:rPr>
              <a:t> </a:t>
            </a:r>
            <a:r>
              <a:rPr sz="2400" spc="70" dirty="0">
                <a:latin typeface="Cambria"/>
                <a:cs typeface="Cambria"/>
              </a:rPr>
              <a:t>major</a:t>
            </a:r>
            <a:r>
              <a:rPr sz="2400" spc="145" dirty="0">
                <a:latin typeface="Cambria"/>
                <a:cs typeface="Cambria"/>
              </a:rPr>
              <a:t> </a:t>
            </a:r>
            <a:r>
              <a:rPr sz="2400" spc="95" dirty="0">
                <a:latin typeface="Cambria"/>
                <a:cs typeface="Cambria"/>
              </a:rPr>
              <a:t>algorithms.</a:t>
            </a:r>
            <a:endParaRPr sz="2400">
              <a:latin typeface="Cambria"/>
              <a:cs typeface="Cambria"/>
            </a:endParaRPr>
          </a:p>
          <a:p>
            <a:pPr marL="1475740" lvl="1" indent="-183515">
              <a:lnSpc>
                <a:spcPct val="100000"/>
              </a:lnSpc>
              <a:spcBef>
                <a:spcPts val="570"/>
              </a:spcBef>
              <a:buClr>
                <a:srgbClr val="BCC9E9"/>
              </a:buClr>
              <a:buSzPct val="66666"/>
              <a:buFont typeface="Segoe UI Symbol"/>
              <a:buChar char="⚫"/>
              <a:tabLst>
                <a:tab pos="1476375" algn="l"/>
              </a:tabLst>
            </a:pPr>
            <a:r>
              <a:rPr sz="2400" b="1" spc="175" dirty="0">
                <a:latin typeface="Cambria"/>
                <a:cs typeface="Cambria"/>
              </a:rPr>
              <a:t>Simple</a:t>
            </a:r>
            <a:r>
              <a:rPr sz="2400" b="1" spc="155" dirty="0">
                <a:latin typeface="Cambria"/>
                <a:cs typeface="Cambria"/>
              </a:rPr>
              <a:t> </a:t>
            </a:r>
            <a:r>
              <a:rPr sz="2400" b="1" spc="150" dirty="0">
                <a:latin typeface="Cambria"/>
                <a:cs typeface="Cambria"/>
              </a:rPr>
              <a:t>Term</a:t>
            </a:r>
            <a:r>
              <a:rPr sz="2400" b="1" spc="155" dirty="0">
                <a:latin typeface="Cambria"/>
                <a:cs typeface="Cambria"/>
              </a:rPr>
              <a:t> </a:t>
            </a:r>
            <a:r>
              <a:rPr sz="2400" b="1" spc="180" dirty="0">
                <a:latin typeface="Cambria"/>
                <a:cs typeface="Cambria"/>
              </a:rPr>
              <a:t>Frequency</a:t>
            </a:r>
            <a:r>
              <a:rPr sz="2400" b="1" spc="160" dirty="0">
                <a:latin typeface="Cambria"/>
                <a:cs typeface="Cambria"/>
              </a:rPr>
              <a:t> Algorithm</a:t>
            </a:r>
            <a:endParaRPr sz="2400">
              <a:latin typeface="Cambria"/>
              <a:cs typeface="Cambria"/>
            </a:endParaRPr>
          </a:p>
          <a:p>
            <a:pPr marL="1475740" lvl="1" indent="-183515">
              <a:lnSpc>
                <a:spcPct val="100000"/>
              </a:lnSpc>
              <a:spcBef>
                <a:spcPts val="575"/>
              </a:spcBef>
              <a:buClr>
                <a:srgbClr val="BCC9E9"/>
              </a:buClr>
              <a:buSzPct val="66666"/>
              <a:buFont typeface="Segoe UI Symbol"/>
              <a:buChar char="⚫"/>
              <a:tabLst>
                <a:tab pos="1476375" algn="l"/>
              </a:tabLst>
            </a:pPr>
            <a:r>
              <a:rPr sz="2400" b="1" spc="150" dirty="0">
                <a:latin typeface="Cambria"/>
                <a:cs typeface="Cambria"/>
              </a:rPr>
              <a:t>Inverse</a:t>
            </a:r>
            <a:r>
              <a:rPr sz="2400" b="1" spc="135" dirty="0">
                <a:latin typeface="Cambria"/>
                <a:cs typeface="Cambria"/>
              </a:rPr>
              <a:t> </a:t>
            </a:r>
            <a:r>
              <a:rPr sz="2400" b="1" spc="175" dirty="0">
                <a:latin typeface="Cambria"/>
                <a:cs typeface="Cambria"/>
              </a:rPr>
              <a:t>Document</a:t>
            </a:r>
            <a:r>
              <a:rPr sz="2400" b="1" spc="170" dirty="0">
                <a:latin typeface="Cambria"/>
                <a:cs typeface="Cambria"/>
              </a:rPr>
              <a:t> </a:t>
            </a:r>
            <a:r>
              <a:rPr sz="2400" b="1" spc="180" dirty="0">
                <a:latin typeface="Cambria"/>
                <a:cs typeface="Cambria"/>
              </a:rPr>
              <a:t>Frequency</a:t>
            </a:r>
            <a:endParaRPr sz="2400">
              <a:latin typeface="Cambria"/>
              <a:cs typeface="Cambria"/>
            </a:endParaRPr>
          </a:p>
          <a:p>
            <a:pPr marL="1475740" lvl="1" indent="-183515">
              <a:lnSpc>
                <a:spcPct val="100000"/>
              </a:lnSpc>
              <a:spcBef>
                <a:spcPts val="575"/>
              </a:spcBef>
              <a:buClr>
                <a:srgbClr val="BCC9E9"/>
              </a:buClr>
              <a:buSzPct val="66666"/>
              <a:buFont typeface="Segoe UI Symbol"/>
              <a:buChar char="⚫"/>
              <a:tabLst>
                <a:tab pos="1476375" algn="l"/>
              </a:tabLst>
            </a:pPr>
            <a:r>
              <a:rPr sz="2400" b="1" spc="200" dirty="0">
                <a:latin typeface="Cambria"/>
                <a:cs typeface="Cambria"/>
              </a:rPr>
              <a:t>Signal</a:t>
            </a:r>
            <a:r>
              <a:rPr sz="2400" b="1" spc="114" dirty="0">
                <a:latin typeface="Cambria"/>
                <a:cs typeface="Cambria"/>
              </a:rPr>
              <a:t> </a:t>
            </a:r>
            <a:r>
              <a:rPr sz="2400" b="1" spc="150" dirty="0">
                <a:latin typeface="Cambria"/>
                <a:cs typeface="Cambria"/>
              </a:rPr>
              <a:t>Weighting</a:t>
            </a:r>
            <a:endParaRPr sz="2400">
              <a:latin typeface="Cambria"/>
              <a:cs typeface="Cambria"/>
            </a:endParaRPr>
          </a:p>
          <a:p>
            <a:pPr marL="1475740" lvl="1" indent="-183515">
              <a:lnSpc>
                <a:spcPct val="100000"/>
              </a:lnSpc>
              <a:spcBef>
                <a:spcPts val="580"/>
              </a:spcBef>
              <a:buClr>
                <a:srgbClr val="BCC9E9"/>
              </a:buClr>
              <a:buSzPct val="66666"/>
              <a:buFont typeface="Segoe UI Symbol"/>
              <a:buChar char="⚫"/>
              <a:tabLst>
                <a:tab pos="1476375" algn="l"/>
              </a:tabLst>
            </a:pPr>
            <a:r>
              <a:rPr sz="2400" b="1" spc="160" dirty="0">
                <a:latin typeface="Cambria"/>
                <a:cs typeface="Cambria"/>
              </a:rPr>
              <a:t>Discrimination</a:t>
            </a:r>
            <a:r>
              <a:rPr sz="2400" b="1" spc="140" dirty="0">
                <a:latin typeface="Cambria"/>
                <a:cs typeface="Cambria"/>
              </a:rPr>
              <a:t> </a:t>
            </a:r>
            <a:r>
              <a:rPr sz="2400" b="1" spc="180" dirty="0">
                <a:latin typeface="Cambria"/>
                <a:cs typeface="Cambria"/>
              </a:rPr>
              <a:t>Value</a:t>
            </a:r>
            <a:endParaRPr sz="2400">
              <a:latin typeface="Cambria"/>
              <a:cs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rot="5400000">
            <a:off x="2933337" y="-1972522"/>
            <a:ext cx="430887" cy="5535561"/>
          </a:xfrm>
          <a:prstGeom prst="rect">
            <a:avLst/>
          </a:prstGeom>
        </p:spPr>
        <p:txBody>
          <a:bodyPr vert="vert270" wrap="square" lIns="0" tIns="1905" rIns="0" bIns="0" rtlCol="0">
            <a:spAutoFit/>
          </a:bodyPr>
          <a:lstStyle/>
          <a:p>
            <a:pPr marL="12700">
              <a:lnSpc>
                <a:spcPct val="100000"/>
              </a:lnSpc>
              <a:spcBef>
                <a:spcPts val="15"/>
              </a:spcBef>
            </a:pPr>
            <a:r>
              <a:rPr lang="en-US" sz="2800" b="1" spc="585" dirty="0" smtClean="0">
                <a:solidFill>
                  <a:srgbClr val="002060"/>
                </a:solidFill>
                <a:latin typeface="Times New Roman"/>
                <a:cs typeface="Times New Roman"/>
              </a:rPr>
              <a:t>UNIT-3:SYLLABUS</a:t>
            </a:r>
            <a:endParaRPr sz="2800" b="1" dirty="0">
              <a:solidFill>
                <a:srgbClr val="002060"/>
              </a:solidFill>
              <a:latin typeface="Times New Roman"/>
              <a:cs typeface="Times New Roman"/>
            </a:endParaRPr>
          </a:p>
        </p:txBody>
      </p:sp>
      <p:sp>
        <p:nvSpPr>
          <p:cNvPr id="11" name="TextBox 10"/>
          <p:cNvSpPr txBox="1"/>
          <p:nvPr/>
        </p:nvSpPr>
        <p:spPr>
          <a:xfrm>
            <a:off x="381001" y="1524000"/>
            <a:ext cx="8762999" cy="1569660"/>
          </a:xfrm>
          <a:prstGeom prst="rect">
            <a:avLst/>
          </a:prstGeom>
          <a:noFill/>
        </p:spPr>
        <p:txBody>
          <a:bodyPr wrap="square" rtlCol="0">
            <a:spAutoFit/>
          </a:bodyPr>
          <a:lstStyle/>
          <a:p>
            <a:r>
              <a:rPr lang="en-US" sz="2400" b="1" dirty="0" smtClean="0">
                <a:latin typeface="Cambria" pitchFamily="18" charset="0"/>
                <a:ea typeface="Cambria" pitchFamily="18" charset="0"/>
              </a:rPr>
              <a:t>Automatic Indexing: </a:t>
            </a:r>
            <a:r>
              <a:rPr lang="en-US" sz="2400" dirty="0" smtClean="0">
                <a:latin typeface="Cambria" pitchFamily="18" charset="0"/>
                <a:ea typeface="Cambria" pitchFamily="18" charset="0"/>
              </a:rPr>
              <a:t>Classes of automatic indexing, Statistical indexing, Natural language, Concept indexing, Hypertext linkages.</a:t>
            </a:r>
            <a:endParaRPr lang="en-US" sz="2400" dirty="0">
              <a:latin typeface="Cambria" pitchFamily="18" charset="0"/>
              <a:ea typeface="Cambria" pitchFamily="18" charset="0"/>
            </a:endParaRPr>
          </a:p>
          <a:p>
            <a:r>
              <a:rPr lang="en-US" sz="2400" b="1" dirty="0" smtClean="0">
                <a:latin typeface="Cambria" pitchFamily="18" charset="0"/>
                <a:ea typeface="Cambria" pitchFamily="18" charset="0"/>
              </a:rPr>
              <a:t>Document and Term Clustering</a:t>
            </a:r>
            <a:r>
              <a:rPr lang="en-US" sz="2400" dirty="0" smtClean="0">
                <a:latin typeface="Cambria" pitchFamily="18" charset="0"/>
                <a:ea typeface="Cambria" pitchFamily="18" charset="0"/>
              </a:rPr>
              <a:t>: Introduction, Thesaurus generation, Item clustering, Hierarchy of clusters</a:t>
            </a:r>
            <a:endParaRPr lang="en-IN" sz="2400" dirty="0">
              <a:latin typeface="Cambria" pitchFamily="18" charset="0"/>
              <a:ea typeface="Cambria"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9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7167245" cy="482600"/>
          </a:xfrm>
          <a:prstGeom prst="rect">
            <a:avLst/>
          </a:prstGeom>
        </p:spPr>
        <p:txBody>
          <a:bodyPr vert="horz" wrap="square" lIns="0" tIns="12700" rIns="0" bIns="0" rtlCol="0">
            <a:spAutoFit/>
          </a:bodyPr>
          <a:lstStyle/>
          <a:p>
            <a:pPr marL="12700">
              <a:lnSpc>
                <a:spcPct val="100000"/>
              </a:lnSpc>
              <a:spcBef>
                <a:spcPts val="100"/>
              </a:spcBef>
            </a:pPr>
            <a:r>
              <a:rPr sz="3000" b="1" spc="365" dirty="0">
                <a:solidFill>
                  <a:srgbClr val="002060"/>
                </a:solidFill>
                <a:latin typeface="Cambria"/>
                <a:cs typeface="Cambria"/>
              </a:rPr>
              <a:t>S</a:t>
            </a:r>
            <a:r>
              <a:rPr b="1" spc="365" dirty="0">
                <a:solidFill>
                  <a:srgbClr val="002060"/>
                </a:solidFill>
                <a:latin typeface="Cambria"/>
                <a:cs typeface="Cambria"/>
              </a:rPr>
              <a:t>IMPLE</a:t>
            </a:r>
            <a:r>
              <a:rPr b="1" spc="325" dirty="0">
                <a:solidFill>
                  <a:srgbClr val="002060"/>
                </a:solidFill>
                <a:latin typeface="Cambria"/>
                <a:cs typeface="Cambria"/>
              </a:rPr>
              <a:t> </a:t>
            </a:r>
            <a:r>
              <a:rPr sz="3000" b="1" spc="340" dirty="0">
                <a:solidFill>
                  <a:srgbClr val="002060"/>
                </a:solidFill>
                <a:latin typeface="Cambria"/>
                <a:cs typeface="Cambria"/>
              </a:rPr>
              <a:t>T</a:t>
            </a:r>
            <a:r>
              <a:rPr b="1" spc="340" dirty="0">
                <a:solidFill>
                  <a:srgbClr val="002060"/>
                </a:solidFill>
                <a:latin typeface="Cambria"/>
                <a:cs typeface="Cambria"/>
              </a:rPr>
              <a:t>ERM</a:t>
            </a:r>
            <a:r>
              <a:rPr b="1" spc="310" dirty="0">
                <a:solidFill>
                  <a:srgbClr val="002060"/>
                </a:solidFill>
                <a:latin typeface="Cambria"/>
                <a:cs typeface="Cambria"/>
              </a:rPr>
              <a:t> </a:t>
            </a:r>
            <a:r>
              <a:rPr sz="3000" b="1" spc="395" dirty="0">
                <a:solidFill>
                  <a:srgbClr val="002060"/>
                </a:solidFill>
                <a:latin typeface="Cambria"/>
                <a:cs typeface="Cambria"/>
              </a:rPr>
              <a:t>F</a:t>
            </a:r>
            <a:r>
              <a:rPr b="1" spc="395" dirty="0">
                <a:solidFill>
                  <a:srgbClr val="002060"/>
                </a:solidFill>
                <a:latin typeface="Cambria"/>
                <a:cs typeface="Cambria"/>
              </a:rPr>
              <a:t>REQUENCY</a:t>
            </a:r>
            <a:r>
              <a:rPr b="1" spc="320" dirty="0">
                <a:solidFill>
                  <a:srgbClr val="002060"/>
                </a:solidFill>
                <a:latin typeface="Cambria"/>
                <a:cs typeface="Cambria"/>
              </a:rPr>
              <a:t> </a:t>
            </a:r>
            <a:r>
              <a:rPr sz="3000" b="1" spc="325" dirty="0">
                <a:solidFill>
                  <a:srgbClr val="002060"/>
                </a:solidFill>
                <a:latin typeface="Cambria"/>
                <a:cs typeface="Cambria"/>
              </a:rPr>
              <a:t>A</a:t>
            </a:r>
            <a:r>
              <a:rPr b="1" spc="325" dirty="0">
                <a:solidFill>
                  <a:srgbClr val="002060"/>
                </a:solidFill>
                <a:latin typeface="Cambria"/>
                <a:cs typeface="Cambria"/>
              </a:rPr>
              <a:t>LGORITHM</a:t>
            </a:r>
            <a:endParaRPr sz="3000" dirty="0">
              <a:solidFill>
                <a:srgbClr val="002060"/>
              </a:solidFill>
              <a:latin typeface="Cambria"/>
              <a:cs typeface="Cambria"/>
            </a:endParaRPr>
          </a:p>
        </p:txBody>
      </p:sp>
      <p:sp>
        <p:nvSpPr>
          <p:cNvPr id="10" name="object 10"/>
          <p:cNvSpPr txBox="1"/>
          <p:nvPr/>
        </p:nvSpPr>
        <p:spPr>
          <a:xfrm>
            <a:off x="535940" y="1592326"/>
            <a:ext cx="7844155" cy="4747260"/>
          </a:xfrm>
          <a:prstGeom prst="rect">
            <a:avLst/>
          </a:prstGeom>
        </p:spPr>
        <p:txBody>
          <a:bodyPr vert="horz" wrap="square" lIns="0" tIns="53975" rIns="0" bIns="0" rtlCol="0">
            <a:spAutoFit/>
          </a:bodyPr>
          <a:lstStyle/>
          <a:p>
            <a:pPr marL="286385" marR="5080" indent="-274320" algn="just">
              <a:lnSpc>
                <a:spcPts val="2590"/>
              </a:lnSpc>
              <a:spcBef>
                <a:spcPts val="425"/>
              </a:spcBef>
              <a:buClr>
                <a:srgbClr val="FD8537"/>
              </a:buClr>
              <a:buSzPct val="68750"/>
              <a:buFont typeface="Wingdings"/>
              <a:buChar char=""/>
              <a:tabLst>
                <a:tab pos="287020" algn="l"/>
              </a:tabLst>
            </a:pPr>
            <a:r>
              <a:rPr sz="2400" spc="160" dirty="0">
                <a:latin typeface="Cambria"/>
                <a:cs typeface="Cambria"/>
              </a:rPr>
              <a:t>In </a:t>
            </a:r>
            <a:r>
              <a:rPr sz="2400" spc="45" dirty="0">
                <a:latin typeface="Cambria"/>
                <a:cs typeface="Cambria"/>
              </a:rPr>
              <a:t>both </a:t>
            </a:r>
            <a:r>
              <a:rPr sz="2400" spc="90" dirty="0">
                <a:latin typeface="Cambria"/>
                <a:cs typeface="Cambria"/>
              </a:rPr>
              <a:t>the </a:t>
            </a:r>
            <a:r>
              <a:rPr sz="2400" spc="75" dirty="0">
                <a:latin typeface="Cambria"/>
                <a:cs typeface="Cambria"/>
              </a:rPr>
              <a:t>unweighted </a:t>
            </a:r>
            <a:r>
              <a:rPr sz="2400" spc="105" dirty="0">
                <a:latin typeface="Cambria"/>
                <a:cs typeface="Cambria"/>
              </a:rPr>
              <a:t>and </a:t>
            </a:r>
            <a:r>
              <a:rPr sz="2400" spc="65" dirty="0">
                <a:latin typeface="Cambria"/>
                <a:cs typeface="Cambria"/>
              </a:rPr>
              <a:t>weighted </a:t>
            </a:r>
            <a:r>
              <a:rPr sz="2400" spc="70" dirty="0">
                <a:latin typeface="Cambria"/>
                <a:cs typeface="Cambria"/>
              </a:rPr>
              <a:t>approaches, </a:t>
            </a:r>
            <a:r>
              <a:rPr sz="2400" spc="135" dirty="0">
                <a:latin typeface="Cambria"/>
                <a:cs typeface="Cambria"/>
              </a:rPr>
              <a:t>an </a:t>
            </a:r>
            <a:r>
              <a:rPr sz="2400" spc="140" dirty="0">
                <a:latin typeface="Cambria"/>
                <a:cs typeface="Cambria"/>
              </a:rPr>
              <a:t> </a:t>
            </a:r>
            <a:r>
              <a:rPr sz="2400" spc="90" dirty="0">
                <a:latin typeface="Cambria"/>
                <a:cs typeface="Cambria"/>
              </a:rPr>
              <a:t>automatic </a:t>
            </a:r>
            <a:r>
              <a:rPr sz="2400" spc="85" dirty="0">
                <a:latin typeface="Cambria"/>
                <a:cs typeface="Cambria"/>
              </a:rPr>
              <a:t>indexing </a:t>
            </a:r>
            <a:r>
              <a:rPr sz="2400" spc="30" dirty="0">
                <a:latin typeface="Cambria"/>
                <a:cs typeface="Cambria"/>
              </a:rPr>
              <a:t>process </a:t>
            </a:r>
            <a:r>
              <a:rPr sz="2400" spc="85" dirty="0">
                <a:latin typeface="Cambria"/>
                <a:cs typeface="Cambria"/>
              </a:rPr>
              <a:t>implements </a:t>
            </a:r>
            <a:r>
              <a:rPr sz="2400" spc="140" dirty="0">
                <a:latin typeface="Cambria"/>
                <a:cs typeface="Cambria"/>
              </a:rPr>
              <a:t>an </a:t>
            </a:r>
            <a:r>
              <a:rPr sz="2400" spc="90" dirty="0">
                <a:latin typeface="Cambria"/>
                <a:cs typeface="Cambria"/>
              </a:rPr>
              <a:t>algorithm </a:t>
            </a:r>
            <a:r>
              <a:rPr sz="2400" spc="95" dirty="0">
                <a:latin typeface="Cambria"/>
                <a:cs typeface="Cambria"/>
              </a:rPr>
              <a:t> </a:t>
            </a:r>
            <a:r>
              <a:rPr sz="2400" spc="20" dirty="0">
                <a:latin typeface="Cambria"/>
                <a:cs typeface="Cambria"/>
              </a:rPr>
              <a:t>to</a:t>
            </a:r>
            <a:r>
              <a:rPr sz="2400" spc="25" dirty="0">
                <a:latin typeface="Cambria"/>
                <a:cs typeface="Cambria"/>
              </a:rPr>
              <a:t> </a:t>
            </a:r>
            <a:r>
              <a:rPr sz="2400" spc="70" dirty="0">
                <a:latin typeface="Cambria"/>
                <a:cs typeface="Cambria"/>
              </a:rPr>
              <a:t>determine</a:t>
            </a:r>
            <a:r>
              <a:rPr sz="2400" spc="75" dirty="0">
                <a:latin typeface="Cambria"/>
                <a:cs typeface="Cambria"/>
              </a:rPr>
              <a:t> </a:t>
            </a:r>
            <a:r>
              <a:rPr sz="2400" spc="90" dirty="0">
                <a:latin typeface="Cambria"/>
                <a:cs typeface="Cambria"/>
              </a:rPr>
              <a:t>the</a:t>
            </a:r>
            <a:r>
              <a:rPr sz="2400" spc="95" dirty="0">
                <a:latin typeface="Cambria"/>
                <a:cs typeface="Cambria"/>
              </a:rPr>
              <a:t> </a:t>
            </a:r>
            <a:r>
              <a:rPr sz="2400" spc="75" dirty="0">
                <a:latin typeface="Cambria"/>
                <a:cs typeface="Cambria"/>
              </a:rPr>
              <a:t>weight</a:t>
            </a:r>
            <a:r>
              <a:rPr sz="2400" spc="80" dirty="0">
                <a:latin typeface="Cambria"/>
                <a:cs typeface="Cambria"/>
              </a:rPr>
              <a:t> </a:t>
            </a:r>
            <a:r>
              <a:rPr sz="2400" spc="20" dirty="0">
                <a:latin typeface="Cambria"/>
                <a:cs typeface="Cambria"/>
              </a:rPr>
              <a:t>to</a:t>
            </a:r>
            <a:r>
              <a:rPr sz="2400" spc="25" dirty="0">
                <a:latin typeface="Cambria"/>
                <a:cs typeface="Cambria"/>
              </a:rPr>
              <a:t> </a:t>
            </a:r>
            <a:r>
              <a:rPr sz="2400" spc="20" dirty="0">
                <a:latin typeface="Cambria"/>
                <a:cs typeface="Cambria"/>
              </a:rPr>
              <a:t>be</a:t>
            </a:r>
            <a:r>
              <a:rPr sz="2400" spc="25" dirty="0">
                <a:latin typeface="Cambria"/>
                <a:cs typeface="Cambria"/>
              </a:rPr>
              <a:t> </a:t>
            </a:r>
            <a:r>
              <a:rPr sz="2400" spc="80" dirty="0">
                <a:latin typeface="Cambria"/>
                <a:cs typeface="Cambria"/>
              </a:rPr>
              <a:t>assigned</a:t>
            </a:r>
            <a:r>
              <a:rPr sz="2400" spc="690" dirty="0">
                <a:latin typeface="Cambria"/>
                <a:cs typeface="Cambria"/>
              </a:rPr>
              <a:t> </a:t>
            </a:r>
            <a:r>
              <a:rPr sz="2400" spc="20" dirty="0">
                <a:latin typeface="Cambria"/>
                <a:cs typeface="Cambria"/>
              </a:rPr>
              <a:t>to </a:t>
            </a:r>
            <a:r>
              <a:rPr sz="2400" spc="25" dirty="0">
                <a:latin typeface="Cambria"/>
                <a:cs typeface="Cambria"/>
              </a:rPr>
              <a:t> </a:t>
            </a:r>
            <a:r>
              <a:rPr sz="2400" spc="160" dirty="0">
                <a:latin typeface="Cambria"/>
                <a:cs typeface="Cambria"/>
              </a:rPr>
              <a:t>a </a:t>
            </a:r>
            <a:r>
              <a:rPr sz="2400" spc="165" dirty="0">
                <a:latin typeface="Cambria"/>
                <a:cs typeface="Cambria"/>
              </a:rPr>
              <a:t> </a:t>
            </a:r>
            <a:r>
              <a:rPr sz="2400" spc="50" dirty="0">
                <a:latin typeface="Cambria"/>
                <a:cs typeface="Cambria"/>
              </a:rPr>
              <a:t>processing</a:t>
            </a:r>
            <a:r>
              <a:rPr sz="2400" spc="110" dirty="0">
                <a:latin typeface="Cambria"/>
                <a:cs typeface="Cambria"/>
              </a:rPr>
              <a:t> </a:t>
            </a:r>
            <a:r>
              <a:rPr sz="2400" spc="65" dirty="0">
                <a:latin typeface="Cambria"/>
                <a:cs typeface="Cambria"/>
              </a:rPr>
              <a:t>token</a:t>
            </a:r>
            <a:r>
              <a:rPr sz="2400" spc="135" dirty="0">
                <a:latin typeface="Cambria"/>
                <a:cs typeface="Cambria"/>
              </a:rPr>
              <a:t> </a:t>
            </a:r>
            <a:r>
              <a:rPr sz="2400" spc="20" dirty="0">
                <a:latin typeface="Cambria"/>
                <a:cs typeface="Cambria"/>
              </a:rPr>
              <a:t>for</a:t>
            </a:r>
            <a:r>
              <a:rPr sz="2400" spc="130" dirty="0">
                <a:latin typeface="Cambria"/>
                <a:cs typeface="Cambria"/>
              </a:rPr>
              <a:t> </a:t>
            </a:r>
            <a:r>
              <a:rPr sz="2400" spc="160" dirty="0">
                <a:latin typeface="Cambria"/>
                <a:cs typeface="Cambria"/>
              </a:rPr>
              <a:t>a</a:t>
            </a:r>
            <a:r>
              <a:rPr sz="2400" spc="130" dirty="0">
                <a:latin typeface="Cambria"/>
                <a:cs typeface="Cambria"/>
              </a:rPr>
              <a:t> </a:t>
            </a:r>
            <a:r>
              <a:rPr sz="2400" spc="90" dirty="0">
                <a:latin typeface="Cambria"/>
                <a:cs typeface="Cambria"/>
              </a:rPr>
              <a:t>particular</a:t>
            </a:r>
            <a:r>
              <a:rPr sz="2400" spc="120" dirty="0">
                <a:latin typeface="Cambria"/>
                <a:cs typeface="Cambria"/>
              </a:rPr>
              <a:t> </a:t>
            </a:r>
            <a:r>
              <a:rPr sz="2400" spc="110" dirty="0">
                <a:latin typeface="Cambria"/>
                <a:cs typeface="Cambria"/>
              </a:rPr>
              <a:t>item.</a:t>
            </a:r>
            <a:endParaRPr sz="2400">
              <a:latin typeface="Cambria"/>
              <a:cs typeface="Cambria"/>
            </a:endParaRPr>
          </a:p>
          <a:p>
            <a:pPr marL="286385" marR="5080" indent="-274320" algn="just">
              <a:lnSpc>
                <a:spcPct val="90000"/>
              </a:lnSpc>
              <a:spcBef>
                <a:spcPts val="570"/>
              </a:spcBef>
              <a:buClr>
                <a:srgbClr val="FD8537"/>
              </a:buClr>
              <a:buSzPct val="68750"/>
              <a:buFont typeface="Wingdings"/>
              <a:buChar char=""/>
              <a:tabLst>
                <a:tab pos="287020" algn="l"/>
              </a:tabLst>
            </a:pPr>
            <a:r>
              <a:rPr sz="2400" spc="160" dirty="0">
                <a:latin typeface="Cambria"/>
                <a:cs typeface="Cambria"/>
              </a:rPr>
              <a:t>In a </a:t>
            </a:r>
            <a:r>
              <a:rPr sz="2400" spc="100" dirty="0">
                <a:latin typeface="Cambria"/>
                <a:cs typeface="Cambria"/>
              </a:rPr>
              <a:t>statistical system, </a:t>
            </a:r>
            <a:r>
              <a:rPr sz="2400" spc="90" dirty="0">
                <a:latin typeface="Cambria"/>
                <a:cs typeface="Cambria"/>
              </a:rPr>
              <a:t>the </a:t>
            </a:r>
            <a:r>
              <a:rPr sz="2400" spc="114" dirty="0">
                <a:latin typeface="Cambria"/>
                <a:cs typeface="Cambria"/>
              </a:rPr>
              <a:t>data </a:t>
            </a:r>
            <a:r>
              <a:rPr sz="2400" spc="130" dirty="0">
                <a:latin typeface="Cambria"/>
                <a:cs typeface="Cambria"/>
              </a:rPr>
              <a:t>that </a:t>
            </a:r>
            <a:r>
              <a:rPr sz="2400" spc="80" dirty="0">
                <a:latin typeface="Cambria"/>
                <a:cs typeface="Cambria"/>
              </a:rPr>
              <a:t>are </a:t>
            </a:r>
            <a:r>
              <a:rPr sz="2400" spc="75" dirty="0">
                <a:latin typeface="Cambria"/>
                <a:cs typeface="Cambria"/>
              </a:rPr>
              <a:t>potentially </a:t>
            </a:r>
            <a:r>
              <a:rPr sz="2400" spc="80" dirty="0">
                <a:latin typeface="Cambria"/>
                <a:cs typeface="Cambria"/>
              </a:rPr>
              <a:t> </a:t>
            </a:r>
            <a:r>
              <a:rPr sz="2400" spc="95" dirty="0">
                <a:latin typeface="Cambria"/>
                <a:cs typeface="Cambria"/>
              </a:rPr>
              <a:t>available </a:t>
            </a:r>
            <a:r>
              <a:rPr sz="2400" spc="20" dirty="0">
                <a:latin typeface="Cambria"/>
                <a:cs typeface="Cambria"/>
              </a:rPr>
              <a:t>for</a:t>
            </a:r>
            <a:r>
              <a:rPr sz="2400" spc="25" dirty="0">
                <a:latin typeface="Cambria"/>
                <a:cs typeface="Cambria"/>
              </a:rPr>
              <a:t> </a:t>
            </a:r>
            <a:r>
              <a:rPr sz="2400" spc="95" dirty="0">
                <a:latin typeface="Cambria"/>
                <a:cs typeface="Cambria"/>
              </a:rPr>
              <a:t>calculating </a:t>
            </a:r>
            <a:r>
              <a:rPr sz="2400" spc="160" dirty="0">
                <a:latin typeface="Cambria"/>
                <a:cs typeface="Cambria"/>
              </a:rPr>
              <a:t>a </a:t>
            </a:r>
            <a:r>
              <a:rPr sz="2400" spc="80" dirty="0">
                <a:latin typeface="Cambria"/>
                <a:cs typeface="Cambria"/>
              </a:rPr>
              <a:t>weight</a:t>
            </a:r>
            <a:r>
              <a:rPr sz="2400" spc="85" dirty="0">
                <a:latin typeface="Cambria"/>
                <a:cs typeface="Cambria"/>
              </a:rPr>
              <a:t> </a:t>
            </a:r>
            <a:r>
              <a:rPr sz="2400" spc="80" dirty="0">
                <a:latin typeface="Cambria"/>
                <a:cs typeface="Cambria"/>
              </a:rPr>
              <a:t>are  </a:t>
            </a:r>
            <a:r>
              <a:rPr sz="2400" spc="90" dirty="0">
                <a:latin typeface="Cambria"/>
                <a:cs typeface="Cambria"/>
              </a:rPr>
              <a:t>the  </a:t>
            </a:r>
            <a:r>
              <a:rPr sz="2400" spc="60" dirty="0">
                <a:solidFill>
                  <a:srgbClr val="FF0000"/>
                </a:solidFill>
                <a:latin typeface="Cambria"/>
                <a:cs typeface="Cambria"/>
              </a:rPr>
              <a:t>frequency </a:t>
            </a:r>
            <a:r>
              <a:rPr sz="2400" spc="-515" dirty="0">
                <a:solidFill>
                  <a:srgbClr val="FF0000"/>
                </a:solidFill>
                <a:latin typeface="Cambria"/>
                <a:cs typeface="Cambria"/>
              </a:rPr>
              <a:t> </a:t>
            </a:r>
            <a:r>
              <a:rPr sz="2400" spc="-5" dirty="0">
                <a:solidFill>
                  <a:srgbClr val="FF0000"/>
                </a:solidFill>
                <a:latin typeface="Cambria"/>
                <a:cs typeface="Cambria"/>
              </a:rPr>
              <a:t>of</a:t>
            </a:r>
            <a:r>
              <a:rPr sz="2400" dirty="0">
                <a:solidFill>
                  <a:srgbClr val="FF0000"/>
                </a:solidFill>
                <a:latin typeface="Cambria"/>
                <a:cs typeface="Cambria"/>
              </a:rPr>
              <a:t> </a:t>
            </a:r>
            <a:r>
              <a:rPr sz="2400" spc="35" dirty="0">
                <a:solidFill>
                  <a:srgbClr val="FF0000"/>
                </a:solidFill>
                <a:latin typeface="Cambria"/>
                <a:cs typeface="Cambria"/>
              </a:rPr>
              <a:t>occurrence </a:t>
            </a:r>
            <a:r>
              <a:rPr sz="2400" spc="-10" dirty="0">
                <a:solidFill>
                  <a:srgbClr val="FF0000"/>
                </a:solidFill>
                <a:latin typeface="Cambria"/>
                <a:cs typeface="Cambria"/>
              </a:rPr>
              <a:t>of</a:t>
            </a:r>
            <a:r>
              <a:rPr sz="2400" spc="-5" dirty="0">
                <a:solidFill>
                  <a:srgbClr val="FF0000"/>
                </a:solidFill>
                <a:latin typeface="Cambria"/>
                <a:cs typeface="Cambria"/>
              </a:rPr>
              <a:t> </a:t>
            </a:r>
            <a:r>
              <a:rPr sz="2400" spc="90" dirty="0">
                <a:solidFill>
                  <a:srgbClr val="FF0000"/>
                </a:solidFill>
                <a:latin typeface="Cambria"/>
                <a:cs typeface="Cambria"/>
              </a:rPr>
              <a:t>the </a:t>
            </a:r>
            <a:r>
              <a:rPr sz="2400" spc="50" dirty="0">
                <a:solidFill>
                  <a:srgbClr val="FF0000"/>
                </a:solidFill>
                <a:latin typeface="Cambria"/>
                <a:cs typeface="Cambria"/>
              </a:rPr>
              <a:t>processing </a:t>
            </a:r>
            <a:r>
              <a:rPr sz="2400" spc="65" dirty="0">
                <a:solidFill>
                  <a:srgbClr val="FF0000"/>
                </a:solidFill>
                <a:latin typeface="Cambria"/>
                <a:cs typeface="Cambria"/>
              </a:rPr>
              <a:t>token </a:t>
            </a:r>
            <a:r>
              <a:rPr sz="2400" spc="105" dirty="0">
                <a:latin typeface="Cambria"/>
                <a:cs typeface="Cambria"/>
              </a:rPr>
              <a:t>in </a:t>
            </a:r>
            <a:r>
              <a:rPr sz="2400" spc="140" dirty="0">
                <a:latin typeface="Cambria"/>
                <a:cs typeface="Cambria"/>
              </a:rPr>
              <a:t>an </a:t>
            </a:r>
            <a:r>
              <a:rPr sz="2400" spc="90" dirty="0">
                <a:latin typeface="Cambria"/>
                <a:cs typeface="Cambria"/>
              </a:rPr>
              <a:t>existing </a:t>
            </a:r>
            <a:r>
              <a:rPr sz="2400" spc="95" dirty="0">
                <a:latin typeface="Cambria"/>
                <a:cs typeface="Cambria"/>
              </a:rPr>
              <a:t> item</a:t>
            </a:r>
            <a:r>
              <a:rPr sz="2400" spc="100" dirty="0">
                <a:latin typeface="Cambria"/>
                <a:cs typeface="Cambria"/>
              </a:rPr>
              <a:t> </a:t>
            </a:r>
            <a:r>
              <a:rPr sz="2400" spc="80" dirty="0">
                <a:latin typeface="Cambria"/>
                <a:cs typeface="Cambria"/>
              </a:rPr>
              <a:t>(i.e.,</a:t>
            </a:r>
            <a:r>
              <a:rPr sz="2400" spc="85" dirty="0">
                <a:latin typeface="Cambria"/>
                <a:cs typeface="Cambria"/>
              </a:rPr>
              <a:t> term</a:t>
            </a:r>
            <a:r>
              <a:rPr sz="2400" spc="90" dirty="0">
                <a:latin typeface="Cambria"/>
                <a:cs typeface="Cambria"/>
              </a:rPr>
              <a:t> </a:t>
            </a:r>
            <a:r>
              <a:rPr sz="2400" spc="60" dirty="0">
                <a:latin typeface="Cambria"/>
                <a:cs typeface="Cambria"/>
              </a:rPr>
              <a:t>frequency</a:t>
            </a:r>
            <a:r>
              <a:rPr sz="2400" spc="65" dirty="0">
                <a:latin typeface="Cambria"/>
                <a:cs typeface="Cambria"/>
              </a:rPr>
              <a:t> </a:t>
            </a:r>
            <a:r>
              <a:rPr sz="2400" dirty="0">
                <a:latin typeface="Cambria"/>
                <a:cs typeface="Cambria"/>
              </a:rPr>
              <a:t>-</a:t>
            </a:r>
            <a:r>
              <a:rPr sz="2400" spc="5" dirty="0">
                <a:latin typeface="Cambria"/>
                <a:cs typeface="Cambria"/>
              </a:rPr>
              <a:t> </a:t>
            </a:r>
            <a:r>
              <a:rPr sz="2400" spc="130" dirty="0">
                <a:solidFill>
                  <a:srgbClr val="FF0000"/>
                </a:solidFill>
                <a:latin typeface="Cambria"/>
                <a:cs typeface="Cambria"/>
              </a:rPr>
              <a:t>TF</a:t>
            </a:r>
            <a:r>
              <a:rPr sz="2400" spc="130" dirty="0">
                <a:latin typeface="Cambria"/>
                <a:cs typeface="Cambria"/>
              </a:rPr>
              <a:t>),</a:t>
            </a:r>
            <a:r>
              <a:rPr sz="2400" spc="135" dirty="0">
                <a:latin typeface="Cambria"/>
                <a:cs typeface="Cambria"/>
              </a:rPr>
              <a:t> </a:t>
            </a:r>
            <a:r>
              <a:rPr sz="2400" spc="95" dirty="0">
                <a:latin typeface="Cambria"/>
                <a:cs typeface="Cambria"/>
              </a:rPr>
              <a:t>the</a:t>
            </a:r>
            <a:r>
              <a:rPr sz="2400" spc="100" dirty="0">
                <a:latin typeface="Cambria"/>
                <a:cs typeface="Cambria"/>
              </a:rPr>
              <a:t> </a:t>
            </a:r>
            <a:r>
              <a:rPr sz="2400" spc="60" dirty="0">
                <a:solidFill>
                  <a:srgbClr val="006FC0"/>
                </a:solidFill>
                <a:latin typeface="Cambria"/>
                <a:cs typeface="Cambria"/>
              </a:rPr>
              <a:t>frequency</a:t>
            </a:r>
            <a:r>
              <a:rPr sz="2400" spc="65" dirty="0">
                <a:solidFill>
                  <a:srgbClr val="006FC0"/>
                </a:solidFill>
                <a:latin typeface="Cambria"/>
                <a:cs typeface="Cambria"/>
              </a:rPr>
              <a:t> </a:t>
            </a:r>
            <a:r>
              <a:rPr sz="2400" spc="-10" dirty="0">
                <a:solidFill>
                  <a:srgbClr val="006FC0"/>
                </a:solidFill>
                <a:latin typeface="Cambria"/>
                <a:cs typeface="Cambria"/>
              </a:rPr>
              <a:t>of </a:t>
            </a:r>
            <a:r>
              <a:rPr sz="2400" spc="-5" dirty="0">
                <a:solidFill>
                  <a:srgbClr val="006FC0"/>
                </a:solidFill>
                <a:latin typeface="Cambria"/>
                <a:cs typeface="Cambria"/>
              </a:rPr>
              <a:t> </a:t>
            </a:r>
            <a:r>
              <a:rPr sz="2400" spc="35" dirty="0">
                <a:solidFill>
                  <a:srgbClr val="006FC0"/>
                </a:solidFill>
                <a:latin typeface="Cambria"/>
                <a:cs typeface="Cambria"/>
              </a:rPr>
              <a:t>occurrence</a:t>
            </a:r>
            <a:r>
              <a:rPr sz="2400" spc="40" dirty="0">
                <a:solidFill>
                  <a:srgbClr val="006FC0"/>
                </a:solidFill>
                <a:latin typeface="Cambria"/>
                <a:cs typeface="Cambria"/>
              </a:rPr>
              <a:t> </a:t>
            </a:r>
            <a:r>
              <a:rPr sz="2400" spc="-5" dirty="0">
                <a:solidFill>
                  <a:srgbClr val="006FC0"/>
                </a:solidFill>
                <a:latin typeface="Cambria"/>
                <a:cs typeface="Cambria"/>
              </a:rPr>
              <a:t>of</a:t>
            </a:r>
            <a:r>
              <a:rPr sz="2400" dirty="0">
                <a:solidFill>
                  <a:srgbClr val="006FC0"/>
                </a:solidFill>
                <a:latin typeface="Cambria"/>
                <a:cs typeface="Cambria"/>
              </a:rPr>
              <a:t> </a:t>
            </a:r>
            <a:r>
              <a:rPr sz="2400" spc="90" dirty="0">
                <a:solidFill>
                  <a:srgbClr val="006FC0"/>
                </a:solidFill>
                <a:latin typeface="Cambria"/>
                <a:cs typeface="Cambria"/>
              </a:rPr>
              <a:t>the</a:t>
            </a:r>
            <a:r>
              <a:rPr sz="2400" spc="95" dirty="0">
                <a:solidFill>
                  <a:srgbClr val="006FC0"/>
                </a:solidFill>
                <a:latin typeface="Cambria"/>
                <a:cs typeface="Cambria"/>
              </a:rPr>
              <a:t> </a:t>
            </a:r>
            <a:r>
              <a:rPr sz="2400" spc="50" dirty="0">
                <a:solidFill>
                  <a:srgbClr val="006FC0"/>
                </a:solidFill>
                <a:latin typeface="Cambria"/>
                <a:cs typeface="Cambria"/>
              </a:rPr>
              <a:t>processing</a:t>
            </a:r>
            <a:r>
              <a:rPr sz="2400" spc="55" dirty="0">
                <a:solidFill>
                  <a:srgbClr val="006FC0"/>
                </a:solidFill>
                <a:latin typeface="Cambria"/>
                <a:cs typeface="Cambria"/>
              </a:rPr>
              <a:t> </a:t>
            </a:r>
            <a:r>
              <a:rPr sz="2400" spc="70" dirty="0">
                <a:solidFill>
                  <a:srgbClr val="006FC0"/>
                </a:solidFill>
                <a:latin typeface="Cambria"/>
                <a:cs typeface="Cambria"/>
              </a:rPr>
              <a:t>token</a:t>
            </a:r>
            <a:r>
              <a:rPr sz="2400" spc="75" dirty="0">
                <a:solidFill>
                  <a:srgbClr val="006FC0"/>
                </a:solidFill>
                <a:latin typeface="Cambria"/>
                <a:cs typeface="Cambria"/>
              </a:rPr>
              <a:t> </a:t>
            </a:r>
            <a:r>
              <a:rPr sz="2400" spc="105" dirty="0">
                <a:solidFill>
                  <a:srgbClr val="006FC0"/>
                </a:solidFill>
                <a:latin typeface="Cambria"/>
                <a:cs typeface="Cambria"/>
              </a:rPr>
              <a:t>in</a:t>
            </a:r>
            <a:r>
              <a:rPr sz="2400" spc="110" dirty="0">
                <a:solidFill>
                  <a:srgbClr val="006FC0"/>
                </a:solidFill>
                <a:latin typeface="Cambria"/>
                <a:cs typeface="Cambria"/>
              </a:rPr>
              <a:t> </a:t>
            </a:r>
            <a:r>
              <a:rPr sz="2400" spc="90" dirty="0">
                <a:solidFill>
                  <a:srgbClr val="006FC0"/>
                </a:solidFill>
                <a:latin typeface="Cambria"/>
                <a:cs typeface="Cambria"/>
              </a:rPr>
              <a:t>the</a:t>
            </a:r>
            <a:r>
              <a:rPr sz="2400" spc="95" dirty="0">
                <a:solidFill>
                  <a:srgbClr val="006FC0"/>
                </a:solidFill>
                <a:latin typeface="Cambria"/>
                <a:cs typeface="Cambria"/>
              </a:rPr>
              <a:t> </a:t>
            </a:r>
            <a:r>
              <a:rPr sz="2400" spc="90" dirty="0">
                <a:solidFill>
                  <a:srgbClr val="006FC0"/>
                </a:solidFill>
                <a:latin typeface="Cambria"/>
                <a:cs typeface="Cambria"/>
              </a:rPr>
              <a:t>existing </a:t>
            </a:r>
            <a:r>
              <a:rPr sz="2400" spc="95" dirty="0">
                <a:solidFill>
                  <a:srgbClr val="006FC0"/>
                </a:solidFill>
                <a:latin typeface="Cambria"/>
                <a:cs typeface="Cambria"/>
              </a:rPr>
              <a:t> database</a:t>
            </a:r>
            <a:r>
              <a:rPr sz="2400" spc="100" dirty="0">
                <a:solidFill>
                  <a:srgbClr val="006FC0"/>
                </a:solidFill>
                <a:latin typeface="Cambria"/>
                <a:cs typeface="Cambria"/>
              </a:rPr>
              <a:t> </a:t>
            </a:r>
            <a:r>
              <a:rPr sz="2400" spc="80" dirty="0">
                <a:latin typeface="Cambria"/>
                <a:cs typeface="Cambria"/>
              </a:rPr>
              <a:t>(i.e.,</a:t>
            </a:r>
            <a:r>
              <a:rPr sz="2400" spc="85" dirty="0">
                <a:latin typeface="Cambria"/>
                <a:cs typeface="Cambria"/>
              </a:rPr>
              <a:t> </a:t>
            </a:r>
            <a:r>
              <a:rPr sz="2400" spc="80" dirty="0">
                <a:latin typeface="Cambria"/>
                <a:cs typeface="Cambria"/>
              </a:rPr>
              <a:t>total</a:t>
            </a:r>
            <a:r>
              <a:rPr sz="2400" spc="85" dirty="0">
                <a:latin typeface="Cambria"/>
                <a:cs typeface="Cambria"/>
              </a:rPr>
              <a:t> </a:t>
            </a:r>
            <a:r>
              <a:rPr sz="2400" spc="60" dirty="0">
                <a:latin typeface="Cambria"/>
                <a:cs typeface="Cambria"/>
              </a:rPr>
              <a:t>frequency</a:t>
            </a:r>
            <a:r>
              <a:rPr sz="2400" spc="650" dirty="0">
                <a:latin typeface="Cambria"/>
                <a:cs typeface="Cambria"/>
              </a:rPr>
              <a:t> </a:t>
            </a:r>
            <a:r>
              <a:rPr sz="2400" spc="140" dirty="0">
                <a:latin typeface="Cambria"/>
                <a:cs typeface="Cambria"/>
              </a:rPr>
              <a:t>-</a:t>
            </a:r>
            <a:r>
              <a:rPr sz="2400" spc="140" dirty="0">
                <a:solidFill>
                  <a:srgbClr val="006FC0"/>
                </a:solidFill>
                <a:latin typeface="Cambria"/>
                <a:cs typeface="Cambria"/>
              </a:rPr>
              <a:t>TOTF</a:t>
            </a:r>
            <a:r>
              <a:rPr sz="2400" spc="140" dirty="0">
                <a:latin typeface="Cambria"/>
                <a:cs typeface="Cambria"/>
              </a:rPr>
              <a:t>)</a:t>
            </a:r>
            <a:r>
              <a:rPr sz="2400" spc="145" dirty="0">
                <a:latin typeface="Cambria"/>
                <a:cs typeface="Cambria"/>
              </a:rPr>
              <a:t> </a:t>
            </a:r>
            <a:r>
              <a:rPr sz="2400" spc="105" dirty="0">
                <a:latin typeface="Cambria"/>
                <a:cs typeface="Cambria"/>
              </a:rPr>
              <a:t>and</a:t>
            </a:r>
            <a:r>
              <a:rPr sz="2400" spc="110" dirty="0">
                <a:latin typeface="Cambria"/>
                <a:cs typeface="Cambria"/>
              </a:rPr>
              <a:t> </a:t>
            </a:r>
            <a:r>
              <a:rPr sz="2400" spc="90" dirty="0">
                <a:solidFill>
                  <a:srgbClr val="00AF50"/>
                </a:solidFill>
                <a:latin typeface="Cambria"/>
                <a:cs typeface="Cambria"/>
              </a:rPr>
              <a:t>the </a:t>
            </a:r>
            <a:r>
              <a:rPr sz="2400" spc="95" dirty="0">
                <a:solidFill>
                  <a:srgbClr val="00AF50"/>
                </a:solidFill>
                <a:latin typeface="Cambria"/>
                <a:cs typeface="Cambria"/>
              </a:rPr>
              <a:t> </a:t>
            </a:r>
            <a:r>
              <a:rPr sz="2400" spc="85" dirty="0">
                <a:solidFill>
                  <a:srgbClr val="00AF50"/>
                </a:solidFill>
                <a:latin typeface="Cambria"/>
                <a:cs typeface="Cambria"/>
              </a:rPr>
              <a:t>number </a:t>
            </a:r>
            <a:r>
              <a:rPr sz="2400" spc="-10" dirty="0">
                <a:solidFill>
                  <a:srgbClr val="00AF50"/>
                </a:solidFill>
                <a:latin typeface="Cambria"/>
                <a:cs typeface="Cambria"/>
              </a:rPr>
              <a:t>of </a:t>
            </a:r>
            <a:r>
              <a:rPr sz="2400" spc="85" dirty="0">
                <a:solidFill>
                  <a:srgbClr val="00AF50"/>
                </a:solidFill>
                <a:latin typeface="Cambria"/>
                <a:cs typeface="Cambria"/>
              </a:rPr>
              <a:t>unique </a:t>
            </a:r>
            <a:r>
              <a:rPr sz="2400" spc="90" dirty="0">
                <a:solidFill>
                  <a:srgbClr val="00AF50"/>
                </a:solidFill>
                <a:latin typeface="Cambria"/>
                <a:cs typeface="Cambria"/>
              </a:rPr>
              <a:t>items </a:t>
            </a:r>
            <a:r>
              <a:rPr sz="2400" spc="105" dirty="0">
                <a:solidFill>
                  <a:srgbClr val="00AF50"/>
                </a:solidFill>
                <a:latin typeface="Cambria"/>
                <a:cs typeface="Cambria"/>
              </a:rPr>
              <a:t>in </a:t>
            </a:r>
            <a:r>
              <a:rPr sz="2400" spc="90" dirty="0">
                <a:solidFill>
                  <a:srgbClr val="00AF50"/>
                </a:solidFill>
                <a:latin typeface="Cambria"/>
                <a:cs typeface="Cambria"/>
              </a:rPr>
              <a:t>the </a:t>
            </a:r>
            <a:r>
              <a:rPr sz="2400" spc="95" dirty="0">
                <a:solidFill>
                  <a:srgbClr val="00AF50"/>
                </a:solidFill>
                <a:latin typeface="Cambria"/>
                <a:cs typeface="Cambria"/>
              </a:rPr>
              <a:t>database </a:t>
            </a:r>
            <a:r>
              <a:rPr sz="2400" spc="135" dirty="0">
                <a:solidFill>
                  <a:srgbClr val="00AF50"/>
                </a:solidFill>
                <a:latin typeface="Cambria"/>
                <a:cs typeface="Cambria"/>
              </a:rPr>
              <a:t>that </a:t>
            </a:r>
            <a:r>
              <a:rPr sz="2400" spc="75" dirty="0">
                <a:solidFill>
                  <a:srgbClr val="00AF50"/>
                </a:solidFill>
                <a:latin typeface="Cambria"/>
                <a:cs typeface="Cambria"/>
              </a:rPr>
              <a:t>contain </a:t>
            </a:r>
            <a:r>
              <a:rPr sz="2400" spc="80" dirty="0">
                <a:solidFill>
                  <a:srgbClr val="00AF50"/>
                </a:solidFill>
                <a:latin typeface="Cambria"/>
                <a:cs typeface="Cambria"/>
              </a:rPr>
              <a:t> </a:t>
            </a:r>
            <a:r>
              <a:rPr sz="2400" spc="90" dirty="0">
                <a:solidFill>
                  <a:srgbClr val="00AF50"/>
                </a:solidFill>
                <a:latin typeface="Cambria"/>
                <a:cs typeface="Cambria"/>
              </a:rPr>
              <a:t>the</a:t>
            </a:r>
            <a:r>
              <a:rPr sz="2400" spc="95" dirty="0">
                <a:solidFill>
                  <a:srgbClr val="00AF50"/>
                </a:solidFill>
                <a:latin typeface="Cambria"/>
                <a:cs typeface="Cambria"/>
              </a:rPr>
              <a:t> </a:t>
            </a:r>
            <a:r>
              <a:rPr sz="2400" spc="50" dirty="0">
                <a:solidFill>
                  <a:srgbClr val="00AF50"/>
                </a:solidFill>
                <a:latin typeface="Cambria"/>
                <a:cs typeface="Cambria"/>
              </a:rPr>
              <a:t>processing</a:t>
            </a:r>
            <a:r>
              <a:rPr sz="2400" spc="55" dirty="0">
                <a:solidFill>
                  <a:srgbClr val="00AF50"/>
                </a:solidFill>
                <a:latin typeface="Cambria"/>
                <a:cs typeface="Cambria"/>
              </a:rPr>
              <a:t> </a:t>
            </a:r>
            <a:r>
              <a:rPr sz="2400" spc="70" dirty="0">
                <a:solidFill>
                  <a:srgbClr val="00AF50"/>
                </a:solidFill>
                <a:latin typeface="Cambria"/>
                <a:cs typeface="Cambria"/>
              </a:rPr>
              <a:t>token</a:t>
            </a:r>
            <a:r>
              <a:rPr sz="2400" spc="75" dirty="0">
                <a:solidFill>
                  <a:srgbClr val="00AF50"/>
                </a:solidFill>
                <a:latin typeface="Cambria"/>
                <a:cs typeface="Cambria"/>
              </a:rPr>
              <a:t> </a:t>
            </a:r>
            <a:r>
              <a:rPr sz="2400" spc="80" dirty="0">
                <a:latin typeface="Cambria"/>
                <a:cs typeface="Cambria"/>
              </a:rPr>
              <a:t>(i.e.,</a:t>
            </a:r>
            <a:r>
              <a:rPr sz="2400" spc="85" dirty="0">
                <a:latin typeface="Cambria"/>
                <a:cs typeface="Cambria"/>
              </a:rPr>
              <a:t> </a:t>
            </a:r>
            <a:r>
              <a:rPr sz="2400" spc="90" dirty="0">
                <a:latin typeface="Cambria"/>
                <a:cs typeface="Cambria"/>
              </a:rPr>
              <a:t>item</a:t>
            </a:r>
            <a:r>
              <a:rPr sz="2400" spc="95" dirty="0">
                <a:latin typeface="Cambria"/>
                <a:cs typeface="Cambria"/>
              </a:rPr>
              <a:t> </a:t>
            </a:r>
            <a:r>
              <a:rPr sz="2400" spc="60" dirty="0">
                <a:latin typeface="Cambria"/>
                <a:cs typeface="Cambria"/>
              </a:rPr>
              <a:t>frequency</a:t>
            </a:r>
            <a:r>
              <a:rPr sz="2400" spc="650" dirty="0">
                <a:latin typeface="Cambria"/>
                <a:cs typeface="Cambria"/>
              </a:rPr>
              <a:t> </a:t>
            </a:r>
            <a:r>
              <a:rPr sz="2400" dirty="0">
                <a:latin typeface="Cambria"/>
                <a:cs typeface="Cambria"/>
              </a:rPr>
              <a:t>-</a:t>
            </a:r>
            <a:r>
              <a:rPr sz="2400" spc="5" dirty="0">
                <a:latin typeface="Cambria"/>
                <a:cs typeface="Cambria"/>
              </a:rPr>
              <a:t> </a:t>
            </a:r>
            <a:r>
              <a:rPr sz="2400" spc="225" dirty="0">
                <a:solidFill>
                  <a:srgbClr val="00AF50"/>
                </a:solidFill>
                <a:latin typeface="Cambria"/>
                <a:cs typeface="Cambria"/>
              </a:rPr>
              <a:t>IF</a:t>
            </a:r>
            <a:r>
              <a:rPr sz="2400" spc="225" dirty="0">
                <a:latin typeface="Cambria"/>
                <a:cs typeface="Cambria"/>
              </a:rPr>
              <a:t>, </a:t>
            </a:r>
            <a:r>
              <a:rPr sz="2400" spc="229" dirty="0">
                <a:latin typeface="Cambria"/>
                <a:cs typeface="Cambria"/>
              </a:rPr>
              <a:t> </a:t>
            </a:r>
            <a:r>
              <a:rPr sz="2400" spc="75" dirty="0">
                <a:solidFill>
                  <a:srgbClr val="6F2F9F"/>
                </a:solidFill>
                <a:latin typeface="Cambria"/>
                <a:cs typeface="Cambria"/>
              </a:rPr>
              <a:t>frequently </a:t>
            </a:r>
            <a:r>
              <a:rPr sz="2400" spc="70" dirty="0">
                <a:solidFill>
                  <a:srgbClr val="6F2F9F"/>
                </a:solidFill>
                <a:latin typeface="Cambria"/>
                <a:cs typeface="Cambria"/>
              </a:rPr>
              <a:t>labeled </a:t>
            </a:r>
            <a:r>
              <a:rPr sz="2400" spc="100" dirty="0">
                <a:solidFill>
                  <a:srgbClr val="6F2F9F"/>
                </a:solidFill>
                <a:latin typeface="Cambria"/>
                <a:cs typeface="Cambria"/>
              </a:rPr>
              <a:t>in </a:t>
            </a:r>
            <a:r>
              <a:rPr sz="2400" spc="55" dirty="0">
                <a:solidFill>
                  <a:srgbClr val="6F2F9F"/>
                </a:solidFill>
                <a:latin typeface="Cambria"/>
                <a:cs typeface="Cambria"/>
              </a:rPr>
              <a:t>other </a:t>
            </a:r>
            <a:r>
              <a:rPr sz="2400" spc="70" dirty="0">
                <a:solidFill>
                  <a:srgbClr val="6F2F9F"/>
                </a:solidFill>
                <a:latin typeface="Cambria"/>
                <a:cs typeface="Cambria"/>
              </a:rPr>
              <a:t>publications </a:t>
            </a:r>
            <a:r>
              <a:rPr sz="2400" spc="114" dirty="0">
                <a:solidFill>
                  <a:srgbClr val="6F2F9F"/>
                </a:solidFill>
                <a:latin typeface="Cambria"/>
                <a:cs typeface="Cambria"/>
              </a:rPr>
              <a:t>as </a:t>
            </a:r>
            <a:r>
              <a:rPr sz="2400" spc="60" dirty="0">
                <a:solidFill>
                  <a:srgbClr val="6F2F9F"/>
                </a:solidFill>
                <a:latin typeface="Cambria"/>
                <a:cs typeface="Cambria"/>
              </a:rPr>
              <a:t>document </a:t>
            </a:r>
            <a:r>
              <a:rPr sz="2400" spc="65" dirty="0">
                <a:solidFill>
                  <a:srgbClr val="6F2F9F"/>
                </a:solidFill>
                <a:latin typeface="Cambria"/>
                <a:cs typeface="Cambria"/>
              </a:rPr>
              <a:t> </a:t>
            </a:r>
            <a:r>
              <a:rPr sz="2400" spc="60" dirty="0">
                <a:solidFill>
                  <a:srgbClr val="6F2F9F"/>
                </a:solidFill>
                <a:latin typeface="Cambria"/>
                <a:cs typeface="Cambria"/>
              </a:rPr>
              <a:t>frequency</a:t>
            </a:r>
            <a:r>
              <a:rPr sz="2400" spc="114" dirty="0">
                <a:solidFill>
                  <a:srgbClr val="6F2F9F"/>
                </a:solidFill>
                <a:latin typeface="Cambria"/>
                <a:cs typeface="Cambria"/>
              </a:rPr>
              <a:t> </a:t>
            </a:r>
            <a:r>
              <a:rPr sz="2400" dirty="0">
                <a:latin typeface="Cambria"/>
                <a:cs typeface="Cambria"/>
              </a:rPr>
              <a:t>-</a:t>
            </a:r>
            <a:r>
              <a:rPr sz="2400" spc="135" dirty="0">
                <a:latin typeface="Cambria"/>
                <a:cs typeface="Cambria"/>
              </a:rPr>
              <a:t> </a:t>
            </a:r>
            <a:r>
              <a:rPr sz="2400" spc="155" dirty="0">
                <a:solidFill>
                  <a:srgbClr val="6F2F9F"/>
                </a:solidFill>
                <a:latin typeface="Cambria"/>
                <a:cs typeface="Cambria"/>
              </a:rPr>
              <a:t>DF</a:t>
            </a:r>
            <a:r>
              <a:rPr sz="2400" spc="155" dirty="0">
                <a:latin typeface="Cambria"/>
                <a:cs typeface="Cambria"/>
              </a:rPr>
              <a:t>).</a:t>
            </a:r>
            <a:endParaRPr sz="2400">
              <a:latin typeface="Cambria"/>
              <a:cs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9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3400" y="1447800"/>
            <a:ext cx="7767320" cy="273875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14" dirty="0">
                <a:latin typeface="Cambria"/>
                <a:cs typeface="Cambria"/>
              </a:rPr>
              <a:t>The </a:t>
            </a:r>
            <a:r>
              <a:rPr sz="2400" spc="80" dirty="0">
                <a:latin typeface="Cambria"/>
                <a:cs typeface="Cambria"/>
              </a:rPr>
              <a:t>simplest </a:t>
            </a:r>
            <a:r>
              <a:rPr sz="2400" spc="65" dirty="0">
                <a:latin typeface="Cambria"/>
                <a:cs typeface="Cambria"/>
              </a:rPr>
              <a:t>approach </a:t>
            </a:r>
            <a:r>
              <a:rPr sz="2400" spc="75" dirty="0">
                <a:latin typeface="Cambria"/>
                <a:cs typeface="Cambria"/>
              </a:rPr>
              <a:t>is </a:t>
            </a:r>
            <a:r>
              <a:rPr sz="2400" spc="20" dirty="0">
                <a:latin typeface="Cambria"/>
                <a:cs typeface="Cambria"/>
              </a:rPr>
              <a:t>to </a:t>
            </a:r>
            <a:r>
              <a:rPr sz="2400" spc="95" dirty="0">
                <a:latin typeface="Cambria"/>
                <a:cs typeface="Cambria"/>
              </a:rPr>
              <a:t>have </a:t>
            </a:r>
            <a:r>
              <a:rPr sz="2400" spc="90" dirty="0">
                <a:latin typeface="Cambria"/>
                <a:cs typeface="Cambria"/>
              </a:rPr>
              <a:t>the </a:t>
            </a:r>
            <a:r>
              <a:rPr sz="2400" spc="75" dirty="0">
                <a:latin typeface="Cambria"/>
                <a:cs typeface="Cambria"/>
              </a:rPr>
              <a:t>weight </a:t>
            </a:r>
            <a:r>
              <a:rPr sz="2400" spc="90" dirty="0">
                <a:latin typeface="Cambria"/>
                <a:cs typeface="Cambria"/>
              </a:rPr>
              <a:t>equal </a:t>
            </a:r>
            <a:r>
              <a:rPr sz="2400" spc="20" dirty="0">
                <a:latin typeface="Cambria"/>
                <a:cs typeface="Cambria"/>
              </a:rPr>
              <a:t>to </a:t>
            </a:r>
            <a:r>
              <a:rPr sz="2400" spc="25" dirty="0">
                <a:latin typeface="Cambria"/>
                <a:cs typeface="Cambria"/>
              </a:rPr>
              <a:t> </a:t>
            </a:r>
            <a:r>
              <a:rPr sz="2400" spc="90" dirty="0">
                <a:latin typeface="Cambria"/>
                <a:cs typeface="Cambria"/>
              </a:rPr>
              <a:t>the</a:t>
            </a:r>
            <a:r>
              <a:rPr sz="2400" spc="120" dirty="0">
                <a:latin typeface="Cambria"/>
                <a:cs typeface="Cambria"/>
              </a:rPr>
              <a:t> </a:t>
            </a:r>
            <a:r>
              <a:rPr sz="2400" spc="85" dirty="0">
                <a:latin typeface="Cambria"/>
                <a:cs typeface="Cambria"/>
              </a:rPr>
              <a:t>term</a:t>
            </a:r>
            <a:r>
              <a:rPr sz="2400" spc="140" dirty="0">
                <a:latin typeface="Cambria"/>
                <a:cs typeface="Cambria"/>
              </a:rPr>
              <a:t> </a:t>
            </a:r>
            <a:r>
              <a:rPr sz="2400" spc="75" dirty="0">
                <a:latin typeface="Cambria"/>
                <a:cs typeface="Cambria"/>
              </a:rPr>
              <a:t>frequency.</a:t>
            </a:r>
            <a:endParaRPr sz="2400" dirty="0">
              <a:latin typeface="Cambria"/>
              <a:cs typeface="Cambria"/>
            </a:endParaRPr>
          </a:p>
          <a:p>
            <a:pPr marL="286385" marR="5080" indent="-274320" algn="just">
              <a:lnSpc>
                <a:spcPct val="100000"/>
              </a:lnSpc>
              <a:spcBef>
                <a:spcPts val="600"/>
              </a:spcBef>
            </a:pPr>
            <a:r>
              <a:rPr sz="2400" spc="170" dirty="0">
                <a:latin typeface="Cambria"/>
                <a:cs typeface="Cambria"/>
              </a:rPr>
              <a:t>Ex: </a:t>
            </a:r>
            <a:r>
              <a:rPr sz="2400" spc="130" dirty="0">
                <a:latin typeface="Cambria"/>
                <a:cs typeface="Cambria"/>
              </a:rPr>
              <a:t>If </a:t>
            </a:r>
            <a:r>
              <a:rPr sz="2400" spc="90" dirty="0">
                <a:latin typeface="Cambria"/>
                <a:cs typeface="Cambria"/>
              </a:rPr>
              <a:t>the </a:t>
            </a:r>
            <a:r>
              <a:rPr sz="2400" spc="10" dirty="0">
                <a:latin typeface="Cambria"/>
                <a:cs typeface="Cambria"/>
              </a:rPr>
              <a:t>word </a:t>
            </a:r>
            <a:r>
              <a:rPr sz="2400" spc="40" dirty="0">
                <a:latin typeface="Cambria"/>
                <a:cs typeface="Cambria"/>
              </a:rPr>
              <a:t>"computer" </a:t>
            </a:r>
            <a:r>
              <a:rPr sz="2400" spc="35" dirty="0">
                <a:latin typeface="Cambria"/>
                <a:cs typeface="Cambria"/>
              </a:rPr>
              <a:t>occurs </a:t>
            </a:r>
            <a:r>
              <a:rPr sz="2400" dirty="0">
                <a:latin typeface="Cambria"/>
                <a:cs typeface="Cambria"/>
              </a:rPr>
              <a:t>15 </a:t>
            </a:r>
            <a:r>
              <a:rPr sz="2400" spc="90" dirty="0">
                <a:latin typeface="Cambria"/>
                <a:cs typeface="Cambria"/>
              </a:rPr>
              <a:t>times within </a:t>
            </a:r>
            <a:r>
              <a:rPr sz="2400" spc="135" dirty="0">
                <a:latin typeface="Cambria"/>
                <a:cs typeface="Cambria"/>
              </a:rPr>
              <a:t>an </a:t>
            </a:r>
            <a:r>
              <a:rPr sz="2400" spc="140" dirty="0">
                <a:latin typeface="Cambria"/>
                <a:cs typeface="Cambria"/>
              </a:rPr>
              <a:t> </a:t>
            </a:r>
            <a:r>
              <a:rPr sz="2400" spc="90" dirty="0">
                <a:latin typeface="Cambria"/>
                <a:cs typeface="Cambria"/>
              </a:rPr>
              <a:t>item</a:t>
            </a:r>
            <a:r>
              <a:rPr sz="2400" spc="120" dirty="0">
                <a:latin typeface="Cambria"/>
                <a:cs typeface="Cambria"/>
              </a:rPr>
              <a:t> </a:t>
            </a:r>
            <a:r>
              <a:rPr sz="2400" spc="105" dirty="0">
                <a:latin typeface="Cambria"/>
                <a:cs typeface="Cambria"/>
              </a:rPr>
              <a:t>it</a:t>
            </a:r>
            <a:r>
              <a:rPr sz="2400" spc="130" dirty="0">
                <a:latin typeface="Cambria"/>
                <a:cs typeface="Cambria"/>
              </a:rPr>
              <a:t> </a:t>
            </a:r>
            <a:r>
              <a:rPr sz="2400" spc="120" dirty="0">
                <a:latin typeface="Cambria"/>
                <a:cs typeface="Cambria"/>
              </a:rPr>
              <a:t>has</a:t>
            </a:r>
            <a:r>
              <a:rPr sz="2400" spc="135" dirty="0">
                <a:latin typeface="Cambria"/>
                <a:cs typeface="Cambria"/>
              </a:rPr>
              <a:t> </a:t>
            </a:r>
            <a:r>
              <a:rPr sz="2400" spc="160" dirty="0">
                <a:latin typeface="Cambria"/>
                <a:cs typeface="Cambria"/>
              </a:rPr>
              <a:t>a</a:t>
            </a:r>
            <a:r>
              <a:rPr sz="2400" spc="130" dirty="0">
                <a:latin typeface="Cambria"/>
                <a:cs typeface="Cambria"/>
              </a:rPr>
              <a:t> </a:t>
            </a:r>
            <a:r>
              <a:rPr sz="2400" spc="80" dirty="0">
                <a:latin typeface="Cambria"/>
                <a:cs typeface="Cambria"/>
              </a:rPr>
              <a:t>weight</a:t>
            </a:r>
            <a:r>
              <a:rPr sz="2400" spc="120" dirty="0">
                <a:latin typeface="Cambria"/>
                <a:cs typeface="Cambria"/>
              </a:rPr>
              <a:t> </a:t>
            </a:r>
            <a:r>
              <a:rPr sz="2400" spc="-5" dirty="0">
                <a:latin typeface="Cambria"/>
                <a:cs typeface="Cambria"/>
              </a:rPr>
              <a:t>of</a:t>
            </a:r>
            <a:r>
              <a:rPr sz="2400" spc="135" dirty="0">
                <a:latin typeface="Cambria"/>
                <a:cs typeface="Cambria"/>
              </a:rPr>
              <a:t> </a:t>
            </a:r>
            <a:r>
              <a:rPr sz="2400" spc="55" dirty="0">
                <a:latin typeface="Cambria"/>
                <a:cs typeface="Cambria"/>
              </a:rPr>
              <a:t>15.</a:t>
            </a:r>
            <a:endParaRPr sz="2400" dirty="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 </a:t>
            </a:r>
            <a:r>
              <a:rPr sz="2400" spc="80" dirty="0">
                <a:latin typeface="Cambria"/>
                <a:cs typeface="Cambria"/>
              </a:rPr>
              <a:t>simplicity </a:t>
            </a:r>
            <a:r>
              <a:rPr sz="2400" spc="-10" dirty="0">
                <a:latin typeface="Cambria"/>
                <a:cs typeface="Cambria"/>
              </a:rPr>
              <a:t>of </a:t>
            </a:r>
            <a:r>
              <a:rPr sz="2400" spc="100" dirty="0">
                <a:latin typeface="Cambria"/>
                <a:cs typeface="Cambria"/>
              </a:rPr>
              <a:t>this </a:t>
            </a:r>
            <a:r>
              <a:rPr sz="2400" spc="70" dirty="0">
                <a:latin typeface="Cambria"/>
                <a:cs typeface="Cambria"/>
              </a:rPr>
              <a:t>technique </a:t>
            </a:r>
            <a:r>
              <a:rPr sz="2400" spc="60" dirty="0">
                <a:latin typeface="Cambria"/>
                <a:cs typeface="Cambria"/>
              </a:rPr>
              <a:t>encounters </a:t>
            </a:r>
            <a:r>
              <a:rPr sz="2400" spc="45" dirty="0">
                <a:latin typeface="Cambria"/>
                <a:cs typeface="Cambria"/>
              </a:rPr>
              <a:t>problems </a:t>
            </a:r>
            <a:r>
              <a:rPr sz="2400" spc="50" dirty="0">
                <a:latin typeface="Cambria"/>
                <a:cs typeface="Cambria"/>
              </a:rPr>
              <a:t> </a:t>
            </a:r>
            <a:r>
              <a:rPr sz="2400" spc="-5" dirty="0">
                <a:latin typeface="Cambria"/>
                <a:cs typeface="Cambria"/>
              </a:rPr>
              <a:t>of</a:t>
            </a:r>
            <a:r>
              <a:rPr sz="2400" dirty="0">
                <a:latin typeface="Cambria"/>
                <a:cs typeface="Cambria"/>
              </a:rPr>
              <a:t> </a:t>
            </a:r>
            <a:r>
              <a:rPr sz="2400" spc="80" dirty="0">
                <a:latin typeface="Cambria"/>
                <a:cs typeface="Cambria"/>
              </a:rPr>
              <a:t>normalization</a:t>
            </a:r>
            <a:r>
              <a:rPr sz="2400" spc="85" dirty="0">
                <a:latin typeface="Cambria"/>
                <a:cs typeface="Cambria"/>
              </a:rPr>
              <a:t> </a:t>
            </a:r>
            <a:r>
              <a:rPr sz="2400" spc="45" dirty="0">
                <a:latin typeface="Cambria"/>
                <a:cs typeface="Cambria"/>
              </a:rPr>
              <a:t>between</a:t>
            </a:r>
            <a:r>
              <a:rPr sz="2400" spc="50" dirty="0">
                <a:latin typeface="Cambria"/>
                <a:cs typeface="Cambria"/>
              </a:rPr>
              <a:t> </a:t>
            </a:r>
            <a:r>
              <a:rPr sz="2400" spc="90" dirty="0">
                <a:latin typeface="Cambria"/>
                <a:cs typeface="Cambria"/>
              </a:rPr>
              <a:t>items</a:t>
            </a:r>
            <a:r>
              <a:rPr sz="2400" spc="95" dirty="0">
                <a:latin typeface="Cambria"/>
                <a:cs typeface="Cambria"/>
              </a:rPr>
              <a:t> </a:t>
            </a:r>
            <a:r>
              <a:rPr sz="2400" spc="105" dirty="0">
                <a:latin typeface="Cambria"/>
                <a:cs typeface="Cambria"/>
              </a:rPr>
              <a:t>and</a:t>
            </a:r>
            <a:r>
              <a:rPr sz="2400" spc="110" dirty="0">
                <a:latin typeface="Cambria"/>
                <a:cs typeface="Cambria"/>
              </a:rPr>
              <a:t> </a:t>
            </a:r>
            <a:r>
              <a:rPr sz="2400" spc="80" dirty="0">
                <a:latin typeface="Cambria"/>
                <a:cs typeface="Cambria"/>
              </a:rPr>
              <a:t>use</a:t>
            </a:r>
            <a:r>
              <a:rPr sz="2400" spc="85" dirty="0">
                <a:latin typeface="Cambria"/>
                <a:cs typeface="Cambria"/>
              </a:rPr>
              <a:t> </a:t>
            </a:r>
            <a:r>
              <a:rPr sz="2400" spc="-5" dirty="0">
                <a:latin typeface="Cambria"/>
                <a:cs typeface="Cambria"/>
              </a:rPr>
              <a:t>of</a:t>
            </a:r>
            <a:r>
              <a:rPr sz="2400" dirty="0">
                <a:latin typeface="Cambria"/>
                <a:cs typeface="Cambria"/>
              </a:rPr>
              <a:t> </a:t>
            </a:r>
            <a:r>
              <a:rPr sz="2400" spc="90" dirty="0">
                <a:latin typeface="Cambria"/>
                <a:cs typeface="Cambria"/>
              </a:rPr>
              <a:t>the </a:t>
            </a:r>
            <a:r>
              <a:rPr sz="2400" spc="95" dirty="0">
                <a:latin typeface="Cambria"/>
                <a:cs typeface="Cambria"/>
              </a:rPr>
              <a:t> </a:t>
            </a:r>
            <a:r>
              <a:rPr sz="2400" spc="50" dirty="0">
                <a:latin typeface="Cambria"/>
                <a:cs typeface="Cambria"/>
              </a:rPr>
              <a:t>processing</a:t>
            </a:r>
            <a:r>
              <a:rPr sz="2400" spc="100" dirty="0">
                <a:latin typeface="Cambria"/>
                <a:cs typeface="Cambria"/>
              </a:rPr>
              <a:t> </a:t>
            </a:r>
            <a:r>
              <a:rPr sz="2400" spc="70" dirty="0">
                <a:latin typeface="Cambria"/>
                <a:cs typeface="Cambria"/>
              </a:rPr>
              <a:t>token</a:t>
            </a:r>
            <a:r>
              <a:rPr sz="2400" spc="130" dirty="0">
                <a:latin typeface="Cambria"/>
                <a:cs typeface="Cambria"/>
              </a:rPr>
              <a:t> </a:t>
            </a:r>
            <a:r>
              <a:rPr sz="2400" spc="95" dirty="0">
                <a:latin typeface="Cambria"/>
                <a:cs typeface="Cambria"/>
              </a:rPr>
              <a:t>within</a:t>
            </a:r>
            <a:r>
              <a:rPr sz="2400" spc="100" dirty="0">
                <a:latin typeface="Cambria"/>
                <a:cs typeface="Cambria"/>
              </a:rPr>
              <a:t> </a:t>
            </a:r>
            <a:r>
              <a:rPr sz="2400" spc="95" dirty="0">
                <a:latin typeface="Cambria"/>
                <a:cs typeface="Cambria"/>
              </a:rPr>
              <a:t>the</a:t>
            </a:r>
            <a:r>
              <a:rPr sz="2400" spc="135" dirty="0">
                <a:latin typeface="Cambria"/>
                <a:cs typeface="Cambria"/>
              </a:rPr>
              <a:t> </a:t>
            </a:r>
            <a:r>
              <a:rPr sz="2400" spc="100" dirty="0">
                <a:latin typeface="Cambria"/>
                <a:cs typeface="Cambria"/>
              </a:rPr>
              <a:t>database.</a:t>
            </a:r>
            <a:endParaRPr sz="2400" dirty="0">
              <a:latin typeface="Cambria"/>
              <a:cs typeface="Cambria"/>
            </a:endParaRPr>
          </a:p>
        </p:txBody>
      </p:sp>
      <p:sp>
        <p:nvSpPr>
          <p:cNvPr id="10" name="object 9"/>
          <p:cNvSpPr txBox="1">
            <a:spLocks/>
          </p:cNvSpPr>
          <p:nvPr/>
        </p:nvSpPr>
        <p:spPr>
          <a:xfrm>
            <a:off x="535940" y="895350"/>
            <a:ext cx="7167245" cy="4826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000" b="1" i="0" u="none" strike="noStrike" kern="0" cap="none" spc="365" normalizeH="0" baseline="0" noProof="0" smtClean="0">
                <a:ln>
                  <a:noFill/>
                </a:ln>
                <a:solidFill>
                  <a:srgbClr val="002060"/>
                </a:solidFill>
                <a:effectLst/>
                <a:uLnTx/>
                <a:uFillTx/>
                <a:latin typeface="Cambria"/>
                <a:ea typeface="+mj-ea"/>
                <a:cs typeface="Cambria"/>
              </a:rPr>
              <a:t>S</a:t>
            </a:r>
            <a:r>
              <a:rPr kumimoji="0" lang="en-US" sz="1800" b="1" i="0" u="none" strike="noStrike" kern="0" cap="none" spc="365" normalizeH="0" baseline="0" noProof="0" smtClean="0">
                <a:ln>
                  <a:noFill/>
                </a:ln>
                <a:solidFill>
                  <a:srgbClr val="002060"/>
                </a:solidFill>
                <a:effectLst/>
                <a:uLnTx/>
                <a:uFillTx/>
                <a:latin typeface="Cambria"/>
                <a:ea typeface="+mj-ea"/>
                <a:cs typeface="Cambria"/>
              </a:rPr>
              <a:t>IMPLE</a:t>
            </a:r>
            <a:r>
              <a:rPr kumimoji="0" lang="en-US" sz="1800" b="1" i="0" u="none" strike="noStrike" kern="0" cap="none" spc="325" normalizeH="0" baseline="0" noProof="0" smtClean="0">
                <a:ln>
                  <a:noFill/>
                </a:ln>
                <a:solidFill>
                  <a:srgbClr val="002060"/>
                </a:solidFill>
                <a:effectLst/>
                <a:uLnTx/>
                <a:uFillTx/>
                <a:latin typeface="Cambria"/>
                <a:ea typeface="+mj-ea"/>
                <a:cs typeface="Cambria"/>
              </a:rPr>
              <a:t> </a:t>
            </a:r>
            <a:r>
              <a:rPr kumimoji="0" lang="en-US" sz="3000" b="1" i="0" u="none" strike="noStrike" kern="0" cap="none" spc="340" normalizeH="0" baseline="0" noProof="0" smtClean="0">
                <a:ln>
                  <a:noFill/>
                </a:ln>
                <a:solidFill>
                  <a:srgbClr val="002060"/>
                </a:solidFill>
                <a:effectLst/>
                <a:uLnTx/>
                <a:uFillTx/>
                <a:latin typeface="Cambria"/>
                <a:ea typeface="+mj-ea"/>
                <a:cs typeface="Cambria"/>
              </a:rPr>
              <a:t>T</a:t>
            </a:r>
            <a:r>
              <a:rPr kumimoji="0" lang="en-US" sz="1800" b="1" i="0" u="none" strike="noStrike" kern="0" cap="none" spc="340" normalizeH="0" baseline="0" noProof="0" smtClean="0">
                <a:ln>
                  <a:noFill/>
                </a:ln>
                <a:solidFill>
                  <a:srgbClr val="002060"/>
                </a:solidFill>
                <a:effectLst/>
                <a:uLnTx/>
                <a:uFillTx/>
                <a:latin typeface="Cambria"/>
                <a:ea typeface="+mj-ea"/>
                <a:cs typeface="Cambria"/>
              </a:rPr>
              <a:t>ERM</a:t>
            </a:r>
            <a:r>
              <a:rPr kumimoji="0" lang="en-US" sz="1800" b="1" i="0" u="none" strike="noStrike" kern="0" cap="none" spc="310" normalizeH="0" baseline="0" noProof="0" smtClean="0">
                <a:ln>
                  <a:noFill/>
                </a:ln>
                <a:solidFill>
                  <a:srgbClr val="002060"/>
                </a:solidFill>
                <a:effectLst/>
                <a:uLnTx/>
                <a:uFillTx/>
                <a:latin typeface="Cambria"/>
                <a:ea typeface="+mj-ea"/>
                <a:cs typeface="Cambria"/>
              </a:rPr>
              <a:t> </a:t>
            </a:r>
            <a:r>
              <a:rPr kumimoji="0" lang="en-US" sz="3000" b="1" i="0" u="none" strike="noStrike" kern="0" cap="none" spc="395" normalizeH="0" baseline="0" noProof="0" smtClean="0">
                <a:ln>
                  <a:noFill/>
                </a:ln>
                <a:solidFill>
                  <a:srgbClr val="002060"/>
                </a:solidFill>
                <a:effectLst/>
                <a:uLnTx/>
                <a:uFillTx/>
                <a:latin typeface="Cambria"/>
                <a:ea typeface="+mj-ea"/>
                <a:cs typeface="Cambria"/>
              </a:rPr>
              <a:t>F</a:t>
            </a:r>
            <a:r>
              <a:rPr kumimoji="0" lang="en-US" sz="1800" b="1" i="0" u="none" strike="noStrike" kern="0" cap="none" spc="395" normalizeH="0" baseline="0" noProof="0" smtClean="0">
                <a:ln>
                  <a:noFill/>
                </a:ln>
                <a:solidFill>
                  <a:srgbClr val="002060"/>
                </a:solidFill>
                <a:effectLst/>
                <a:uLnTx/>
                <a:uFillTx/>
                <a:latin typeface="Cambria"/>
                <a:ea typeface="+mj-ea"/>
                <a:cs typeface="Cambria"/>
              </a:rPr>
              <a:t>REQUENCY</a:t>
            </a:r>
            <a:r>
              <a:rPr kumimoji="0" lang="en-US" sz="1800" b="1" i="0" u="none" strike="noStrike" kern="0" cap="none" spc="320" normalizeH="0" baseline="0" noProof="0" smtClean="0">
                <a:ln>
                  <a:noFill/>
                </a:ln>
                <a:solidFill>
                  <a:srgbClr val="002060"/>
                </a:solidFill>
                <a:effectLst/>
                <a:uLnTx/>
                <a:uFillTx/>
                <a:latin typeface="Cambria"/>
                <a:ea typeface="+mj-ea"/>
                <a:cs typeface="Cambria"/>
              </a:rPr>
              <a:t> </a:t>
            </a:r>
            <a:r>
              <a:rPr kumimoji="0" lang="en-US" sz="3000" b="1" i="0" u="none" strike="noStrike" kern="0" cap="none" spc="325" normalizeH="0" baseline="0" noProof="0" smtClean="0">
                <a:ln>
                  <a:noFill/>
                </a:ln>
                <a:solidFill>
                  <a:srgbClr val="002060"/>
                </a:solidFill>
                <a:effectLst/>
                <a:uLnTx/>
                <a:uFillTx/>
                <a:latin typeface="Cambria"/>
                <a:ea typeface="+mj-ea"/>
                <a:cs typeface="Cambria"/>
              </a:rPr>
              <a:t>A</a:t>
            </a:r>
            <a:r>
              <a:rPr kumimoji="0" lang="en-US" sz="1800" b="1" i="0" u="none" strike="noStrike" kern="0" cap="none" spc="325" normalizeH="0" baseline="0" noProof="0" smtClean="0">
                <a:ln>
                  <a:noFill/>
                </a:ln>
                <a:solidFill>
                  <a:srgbClr val="002060"/>
                </a:solidFill>
                <a:effectLst/>
                <a:uLnTx/>
                <a:uFillTx/>
                <a:latin typeface="Cambria"/>
                <a:ea typeface="+mj-ea"/>
                <a:cs typeface="Cambria"/>
              </a:rPr>
              <a:t>LGORITHM</a:t>
            </a:r>
            <a:endParaRPr kumimoji="0" lang="en-US" sz="3000" b="0" i="0" u="none" strike="noStrike" kern="0" cap="none" spc="0" normalizeH="0" baseline="0" noProof="0" dirty="0">
              <a:ln>
                <a:noFill/>
              </a:ln>
              <a:solidFill>
                <a:srgbClr val="002060"/>
              </a:solidFill>
              <a:effectLst/>
              <a:uLnTx/>
              <a:uFillTx/>
              <a:latin typeface="Cambria"/>
              <a:ea typeface="+mj-ea"/>
              <a:cs typeface="Cambria"/>
            </a:endParaRPr>
          </a:p>
        </p:txBody>
      </p:sp>
      <p:sp>
        <p:nvSpPr>
          <p:cNvPr id="11" name="object 9"/>
          <p:cNvSpPr txBox="1"/>
          <p:nvPr/>
        </p:nvSpPr>
        <p:spPr>
          <a:xfrm>
            <a:off x="457200" y="4343400"/>
            <a:ext cx="7844155" cy="148844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80" dirty="0">
                <a:latin typeface="Cambria"/>
                <a:cs typeface="Cambria"/>
              </a:rPr>
              <a:t>An</a:t>
            </a:r>
            <a:r>
              <a:rPr sz="2400" spc="185" dirty="0">
                <a:latin typeface="Cambria"/>
                <a:cs typeface="Cambria"/>
              </a:rPr>
              <a:t> </a:t>
            </a:r>
            <a:r>
              <a:rPr sz="2400" spc="85" dirty="0">
                <a:latin typeface="Cambria"/>
                <a:cs typeface="Cambria"/>
              </a:rPr>
              <a:t>example</a:t>
            </a:r>
            <a:r>
              <a:rPr sz="2400" spc="90" dirty="0">
                <a:latin typeface="Cambria"/>
                <a:cs typeface="Cambria"/>
              </a:rPr>
              <a:t> </a:t>
            </a:r>
            <a:r>
              <a:rPr sz="2400" spc="-5" dirty="0">
                <a:latin typeface="Cambria"/>
                <a:cs typeface="Cambria"/>
              </a:rPr>
              <a:t>of</a:t>
            </a:r>
            <a:r>
              <a:rPr sz="2400" dirty="0">
                <a:latin typeface="Cambria"/>
                <a:cs typeface="Cambria"/>
              </a:rPr>
              <a:t> </a:t>
            </a:r>
            <a:r>
              <a:rPr sz="2400" spc="100" dirty="0">
                <a:latin typeface="Cambria"/>
                <a:cs typeface="Cambria"/>
              </a:rPr>
              <a:t>this</a:t>
            </a:r>
            <a:r>
              <a:rPr sz="2400" spc="105" dirty="0">
                <a:latin typeface="Cambria"/>
                <a:cs typeface="Cambria"/>
              </a:rPr>
              <a:t> </a:t>
            </a:r>
            <a:r>
              <a:rPr sz="2400" spc="80" dirty="0">
                <a:latin typeface="Cambria"/>
                <a:cs typeface="Cambria"/>
              </a:rPr>
              <a:t>normalization</a:t>
            </a:r>
            <a:r>
              <a:rPr sz="2400" spc="85" dirty="0">
                <a:latin typeface="Cambria"/>
                <a:cs typeface="Cambria"/>
              </a:rPr>
              <a:t> </a:t>
            </a:r>
            <a:r>
              <a:rPr sz="2400" spc="105" dirty="0">
                <a:latin typeface="Cambria"/>
                <a:cs typeface="Cambria"/>
              </a:rPr>
              <a:t>in</a:t>
            </a:r>
            <a:r>
              <a:rPr sz="2400" spc="110" dirty="0">
                <a:latin typeface="Cambria"/>
                <a:cs typeface="Cambria"/>
              </a:rPr>
              <a:t> </a:t>
            </a:r>
            <a:r>
              <a:rPr sz="2400" spc="95" dirty="0">
                <a:latin typeface="Cambria"/>
                <a:cs typeface="Cambria"/>
              </a:rPr>
              <a:t>calculating </a:t>
            </a:r>
            <a:r>
              <a:rPr sz="2400" spc="100" dirty="0">
                <a:latin typeface="Cambria"/>
                <a:cs typeface="Cambria"/>
              </a:rPr>
              <a:t> </a:t>
            </a:r>
            <a:r>
              <a:rPr sz="2400" spc="65" dirty="0">
                <a:latin typeface="Cambria"/>
                <a:cs typeface="Cambria"/>
              </a:rPr>
              <a:t>term-frequency </a:t>
            </a:r>
            <a:r>
              <a:rPr sz="2400" spc="80" dirty="0">
                <a:latin typeface="Cambria"/>
                <a:cs typeface="Cambria"/>
              </a:rPr>
              <a:t>is </a:t>
            </a:r>
            <a:r>
              <a:rPr sz="2400" spc="90" dirty="0">
                <a:latin typeface="Cambria"/>
                <a:cs typeface="Cambria"/>
              </a:rPr>
              <a:t>the algorithm </a:t>
            </a:r>
            <a:r>
              <a:rPr sz="2400" spc="70" dirty="0">
                <a:latin typeface="Cambria"/>
                <a:cs typeface="Cambria"/>
              </a:rPr>
              <a:t>used </a:t>
            </a:r>
            <a:r>
              <a:rPr sz="2400" spc="105" dirty="0">
                <a:latin typeface="Cambria"/>
                <a:cs typeface="Cambria"/>
              </a:rPr>
              <a:t>in </a:t>
            </a:r>
            <a:r>
              <a:rPr sz="2400" spc="90" dirty="0">
                <a:latin typeface="Cambria"/>
                <a:cs typeface="Cambria"/>
              </a:rPr>
              <a:t>the </a:t>
            </a:r>
            <a:r>
              <a:rPr sz="2400" spc="254" dirty="0">
                <a:latin typeface="Cambria"/>
                <a:cs typeface="Cambria"/>
              </a:rPr>
              <a:t>SMART </a:t>
            </a:r>
            <a:r>
              <a:rPr sz="2400" spc="260" dirty="0">
                <a:latin typeface="Cambria"/>
                <a:cs typeface="Cambria"/>
              </a:rPr>
              <a:t> </a:t>
            </a:r>
            <a:r>
              <a:rPr sz="2400" spc="125" dirty="0">
                <a:latin typeface="Cambria"/>
                <a:cs typeface="Cambria"/>
              </a:rPr>
              <a:t>System </a:t>
            </a:r>
            <a:r>
              <a:rPr sz="2400" spc="135" dirty="0">
                <a:latin typeface="Cambria"/>
                <a:cs typeface="Cambria"/>
              </a:rPr>
              <a:t>at </a:t>
            </a:r>
            <a:r>
              <a:rPr sz="2400" spc="100" dirty="0" smtClean="0">
                <a:latin typeface="Cambria"/>
                <a:cs typeface="Cambria"/>
              </a:rPr>
              <a:t>Cornell</a:t>
            </a:r>
            <a:r>
              <a:rPr sz="2400" spc="55" dirty="0" smtClean="0">
                <a:latin typeface="Cambria"/>
                <a:cs typeface="Cambria"/>
              </a:rPr>
              <a:t>. </a:t>
            </a:r>
            <a:r>
              <a:rPr sz="2400" spc="114" dirty="0">
                <a:latin typeface="Cambria"/>
                <a:cs typeface="Cambria"/>
              </a:rPr>
              <a:t>The </a:t>
            </a:r>
            <a:r>
              <a:rPr sz="2400" spc="85" dirty="0">
                <a:latin typeface="Cambria"/>
                <a:cs typeface="Cambria"/>
              </a:rPr>
              <a:t>term </a:t>
            </a:r>
            <a:r>
              <a:rPr sz="2400" spc="60" dirty="0">
                <a:latin typeface="Cambria"/>
                <a:cs typeface="Cambria"/>
              </a:rPr>
              <a:t>frequency </a:t>
            </a:r>
            <a:r>
              <a:rPr sz="2400" spc="65" dirty="0">
                <a:latin typeface="Cambria"/>
                <a:cs typeface="Cambria"/>
              </a:rPr>
              <a:t> </a:t>
            </a:r>
            <a:r>
              <a:rPr sz="2400" spc="90" dirty="0">
                <a:latin typeface="Cambria"/>
                <a:cs typeface="Cambria"/>
              </a:rPr>
              <a:t>weighting</a:t>
            </a:r>
            <a:r>
              <a:rPr sz="2400" spc="100" dirty="0">
                <a:latin typeface="Cambria"/>
                <a:cs typeface="Cambria"/>
              </a:rPr>
              <a:t> </a:t>
            </a:r>
            <a:r>
              <a:rPr sz="2400" spc="85" dirty="0">
                <a:latin typeface="Cambria"/>
                <a:cs typeface="Cambria"/>
              </a:rPr>
              <a:t>formula</a:t>
            </a:r>
            <a:r>
              <a:rPr sz="2400" spc="130" dirty="0">
                <a:latin typeface="Cambria"/>
                <a:cs typeface="Cambria"/>
              </a:rPr>
              <a:t> </a:t>
            </a:r>
            <a:r>
              <a:rPr sz="2400" spc="70" dirty="0">
                <a:latin typeface="Cambria"/>
                <a:cs typeface="Cambria"/>
              </a:rPr>
              <a:t>used</a:t>
            </a:r>
            <a:r>
              <a:rPr sz="2400" spc="120" dirty="0">
                <a:latin typeface="Cambria"/>
                <a:cs typeface="Cambria"/>
              </a:rPr>
              <a:t> </a:t>
            </a:r>
            <a:r>
              <a:rPr sz="2400" spc="105" dirty="0">
                <a:latin typeface="Cambria"/>
                <a:cs typeface="Cambria"/>
              </a:rPr>
              <a:t>in</a:t>
            </a:r>
            <a:r>
              <a:rPr sz="2400" spc="120" dirty="0">
                <a:latin typeface="Cambria"/>
                <a:cs typeface="Cambria"/>
              </a:rPr>
              <a:t> </a:t>
            </a:r>
            <a:r>
              <a:rPr sz="2400" spc="285" dirty="0">
                <a:latin typeface="Cambria"/>
                <a:cs typeface="Cambria"/>
              </a:rPr>
              <a:t>TREC</a:t>
            </a:r>
            <a:r>
              <a:rPr sz="2400" spc="140" dirty="0">
                <a:latin typeface="Cambria"/>
                <a:cs typeface="Cambria"/>
              </a:rPr>
              <a:t> </a:t>
            </a:r>
            <a:r>
              <a:rPr sz="2400" spc="5" dirty="0">
                <a:latin typeface="Cambria"/>
                <a:cs typeface="Cambria"/>
              </a:rPr>
              <a:t>4</a:t>
            </a:r>
            <a:r>
              <a:rPr sz="2400" spc="140" dirty="0">
                <a:latin typeface="Cambria"/>
                <a:cs typeface="Cambria"/>
              </a:rPr>
              <a:t> </a:t>
            </a:r>
            <a:r>
              <a:rPr sz="2400" spc="65" dirty="0">
                <a:latin typeface="Cambria"/>
                <a:cs typeface="Cambria"/>
              </a:rPr>
              <a:t>was:</a:t>
            </a:r>
            <a:endParaRPr sz="2400" dirty="0">
              <a:latin typeface="Cambria"/>
              <a:cs typeface="Cambria"/>
            </a:endParaRPr>
          </a:p>
        </p:txBody>
      </p:sp>
      <p:pic>
        <p:nvPicPr>
          <p:cNvPr id="12" name="object 11"/>
          <p:cNvPicPr/>
          <p:nvPr/>
        </p:nvPicPr>
        <p:blipFill>
          <a:blip r:embed="rId3" cstate="print"/>
          <a:stretch>
            <a:fillRect/>
          </a:stretch>
        </p:blipFill>
        <p:spPr>
          <a:xfrm>
            <a:off x="1828800" y="5943600"/>
            <a:ext cx="5105400" cy="762000"/>
          </a:xfrm>
          <a:prstGeom prst="rect">
            <a:avLst/>
          </a:prstGeom>
        </p:spPr>
      </p:pic>
      <p:sp>
        <p:nvSpPr>
          <p:cNvPr id="13" name="object 12"/>
          <p:cNvSpPr txBox="1"/>
          <p:nvPr/>
        </p:nvSpPr>
        <p:spPr>
          <a:xfrm>
            <a:off x="762000" y="7010400"/>
            <a:ext cx="7416800" cy="574040"/>
          </a:xfrm>
          <a:prstGeom prst="rect">
            <a:avLst/>
          </a:prstGeom>
        </p:spPr>
        <p:txBody>
          <a:bodyPr vert="horz" wrap="square" lIns="0" tIns="12700" rIns="0" bIns="0" rtlCol="0">
            <a:spAutoFit/>
          </a:bodyPr>
          <a:lstStyle/>
          <a:p>
            <a:pPr marL="12700" marR="5080">
              <a:lnSpc>
                <a:spcPct val="100000"/>
              </a:lnSpc>
              <a:spcBef>
                <a:spcPts val="100"/>
              </a:spcBef>
            </a:pPr>
            <a:r>
              <a:rPr sz="1800" spc="40" dirty="0">
                <a:latin typeface="Cambria"/>
                <a:cs typeface="Cambria"/>
              </a:rPr>
              <a:t>where</a:t>
            </a:r>
            <a:r>
              <a:rPr sz="1800" spc="100" dirty="0">
                <a:latin typeface="Cambria"/>
                <a:cs typeface="Cambria"/>
              </a:rPr>
              <a:t> </a:t>
            </a:r>
            <a:r>
              <a:rPr sz="1800" spc="25" dirty="0">
                <a:latin typeface="Cambria"/>
                <a:cs typeface="Cambria"/>
              </a:rPr>
              <a:t>slope</a:t>
            </a:r>
            <a:r>
              <a:rPr sz="1800" spc="114" dirty="0">
                <a:latin typeface="Cambria"/>
                <a:cs typeface="Cambria"/>
              </a:rPr>
              <a:t> </a:t>
            </a:r>
            <a:r>
              <a:rPr sz="1800" spc="60" dirty="0">
                <a:latin typeface="Cambria"/>
                <a:cs typeface="Cambria"/>
              </a:rPr>
              <a:t>was</a:t>
            </a:r>
            <a:r>
              <a:rPr sz="1800" spc="100" dirty="0">
                <a:latin typeface="Cambria"/>
                <a:cs typeface="Cambria"/>
              </a:rPr>
              <a:t> </a:t>
            </a:r>
            <a:r>
              <a:rPr sz="1800" spc="55" dirty="0">
                <a:latin typeface="Cambria"/>
                <a:cs typeface="Cambria"/>
              </a:rPr>
              <a:t>set</a:t>
            </a:r>
            <a:r>
              <a:rPr sz="1800" spc="110" dirty="0">
                <a:latin typeface="Cambria"/>
                <a:cs typeface="Cambria"/>
              </a:rPr>
              <a:t> </a:t>
            </a:r>
            <a:r>
              <a:rPr sz="1800" spc="100" dirty="0">
                <a:latin typeface="Cambria"/>
                <a:cs typeface="Cambria"/>
              </a:rPr>
              <a:t>at </a:t>
            </a:r>
            <a:r>
              <a:rPr sz="1800" spc="65" dirty="0">
                <a:latin typeface="Cambria"/>
                <a:cs typeface="Cambria"/>
              </a:rPr>
              <a:t>.2</a:t>
            </a:r>
            <a:r>
              <a:rPr sz="1800" spc="100" dirty="0">
                <a:latin typeface="Cambria"/>
                <a:cs typeface="Cambria"/>
              </a:rPr>
              <a:t> </a:t>
            </a:r>
            <a:r>
              <a:rPr sz="1800" spc="80" dirty="0">
                <a:latin typeface="Cambria"/>
                <a:cs typeface="Cambria"/>
              </a:rPr>
              <a:t>and</a:t>
            </a:r>
            <a:r>
              <a:rPr sz="1800" spc="105" dirty="0">
                <a:latin typeface="Cambria"/>
                <a:cs typeface="Cambria"/>
              </a:rPr>
              <a:t> </a:t>
            </a:r>
            <a:r>
              <a:rPr sz="1800" spc="65" dirty="0">
                <a:latin typeface="Cambria"/>
                <a:cs typeface="Cambria"/>
              </a:rPr>
              <a:t>the</a:t>
            </a:r>
            <a:r>
              <a:rPr sz="1800" spc="105" dirty="0">
                <a:latin typeface="Cambria"/>
                <a:cs typeface="Cambria"/>
              </a:rPr>
              <a:t> </a:t>
            </a:r>
            <a:r>
              <a:rPr sz="1800" spc="30" dirty="0">
                <a:latin typeface="Cambria"/>
                <a:cs typeface="Cambria"/>
              </a:rPr>
              <a:t>pivot</a:t>
            </a:r>
            <a:r>
              <a:rPr sz="1800" spc="100" dirty="0">
                <a:latin typeface="Cambria"/>
                <a:cs typeface="Cambria"/>
              </a:rPr>
              <a:t> </a:t>
            </a:r>
            <a:r>
              <a:rPr sz="1800" spc="60" dirty="0">
                <a:latin typeface="Cambria"/>
                <a:cs typeface="Cambria"/>
              </a:rPr>
              <a:t>was</a:t>
            </a:r>
            <a:r>
              <a:rPr sz="1800" spc="105" dirty="0">
                <a:latin typeface="Cambria"/>
                <a:cs typeface="Cambria"/>
              </a:rPr>
              <a:t> </a:t>
            </a:r>
            <a:r>
              <a:rPr sz="1800" spc="55" dirty="0">
                <a:latin typeface="Cambria"/>
                <a:cs typeface="Cambria"/>
              </a:rPr>
              <a:t>set</a:t>
            </a:r>
            <a:r>
              <a:rPr sz="1800" spc="105" dirty="0">
                <a:latin typeface="Cambria"/>
                <a:cs typeface="Cambria"/>
              </a:rPr>
              <a:t> </a:t>
            </a:r>
            <a:r>
              <a:rPr sz="1800" spc="15" dirty="0">
                <a:latin typeface="Cambria"/>
                <a:cs typeface="Cambria"/>
              </a:rPr>
              <a:t>to</a:t>
            </a:r>
            <a:r>
              <a:rPr sz="1800" spc="105" dirty="0">
                <a:latin typeface="Cambria"/>
                <a:cs typeface="Cambria"/>
              </a:rPr>
              <a:t> </a:t>
            </a:r>
            <a:r>
              <a:rPr sz="1800" spc="65" dirty="0">
                <a:latin typeface="Cambria"/>
                <a:cs typeface="Cambria"/>
              </a:rPr>
              <a:t>the</a:t>
            </a:r>
            <a:r>
              <a:rPr sz="1800" spc="100" dirty="0">
                <a:latin typeface="Cambria"/>
                <a:cs typeface="Cambria"/>
              </a:rPr>
              <a:t> </a:t>
            </a:r>
            <a:r>
              <a:rPr sz="1800" spc="60" dirty="0">
                <a:latin typeface="Cambria"/>
                <a:cs typeface="Cambria"/>
              </a:rPr>
              <a:t>average</a:t>
            </a:r>
            <a:r>
              <a:rPr sz="1800" spc="95" dirty="0">
                <a:latin typeface="Cambria"/>
                <a:cs typeface="Cambria"/>
              </a:rPr>
              <a:t> </a:t>
            </a:r>
            <a:r>
              <a:rPr sz="1800" spc="65" dirty="0">
                <a:latin typeface="Cambria"/>
                <a:cs typeface="Cambria"/>
              </a:rPr>
              <a:t>number </a:t>
            </a:r>
            <a:r>
              <a:rPr sz="1800" spc="-380" dirty="0">
                <a:latin typeface="Cambria"/>
                <a:cs typeface="Cambria"/>
              </a:rPr>
              <a:t> </a:t>
            </a:r>
            <a:r>
              <a:rPr sz="1800" spc="-5" dirty="0">
                <a:latin typeface="Cambria"/>
                <a:cs typeface="Cambria"/>
              </a:rPr>
              <a:t>of</a:t>
            </a:r>
            <a:r>
              <a:rPr sz="1800" spc="90" dirty="0">
                <a:latin typeface="Cambria"/>
                <a:cs typeface="Cambria"/>
              </a:rPr>
              <a:t> </a:t>
            </a:r>
            <a:r>
              <a:rPr sz="1800" spc="65" dirty="0">
                <a:latin typeface="Cambria"/>
                <a:cs typeface="Cambria"/>
              </a:rPr>
              <a:t>unique</a:t>
            </a:r>
            <a:r>
              <a:rPr sz="1800" spc="100" dirty="0">
                <a:latin typeface="Cambria"/>
                <a:cs typeface="Cambria"/>
              </a:rPr>
              <a:t> </a:t>
            </a:r>
            <a:r>
              <a:rPr sz="1800" spc="60" dirty="0">
                <a:latin typeface="Cambria"/>
                <a:cs typeface="Cambria"/>
              </a:rPr>
              <a:t>terms</a:t>
            </a:r>
            <a:r>
              <a:rPr sz="1800" spc="105" dirty="0">
                <a:latin typeface="Cambria"/>
                <a:cs typeface="Cambria"/>
              </a:rPr>
              <a:t> </a:t>
            </a:r>
            <a:r>
              <a:rPr sz="1800" spc="40" dirty="0">
                <a:latin typeface="Cambria"/>
                <a:cs typeface="Cambria"/>
              </a:rPr>
              <a:t>occurring</a:t>
            </a:r>
            <a:r>
              <a:rPr sz="1800" spc="100" dirty="0">
                <a:latin typeface="Cambria"/>
                <a:cs typeface="Cambria"/>
              </a:rPr>
              <a:t> </a:t>
            </a:r>
            <a:r>
              <a:rPr sz="1800" spc="80" dirty="0">
                <a:latin typeface="Cambria"/>
                <a:cs typeface="Cambria"/>
              </a:rPr>
              <a:t>in</a:t>
            </a:r>
            <a:r>
              <a:rPr sz="1800" spc="100" dirty="0">
                <a:latin typeface="Cambria"/>
                <a:cs typeface="Cambria"/>
              </a:rPr>
              <a:t> </a:t>
            </a:r>
            <a:r>
              <a:rPr sz="1800" spc="65" dirty="0">
                <a:latin typeface="Cambria"/>
                <a:cs typeface="Cambria"/>
              </a:rPr>
              <a:t>the</a:t>
            </a:r>
            <a:r>
              <a:rPr sz="1800" spc="100" dirty="0">
                <a:latin typeface="Cambria"/>
                <a:cs typeface="Cambria"/>
              </a:rPr>
              <a:t> </a:t>
            </a:r>
            <a:r>
              <a:rPr sz="1800" spc="30" dirty="0">
                <a:latin typeface="Cambria"/>
                <a:cs typeface="Cambria"/>
              </a:rPr>
              <a:t>collection</a:t>
            </a:r>
            <a:endParaRPr sz="1800" dirty="0">
              <a:latin typeface="Cambria"/>
              <a:cs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90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6085840" cy="482600"/>
          </a:xfrm>
          <a:prstGeom prst="rect">
            <a:avLst/>
          </a:prstGeom>
        </p:spPr>
        <p:txBody>
          <a:bodyPr vert="horz" wrap="square" lIns="0" tIns="12700" rIns="0" bIns="0" rtlCol="0">
            <a:spAutoFit/>
          </a:bodyPr>
          <a:lstStyle/>
          <a:p>
            <a:pPr marL="12700">
              <a:lnSpc>
                <a:spcPct val="100000"/>
              </a:lnSpc>
              <a:spcBef>
                <a:spcPts val="100"/>
              </a:spcBef>
            </a:pPr>
            <a:r>
              <a:rPr sz="3000" b="1" spc="365" dirty="0">
                <a:solidFill>
                  <a:srgbClr val="002060"/>
                </a:solidFill>
                <a:latin typeface="Cambria"/>
                <a:cs typeface="Cambria"/>
              </a:rPr>
              <a:t>I</a:t>
            </a:r>
            <a:r>
              <a:rPr b="1" spc="365" dirty="0">
                <a:solidFill>
                  <a:srgbClr val="002060"/>
                </a:solidFill>
                <a:latin typeface="Cambria"/>
                <a:cs typeface="Cambria"/>
              </a:rPr>
              <a:t>NVERSE</a:t>
            </a:r>
            <a:r>
              <a:rPr b="1" spc="325" dirty="0">
                <a:solidFill>
                  <a:srgbClr val="002060"/>
                </a:solidFill>
                <a:latin typeface="Cambria"/>
                <a:cs typeface="Cambria"/>
              </a:rPr>
              <a:t> </a:t>
            </a:r>
            <a:r>
              <a:rPr sz="3000" b="1" spc="360" dirty="0">
                <a:solidFill>
                  <a:srgbClr val="002060"/>
                </a:solidFill>
                <a:latin typeface="Cambria"/>
                <a:cs typeface="Cambria"/>
              </a:rPr>
              <a:t>D</a:t>
            </a:r>
            <a:r>
              <a:rPr b="1" spc="360" dirty="0">
                <a:solidFill>
                  <a:srgbClr val="002060"/>
                </a:solidFill>
                <a:latin typeface="Cambria"/>
                <a:cs typeface="Cambria"/>
              </a:rPr>
              <a:t>OCUMENT</a:t>
            </a:r>
            <a:r>
              <a:rPr b="1" spc="315" dirty="0">
                <a:solidFill>
                  <a:srgbClr val="002060"/>
                </a:solidFill>
                <a:latin typeface="Cambria"/>
                <a:cs typeface="Cambria"/>
              </a:rPr>
              <a:t> </a:t>
            </a:r>
            <a:r>
              <a:rPr sz="3000" b="1" spc="395" dirty="0">
                <a:solidFill>
                  <a:srgbClr val="002060"/>
                </a:solidFill>
                <a:latin typeface="Cambria"/>
                <a:cs typeface="Cambria"/>
              </a:rPr>
              <a:t>F</a:t>
            </a:r>
            <a:r>
              <a:rPr b="1" spc="395" dirty="0">
                <a:solidFill>
                  <a:srgbClr val="002060"/>
                </a:solidFill>
                <a:latin typeface="Cambria"/>
                <a:cs typeface="Cambria"/>
              </a:rPr>
              <a:t>REQUENCY</a:t>
            </a:r>
            <a:endParaRPr sz="3000">
              <a:solidFill>
                <a:srgbClr val="002060"/>
              </a:solidFill>
              <a:latin typeface="Cambria"/>
              <a:cs typeface="Cambria"/>
            </a:endParaRPr>
          </a:p>
        </p:txBody>
      </p:sp>
      <p:sp>
        <p:nvSpPr>
          <p:cNvPr id="11" name="object 11"/>
          <p:cNvSpPr txBox="1"/>
          <p:nvPr/>
        </p:nvSpPr>
        <p:spPr>
          <a:xfrm>
            <a:off x="535940" y="1629664"/>
            <a:ext cx="7996555" cy="5693866"/>
          </a:xfrm>
          <a:prstGeom prst="rect">
            <a:avLst/>
          </a:prstGeom>
        </p:spPr>
        <p:txBody>
          <a:bodyPr vert="horz" wrap="square" lIns="0" tIns="12700" rIns="0" bIns="0" rtlCol="0">
            <a:spAutoFit/>
          </a:bodyPr>
          <a:lstStyle/>
          <a:p>
            <a:pPr marL="286385" marR="5715" indent="-274320">
              <a:lnSpc>
                <a:spcPct val="100000"/>
              </a:lnSpc>
              <a:spcBef>
                <a:spcPts val="100"/>
              </a:spcBef>
              <a:buClr>
                <a:srgbClr val="FD8537"/>
              </a:buClr>
              <a:buSzPct val="69444"/>
              <a:buFont typeface="Wingdings"/>
              <a:buChar char=""/>
              <a:tabLst>
                <a:tab pos="286385" algn="l"/>
                <a:tab pos="287020" algn="l"/>
                <a:tab pos="852169" algn="l"/>
                <a:tab pos="1544955" algn="l"/>
                <a:tab pos="2745105" algn="l"/>
                <a:tab pos="3081655" algn="l"/>
                <a:tab pos="4231005" algn="l"/>
                <a:tab pos="4639945" algn="l"/>
                <a:tab pos="5484495" algn="l"/>
                <a:tab pos="6057900" algn="l"/>
                <a:tab pos="7639050" algn="l"/>
              </a:tabLst>
            </a:pPr>
            <a:r>
              <a:rPr sz="2000" spc="85" dirty="0">
                <a:latin typeface="Cambria"/>
                <a:cs typeface="Cambria"/>
              </a:rPr>
              <a:t>The	</a:t>
            </a:r>
            <a:r>
              <a:rPr sz="2000" spc="45" dirty="0">
                <a:latin typeface="Cambria"/>
                <a:cs typeface="Cambria"/>
              </a:rPr>
              <a:t>basi</a:t>
            </a:r>
            <a:r>
              <a:rPr sz="2000" spc="50" dirty="0">
                <a:latin typeface="Cambria"/>
                <a:cs typeface="Cambria"/>
              </a:rPr>
              <a:t>c</a:t>
            </a:r>
            <a:r>
              <a:rPr sz="2000" dirty="0">
                <a:latin typeface="Cambria"/>
                <a:cs typeface="Cambria"/>
              </a:rPr>
              <a:t>	</a:t>
            </a:r>
            <a:r>
              <a:rPr sz="2000" spc="55" dirty="0">
                <a:latin typeface="Cambria"/>
                <a:cs typeface="Cambria"/>
              </a:rPr>
              <a:t>algor</a:t>
            </a:r>
            <a:r>
              <a:rPr sz="2000" spc="25" dirty="0">
                <a:latin typeface="Cambria"/>
                <a:cs typeface="Cambria"/>
              </a:rPr>
              <a:t>i</a:t>
            </a:r>
            <a:r>
              <a:rPr sz="2000" spc="70" dirty="0">
                <a:latin typeface="Cambria"/>
                <a:cs typeface="Cambria"/>
              </a:rPr>
              <a:t>th</a:t>
            </a:r>
            <a:r>
              <a:rPr sz="2000" spc="145" dirty="0">
                <a:latin typeface="Cambria"/>
                <a:cs typeface="Cambria"/>
              </a:rPr>
              <a:t>m</a:t>
            </a:r>
            <a:r>
              <a:rPr sz="2000" dirty="0">
                <a:latin typeface="Cambria"/>
                <a:cs typeface="Cambria"/>
              </a:rPr>
              <a:t>	</a:t>
            </a:r>
            <a:r>
              <a:rPr sz="2000" spc="40" dirty="0">
                <a:latin typeface="Cambria"/>
                <a:cs typeface="Cambria"/>
              </a:rPr>
              <a:t>i</a:t>
            </a:r>
            <a:r>
              <a:rPr sz="2000" spc="75" dirty="0">
                <a:latin typeface="Cambria"/>
                <a:cs typeface="Cambria"/>
              </a:rPr>
              <a:t>s</a:t>
            </a:r>
            <a:r>
              <a:rPr sz="2000" dirty="0">
                <a:latin typeface="Cambria"/>
                <a:cs typeface="Cambria"/>
              </a:rPr>
              <a:t>	</a:t>
            </a:r>
            <a:r>
              <a:rPr sz="2000" spc="35" dirty="0">
                <a:latin typeface="Cambria"/>
                <a:cs typeface="Cambria"/>
              </a:rPr>
              <a:t>improved</a:t>
            </a:r>
            <a:r>
              <a:rPr sz="2000" dirty="0">
                <a:latin typeface="Cambria"/>
                <a:cs typeface="Cambria"/>
              </a:rPr>
              <a:t>	</a:t>
            </a:r>
            <a:r>
              <a:rPr sz="2000" spc="35" dirty="0">
                <a:latin typeface="Cambria"/>
                <a:cs typeface="Cambria"/>
              </a:rPr>
              <a:t>by</a:t>
            </a:r>
            <a:r>
              <a:rPr sz="2000" dirty="0">
                <a:latin typeface="Cambria"/>
                <a:cs typeface="Cambria"/>
              </a:rPr>
              <a:t>	</a:t>
            </a:r>
            <a:r>
              <a:rPr sz="2000" spc="105" dirty="0">
                <a:latin typeface="Cambria"/>
                <a:cs typeface="Cambria"/>
              </a:rPr>
              <a:t>tak</a:t>
            </a:r>
            <a:r>
              <a:rPr sz="2000" spc="55" dirty="0">
                <a:latin typeface="Cambria"/>
                <a:cs typeface="Cambria"/>
              </a:rPr>
              <a:t>i</a:t>
            </a:r>
            <a:r>
              <a:rPr sz="2000" spc="85" dirty="0">
                <a:latin typeface="Cambria"/>
                <a:cs typeface="Cambria"/>
              </a:rPr>
              <a:t>ng</a:t>
            </a:r>
            <a:r>
              <a:rPr sz="2000" dirty="0">
                <a:latin typeface="Cambria"/>
                <a:cs typeface="Cambria"/>
              </a:rPr>
              <a:t>	</a:t>
            </a:r>
            <a:r>
              <a:rPr sz="2000" spc="45" dirty="0">
                <a:latin typeface="Cambria"/>
                <a:cs typeface="Cambria"/>
              </a:rPr>
              <a:t>into</a:t>
            </a:r>
            <a:r>
              <a:rPr sz="2000" dirty="0">
                <a:latin typeface="Cambria"/>
                <a:cs typeface="Cambria"/>
              </a:rPr>
              <a:t>	</a:t>
            </a:r>
            <a:r>
              <a:rPr sz="2000" spc="45" dirty="0">
                <a:latin typeface="Cambria"/>
                <a:cs typeface="Cambria"/>
              </a:rPr>
              <a:t>consideration</a:t>
            </a:r>
            <a:r>
              <a:rPr sz="2000" dirty="0">
                <a:latin typeface="Cambria"/>
                <a:cs typeface="Cambria"/>
              </a:rPr>
              <a:t>	</a:t>
            </a:r>
            <a:r>
              <a:rPr sz="2000" spc="50" dirty="0">
                <a:latin typeface="Cambria"/>
                <a:cs typeface="Cambria"/>
              </a:rPr>
              <a:t>the  </a:t>
            </a:r>
            <a:r>
              <a:rPr sz="2000" spc="45" dirty="0">
                <a:latin typeface="Cambria"/>
                <a:cs typeface="Cambria"/>
              </a:rPr>
              <a:t>frequency</a:t>
            </a:r>
            <a:r>
              <a:rPr sz="2000" spc="95" dirty="0">
                <a:latin typeface="Cambria"/>
                <a:cs typeface="Cambria"/>
              </a:rPr>
              <a:t> </a:t>
            </a:r>
            <a:r>
              <a:rPr sz="2000" spc="-5" dirty="0">
                <a:latin typeface="Cambria"/>
                <a:cs typeface="Cambria"/>
              </a:rPr>
              <a:t>of</a:t>
            </a:r>
            <a:r>
              <a:rPr sz="2000" spc="100" dirty="0">
                <a:latin typeface="Cambria"/>
                <a:cs typeface="Cambria"/>
              </a:rPr>
              <a:t> </a:t>
            </a:r>
            <a:r>
              <a:rPr sz="2000" spc="30" dirty="0">
                <a:latin typeface="Cambria"/>
                <a:cs typeface="Cambria"/>
              </a:rPr>
              <a:t>occurrence</a:t>
            </a:r>
            <a:r>
              <a:rPr sz="2000" spc="114" dirty="0">
                <a:latin typeface="Cambria"/>
                <a:cs typeface="Cambria"/>
              </a:rPr>
              <a:t> </a:t>
            </a:r>
            <a:r>
              <a:rPr sz="2000" spc="-5" dirty="0">
                <a:latin typeface="Cambria"/>
                <a:cs typeface="Cambria"/>
              </a:rPr>
              <a:t>of</a:t>
            </a:r>
            <a:r>
              <a:rPr sz="2000" spc="105" dirty="0">
                <a:latin typeface="Cambria"/>
                <a:cs typeface="Cambria"/>
              </a:rPr>
              <a:t> </a:t>
            </a:r>
            <a:r>
              <a:rPr sz="2000" spc="65" dirty="0">
                <a:latin typeface="Cambria"/>
                <a:cs typeface="Cambria"/>
              </a:rPr>
              <a:t>the</a:t>
            </a:r>
            <a:r>
              <a:rPr sz="2000" spc="100" dirty="0">
                <a:latin typeface="Cambria"/>
                <a:cs typeface="Cambria"/>
              </a:rPr>
              <a:t> </a:t>
            </a:r>
            <a:r>
              <a:rPr sz="2000" spc="35" dirty="0">
                <a:latin typeface="Cambria"/>
                <a:cs typeface="Cambria"/>
              </a:rPr>
              <a:t>processing</a:t>
            </a:r>
            <a:r>
              <a:rPr sz="2000" spc="120" dirty="0">
                <a:latin typeface="Cambria"/>
                <a:cs typeface="Cambria"/>
              </a:rPr>
              <a:t> </a:t>
            </a:r>
            <a:r>
              <a:rPr sz="2000" spc="50" dirty="0">
                <a:latin typeface="Cambria"/>
                <a:cs typeface="Cambria"/>
              </a:rPr>
              <a:t>token</a:t>
            </a:r>
            <a:r>
              <a:rPr sz="2000" spc="95" dirty="0">
                <a:latin typeface="Cambria"/>
                <a:cs typeface="Cambria"/>
              </a:rPr>
              <a:t> </a:t>
            </a:r>
            <a:r>
              <a:rPr sz="2000" spc="75" dirty="0">
                <a:latin typeface="Cambria"/>
                <a:cs typeface="Cambria"/>
              </a:rPr>
              <a:t>in</a:t>
            </a:r>
            <a:r>
              <a:rPr sz="2000" spc="110" dirty="0">
                <a:latin typeface="Cambria"/>
                <a:cs typeface="Cambria"/>
              </a:rPr>
              <a:t> </a:t>
            </a:r>
            <a:r>
              <a:rPr sz="2000" spc="65" dirty="0">
                <a:latin typeface="Cambria"/>
                <a:cs typeface="Cambria"/>
              </a:rPr>
              <a:t>the</a:t>
            </a:r>
            <a:r>
              <a:rPr sz="2000" spc="100" dirty="0">
                <a:latin typeface="Cambria"/>
                <a:cs typeface="Cambria"/>
              </a:rPr>
              <a:t> </a:t>
            </a:r>
            <a:r>
              <a:rPr sz="2000" spc="75" dirty="0">
                <a:latin typeface="Cambria"/>
                <a:cs typeface="Cambria"/>
              </a:rPr>
              <a:t>database.</a:t>
            </a:r>
            <a:endParaRPr sz="2000" dirty="0">
              <a:latin typeface="Cambria"/>
              <a:cs typeface="Cambria"/>
            </a:endParaRPr>
          </a:p>
          <a:p>
            <a:pPr marL="88900" marR="5080" lvl="1" algn="just">
              <a:lnSpc>
                <a:spcPct val="100000"/>
              </a:lnSpc>
              <a:spcBef>
                <a:spcPts val="1080"/>
              </a:spcBef>
              <a:buSzPct val="94444"/>
              <a:buFont typeface="Wingdings"/>
              <a:buChar char=""/>
              <a:tabLst>
                <a:tab pos="271145" algn="l"/>
              </a:tabLst>
            </a:pPr>
            <a:r>
              <a:rPr sz="2000" spc="110" dirty="0">
                <a:latin typeface="Cambria"/>
                <a:cs typeface="Cambria"/>
              </a:rPr>
              <a:t>One</a:t>
            </a:r>
            <a:r>
              <a:rPr sz="2000" spc="114" dirty="0">
                <a:latin typeface="Cambria"/>
                <a:cs typeface="Cambria"/>
              </a:rPr>
              <a:t> </a:t>
            </a:r>
            <a:r>
              <a:rPr sz="2000" dirty="0">
                <a:latin typeface="Cambria"/>
                <a:cs typeface="Cambria"/>
              </a:rPr>
              <a:t>of</a:t>
            </a:r>
            <a:r>
              <a:rPr sz="2000" spc="5" dirty="0">
                <a:latin typeface="Cambria"/>
                <a:cs typeface="Cambria"/>
              </a:rPr>
              <a:t> </a:t>
            </a:r>
            <a:r>
              <a:rPr sz="2000" spc="65" dirty="0">
                <a:latin typeface="Cambria"/>
                <a:cs typeface="Cambria"/>
              </a:rPr>
              <a:t>the</a:t>
            </a:r>
            <a:r>
              <a:rPr sz="2000" spc="70" dirty="0">
                <a:latin typeface="Cambria"/>
                <a:cs typeface="Cambria"/>
              </a:rPr>
              <a:t> </a:t>
            </a:r>
            <a:r>
              <a:rPr sz="2000" spc="30" dirty="0">
                <a:latin typeface="Cambria"/>
                <a:cs typeface="Cambria"/>
              </a:rPr>
              <a:t>objectives</a:t>
            </a:r>
            <a:r>
              <a:rPr sz="2000" spc="35" dirty="0">
                <a:latin typeface="Cambria"/>
                <a:cs typeface="Cambria"/>
              </a:rPr>
              <a:t> </a:t>
            </a:r>
            <a:r>
              <a:rPr sz="2000" spc="-5" dirty="0">
                <a:latin typeface="Cambria"/>
                <a:cs typeface="Cambria"/>
              </a:rPr>
              <a:t>of</a:t>
            </a:r>
            <a:r>
              <a:rPr sz="2000" dirty="0">
                <a:latin typeface="Cambria"/>
                <a:cs typeface="Cambria"/>
              </a:rPr>
              <a:t> </a:t>
            </a:r>
            <a:r>
              <a:rPr sz="2000" spc="65" dirty="0">
                <a:latin typeface="Cambria"/>
                <a:cs typeface="Cambria"/>
              </a:rPr>
              <a:t>indexing</a:t>
            </a:r>
            <a:r>
              <a:rPr sz="2000" spc="70" dirty="0">
                <a:latin typeface="Cambria"/>
                <a:cs typeface="Cambria"/>
              </a:rPr>
              <a:t> </a:t>
            </a:r>
            <a:r>
              <a:rPr sz="2000" spc="105" dirty="0">
                <a:latin typeface="Cambria"/>
                <a:cs typeface="Cambria"/>
              </a:rPr>
              <a:t>an</a:t>
            </a:r>
            <a:r>
              <a:rPr sz="2000" spc="110" dirty="0">
                <a:latin typeface="Cambria"/>
                <a:cs typeface="Cambria"/>
              </a:rPr>
              <a:t> </a:t>
            </a:r>
            <a:r>
              <a:rPr sz="2000" spc="70" dirty="0">
                <a:latin typeface="Cambria"/>
                <a:cs typeface="Cambria"/>
              </a:rPr>
              <a:t>item</a:t>
            </a:r>
            <a:r>
              <a:rPr sz="2000" spc="75" dirty="0">
                <a:latin typeface="Cambria"/>
                <a:cs typeface="Cambria"/>
              </a:rPr>
              <a:t> </a:t>
            </a:r>
            <a:r>
              <a:rPr sz="2000" spc="60" dirty="0">
                <a:latin typeface="Cambria"/>
                <a:cs typeface="Cambria"/>
              </a:rPr>
              <a:t>is  </a:t>
            </a:r>
            <a:r>
              <a:rPr sz="2000" spc="15" dirty="0">
                <a:latin typeface="Cambria"/>
                <a:cs typeface="Cambria"/>
              </a:rPr>
              <a:t>to </a:t>
            </a:r>
            <a:r>
              <a:rPr sz="2000" spc="20" dirty="0">
                <a:latin typeface="Cambria"/>
                <a:cs typeface="Cambria"/>
              </a:rPr>
              <a:t> </a:t>
            </a:r>
            <a:r>
              <a:rPr sz="2000" spc="60" dirty="0">
                <a:latin typeface="Cambria"/>
                <a:cs typeface="Cambria"/>
              </a:rPr>
              <a:t>discriminate  </a:t>
            </a:r>
            <a:r>
              <a:rPr sz="2000" spc="65" dirty="0">
                <a:latin typeface="Cambria"/>
                <a:cs typeface="Cambria"/>
              </a:rPr>
              <a:t>the </a:t>
            </a:r>
            <a:r>
              <a:rPr sz="2000" spc="70" dirty="0">
                <a:latin typeface="Cambria"/>
                <a:cs typeface="Cambria"/>
              </a:rPr>
              <a:t> </a:t>
            </a:r>
            <a:r>
              <a:rPr sz="2000" spc="65" dirty="0">
                <a:latin typeface="Cambria"/>
                <a:cs typeface="Cambria"/>
              </a:rPr>
              <a:t>semantics</a:t>
            </a:r>
            <a:r>
              <a:rPr sz="2000" spc="100" dirty="0">
                <a:latin typeface="Cambria"/>
                <a:cs typeface="Cambria"/>
              </a:rPr>
              <a:t> </a:t>
            </a:r>
            <a:r>
              <a:rPr sz="2000" spc="-5" dirty="0">
                <a:latin typeface="Cambria"/>
                <a:cs typeface="Cambria"/>
              </a:rPr>
              <a:t>of</a:t>
            </a:r>
            <a:r>
              <a:rPr sz="2000" spc="100" dirty="0">
                <a:latin typeface="Cambria"/>
                <a:cs typeface="Cambria"/>
              </a:rPr>
              <a:t> </a:t>
            </a:r>
            <a:r>
              <a:rPr sz="2000" spc="95" dirty="0">
                <a:latin typeface="Cambria"/>
                <a:cs typeface="Cambria"/>
              </a:rPr>
              <a:t>that</a:t>
            </a:r>
            <a:r>
              <a:rPr sz="2000" spc="100" dirty="0">
                <a:latin typeface="Cambria"/>
                <a:cs typeface="Cambria"/>
              </a:rPr>
              <a:t> </a:t>
            </a:r>
            <a:r>
              <a:rPr sz="2000" spc="70" dirty="0">
                <a:latin typeface="Cambria"/>
                <a:cs typeface="Cambria"/>
              </a:rPr>
              <a:t>item</a:t>
            </a:r>
            <a:r>
              <a:rPr sz="2000" spc="100" dirty="0">
                <a:latin typeface="Cambria"/>
                <a:cs typeface="Cambria"/>
              </a:rPr>
              <a:t> </a:t>
            </a:r>
            <a:r>
              <a:rPr sz="2000" spc="35" dirty="0">
                <a:latin typeface="Cambria"/>
                <a:cs typeface="Cambria"/>
              </a:rPr>
              <a:t>from</a:t>
            </a:r>
            <a:r>
              <a:rPr sz="2000" spc="105" dirty="0">
                <a:latin typeface="Cambria"/>
                <a:cs typeface="Cambria"/>
              </a:rPr>
              <a:t> </a:t>
            </a:r>
            <a:r>
              <a:rPr sz="2000" spc="40" dirty="0">
                <a:latin typeface="Cambria"/>
                <a:cs typeface="Cambria"/>
              </a:rPr>
              <a:t>other</a:t>
            </a:r>
            <a:r>
              <a:rPr sz="2000" spc="100" dirty="0">
                <a:latin typeface="Cambria"/>
                <a:cs typeface="Cambria"/>
              </a:rPr>
              <a:t> </a:t>
            </a:r>
            <a:r>
              <a:rPr sz="2000" spc="65" dirty="0">
                <a:latin typeface="Cambria"/>
                <a:cs typeface="Cambria"/>
              </a:rPr>
              <a:t>items</a:t>
            </a:r>
            <a:r>
              <a:rPr sz="2000" spc="105" dirty="0">
                <a:latin typeface="Cambria"/>
                <a:cs typeface="Cambria"/>
              </a:rPr>
              <a:t> </a:t>
            </a:r>
            <a:r>
              <a:rPr sz="2000" spc="75" dirty="0">
                <a:latin typeface="Cambria"/>
                <a:cs typeface="Cambria"/>
              </a:rPr>
              <a:t>in</a:t>
            </a:r>
            <a:r>
              <a:rPr sz="2000" spc="105" dirty="0">
                <a:latin typeface="Cambria"/>
                <a:cs typeface="Cambria"/>
              </a:rPr>
              <a:t> </a:t>
            </a:r>
            <a:r>
              <a:rPr sz="2000" spc="65" dirty="0">
                <a:latin typeface="Cambria"/>
                <a:cs typeface="Cambria"/>
              </a:rPr>
              <a:t>the</a:t>
            </a:r>
            <a:r>
              <a:rPr sz="2000" spc="100" dirty="0">
                <a:latin typeface="Cambria"/>
                <a:cs typeface="Cambria"/>
              </a:rPr>
              <a:t> </a:t>
            </a:r>
            <a:r>
              <a:rPr sz="2000" spc="75" dirty="0">
                <a:latin typeface="Cambria"/>
                <a:cs typeface="Cambria"/>
              </a:rPr>
              <a:t>database.</a:t>
            </a:r>
            <a:endParaRPr sz="2000" dirty="0">
              <a:latin typeface="Cambria"/>
              <a:cs typeface="Cambria"/>
            </a:endParaRPr>
          </a:p>
          <a:p>
            <a:pPr marL="88900" marR="5080" lvl="1" algn="just">
              <a:lnSpc>
                <a:spcPct val="100000"/>
              </a:lnSpc>
              <a:buSzPct val="94444"/>
              <a:buFont typeface="Wingdings"/>
              <a:buChar char=""/>
              <a:tabLst>
                <a:tab pos="271145" algn="l"/>
              </a:tabLst>
            </a:pPr>
            <a:r>
              <a:rPr sz="2000" spc="95" dirty="0">
                <a:latin typeface="Cambria"/>
                <a:cs typeface="Cambria"/>
              </a:rPr>
              <a:t>If </a:t>
            </a:r>
            <a:r>
              <a:rPr sz="2000" spc="60" dirty="0">
                <a:latin typeface="Cambria"/>
                <a:cs typeface="Cambria"/>
              </a:rPr>
              <a:t>tile </a:t>
            </a:r>
            <a:r>
              <a:rPr sz="2000" spc="55" dirty="0">
                <a:latin typeface="Cambria"/>
                <a:cs typeface="Cambria"/>
              </a:rPr>
              <a:t>token </a:t>
            </a:r>
            <a:r>
              <a:rPr sz="2000" spc="30" dirty="0">
                <a:latin typeface="Cambria"/>
                <a:cs typeface="Cambria"/>
              </a:rPr>
              <a:t>"computer" </a:t>
            </a:r>
            <a:r>
              <a:rPr sz="2000" spc="25" dirty="0">
                <a:latin typeface="Cambria"/>
                <a:cs typeface="Cambria"/>
              </a:rPr>
              <a:t>occurs </a:t>
            </a:r>
            <a:r>
              <a:rPr sz="2000" spc="75" dirty="0">
                <a:latin typeface="Cambria"/>
                <a:cs typeface="Cambria"/>
              </a:rPr>
              <a:t>in </a:t>
            </a:r>
            <a:r>
              <a:rPr sz="2000" spc="40" dirty="0">
                <a:latin typeface="Cambria"/>
                <a:cs typeface="Cambria"/>
              </a:rPr>
              <a:t>every </a:t>
            </a:r>
            <a:r>
              <a:rPr sz="2000" spc="65" dirty="0">
                <a:latin typeface="Cambria"/>
                <a:cs typeface="Cambria"/>
              </a:rPr>
              <a:t>item </a:t>
            </a:r>
            <a:r>
              <a:rPr sz="2000" spc="75" dirty="0">
                <a:latin typeface="Cambria"/>
                <a:cs typeface="Cambria"/>
              </a:rPr>
              <a:t>in </a:t>
            </a:r>
            <a:r>
              <a:rPr sz="2000" spc="65" dirty="0">
                <a:latin typeface="Cambria"/>
                <a:cs typeface="Cambria"/>
              </a:rPr>
              <a:t>the</a:t>
            </a:r>
            <a:r>
              <a:rPr sz="2000" spc="70" dirty="0">
                <a:latin typeface="Cambria"/>
                <a:cs typeface="Cambria"/>
              </a:rPr>
              <a:t> </a:t>
            </a:r>
            <a:r>
              <a:rPr sz="2000" spc="75" dirty="0">
                <a:latin typeface="Cambria"/>
                <a:cs typeface="Cambria"/>
              </a:rPr>
              <a:t>database, </a:t>
            </a:r>
            <a:r>
              <a:rPr sz="2000" spc="70" dirty="0">
                <a:latin typeface="Cambria"/>
                <a:cs typeface="Cambria"/>
              </a:rPr>
              <a:t>its value </a:t>
            </a:r>
            <a:r>
              <a:rPr sz="2000" spc="75" dirty="0">
                <a:latin typeface="Cambria"/>
                <a:cs typeface="Cambria"/>
              </a:rPr>
              <a:t> </a:t>
            </a:r>
            <a:r>
              <a:rPr sz="2000" spc="55" dirty="0">
                <a:latin typeface="Cambria"/>
                <a:cs typeface="Cambria"/>
              </a:rPr>
              <a:t>representing </a:t>
            </a:r>
            <a:r>
              <a:rPr sz="2000" spc="65" dirty="0">
                <a:latin typeface="Cambria"/>
                <a:cs typeface="Cambria"/>
              </a:rPr>
              <a:t>the semantics </a:t>
            </a:r>
            <a:r>
              <a:rPr sz="2000" spc="-5" dirty="0">
                <a:latin typeface="Cambria"/>
                <a:cs typeface="Cambria"/>
              </a:rPr>
              <a:t>of </a:t>
            </a:r>
            <a:r>
              <a:rPr sz="2000" spc="105" dirty="0">
                <a:latin typeface="Cambria"/>
                <a:cs typeface="Cambria"/>
              </a:rPr>
              <a:t>an </a:t>
            </a:r>
            <a:r>
              <a:rPr sz="2000" spc="70" dirty="0">
                <a:latin typeface="Cambria"/>
                <a:cs typeface="Cambria"/>
              </a:rPr>
              <a:t>item </a:t>
            </a:r>
            <a:r>
              <a:rPr sz="2000" spc="90" dirty="0">
                <a:latin typeface="Cambria"/>
                <a:cs typeface="Cambria"/>
              </a:rPr>
              <a:t>may </a:t>
            </a:r>
            <a:r>
              <a:rPr sz="2000" spc="10" dirty="0">
                <a:latin typeface="Cambria"/>
                <a:cs typeface="Cambria"/>
              </a:rPr>
              <a:t>be </a:t>
            </a:r>
            <a:r>
              <a:rPr sz="2000" spc="50" dirty="0">
                <a:latin typeface="Cambria"/>
                <a:cs typeface="Cambria"/>
              </a:rPr>
              <a:t>less </a:t>
            </a:r>
            <a:r>
              <a:rPr sz="2000" spc="70" dirty="0">
                <a:latin typeface="Cambria"/>
                <a:cs typeface="Cambria"/>
              </a:rPr>
              <a:t>useful </a:t>
            </a:r>
            <a:r>
              <a:rPr sz="2000" spc="35" dirty="0">
                <a:latin typeface="Cambria"/>
                <a:cs typeface="Cambria"/>
              </a:rPr>
              <a:t>compared </a:t>
            </a:r>
            <a:r>
              <a:rPr sz="2000" spc="15" dirty="0">
                <a:latin typeface="Cambria"/>
                <a:cs typeface="Cambria"/>
              </a:rPr>
              <a:t>to </a:t>
            </a:r>
            <a:r>
              <a:rPr sz="2000" spc="120" dirty="0">
                <a:latin typeface="Cambria"/>
                <a:cs typeface="Cambria"/>
              </a:rPr>
              <a:t>a </a:t>
            </a:r>
            <a:r>
              <a:rPr sz="2000" spc="125" dirty="0">
                <a:latin typeface="Cambria"/>
                <a:cs typeface="Cambria"/>
              </a:rPr>
              <a:t> </a:t>
            </a:r>
            <a:r>
              <a:rPr sz="2000" spc="40" dirty="0">
                <a:latin typeface="Cambria"/>
                <a:cs typeface="Cambria"/>
              </a:rPr>
              <a:t>processing </a:t>
            </a:r>
            <a:r>
              <a:rPr sz="2000" spc="50" dirty="0">
                <a:latin typeface="Cambria"/>
                <a:cs typeface="Cambria"/>
              </a:rPr>
              <a:t>token </a:t>
            </a:r>
            <a:r>
              <a:rPr sz="2000" spc="95" dirty="0">
                <a:latin typeface="Cambria"/>
                <a:cs typeface="Cambria"/>
              </a:rPr>
              <a:t>that </a:t>
            </a:r>
            <a:r>
              <a:rPr sz="2000" spc="25" dirty="0">
                <a:latin typeface="Cambria"/>
                <a:cs typeface="Cambria"/>
              </a:rPr>
              <a:t>occurs </a:t>
            </a:r>
            <a:r>
              <a:rPr sz="2000" spc="75" dirty="0">
                <a:latin typeface="Cambria"/>
                <a:cs typeface="Cambria"/>
              </a:rPr>
              <a:t>in </a:t>
            </a:r>
            <a:r>
              <a:rPr sz="2000" spc="40" dirty="0">
                <a:latin typeface="Cambria"/>
                <a:cs typeface="Cambria"/>
              </a:rPr>
              <a:t>only </a:t>
            </a:r>
            <a:r>
              <a:rPr sz="2000" spc="120" dirty="0">
                <a:latin typeface="Cambria"/>
                <a:cs typeface="Cambria"/>
              </a:rPr>
              <a:t>a </a:t>
            </a:r>
            <a:r>
              <a:rPr sz="2000" spc="55" dirty="0">
                <a:latin typeface="Cambria"/>
                <a:cs typeface="Cambria"/>
              </a:rPr>
              <a:t>subset </a:t>
            </a:r>
            <a:r>
              <a:rPr sz="2000" spc="-5" dirty="0">
                <a:latin typeface="Cambria"/>
                <a:cs typeface="Cambria"/>
              </a:rPr>
              <a:t>of </a:t>
            </a:r>
            <a:r>
              <a:rPr sz="2000" spc="70" dirty="0">
                <a:latin typeface="Cambria"/>
                <a:cs typeface="Cambria"/>
              </a:rPr>
              <a:t>the </a:t>
            </a:r>
            <a:r>
              <a:rPr sz="2000" spc="65" dirty="0">
                <a:latin typeface="Cambria"/>
                <a:cs typeface="Cambria"/>
              </a:rPr>
              <a:t>items </a:t>
            </a:r>
            <a:r>
              <a:rPr sz="2000" spc="75" dirty="0">
                <a:latin typeface="Cambria"/>
                <a:cs typeface="Cambria"/>
              </a:rPr>
              <a:t>in </a:t>
            </a:r>
            <a:r>
              <a:rPr sz="2000" spc="70" dirty="0">
                <a:latin typeface="Cambria"/>
                <a:cs typeface="Cambria"/>
              </a:rPr>
              <a:t>the </a:t>
            </a:r>
            <a:r>
              <a:rPr sz="2000" spc="80" dirty="0">
                <a:latin typeface="Cambria"/>
                <a:cs typeface="Cambria"/>
              </a:rPr>
              <a:t>database.. </a:t>
            </a:r>
            <a:r>
              <a:rPr sz="2000" spc="85" dirty="0">
                <a:latin typeface="Cambria"/>
                <a:cs typeface="Cambria"/>
              </a:rPr>
              <a:t> </a:t>
            </a:r>
            <a:endParaRPr lang="en-US" sz="2000" spc="85" dirty="0" smtClean="0">
              <a:latin typeface="Cambria"/>
              <a:cs typeface="Cambria"/>
            </a:endParaRPr>
          </a:p>
          <a:p>
            <a:pPr marL="88900" marR="5080" lvl="1" algn="just">
              <a:lnSpc>
                <a:spcPct val="100000"/>
              </a:lnSpc>
              <a:buSzPct val="94444"/>
              <a:buFont typeface="Wingdings"/>
              <a:buChar char=""/>
              <a:tabLst>
                <a:tab pos="271145" algn="l"/>
              </a:tabLst>
            </a:pPr>
            <a:r>
              <a:rPr sz="2000" spc="85" dirty="0" smtClean="0">
                <a:latin typeface="Cambria"/>
                <a:cs typeface="Cambria"/>
              </a:rPr>
              <a:t>The</a:t>
            </a:r>
            <a:r>
              <a:rPr sz="2000" spc="95" dirty="0" smtClean="0">
                <a:latin typeface="Cambria"/>
                <a:cs typeface="Cambria"/>
              </a:rPr>
              <a:t> </a:t>
            </a:r>
            <a:r>
              <a:rPr sz="2000" spc="60" dirty="0">
                <a:latin typeface="Cambria"/>
                <a:cs typeface="Cambria"/>
              </a:rPr>
              <a:t>term</a:t>
            </a:r>
            <a:r>
              <a:rPr sz="2000" spc="100" dirty="0">
                <a:latin typeface="Cambria"/>
                <a:cs typeface="Cambria"/>
              </a:rPr>
              <a:t> </a:t>
            </a:r>
            <a:r>
              <a:rPr sz="2000" spc="30" dirty="0">
                <a:latin typeface="Cambria"/>
                <a:cs typeface="Cambria"/>
              </a:rPr>
              <a:t>"computer"</a:t>
            </a:r>
            <a:r>
              <a:rPr sz="2000" spc="110" dirty="0">
                <a:latin typeface="Cambria"/>
                <a:cs typeface="Cambria"/>
              </a:rPr>
              <a:t> </a:t>
            </a:r>
            <a:r>
              <a:rPr sz="2000" spc="50" dirty="0">
                <a:latin typeface="Cambria"/>
                <a:cs typeface="Cambria"/>
              </a:rPr>
              <a:t>represents</a:t>
            </a:r>
            <a:r>
              <a:rPr sz="2000" spc="114" dirty="0">
                <a:latin typeface="Cambria"/>
                <a:cs typeface="Cambria"/>
              </a:rPr>
              <a:t> </a:t>
            </a:r>
            <a:r>
              <a:rPr sz="2000" spc="120" dirty="0">
                <a:latin typeface="Cambria"/>
                <a:cs typeface="Cambria"/>
              </a:rPr>
              <a:t>a</a:t>
            </a:r>
            <a:r>
              <a:rPr sz="2000" spc="100" dirty="0">
                <a:latin typeface="Cambria"/>
                <a:cs typeface="Cambria"/>
              </a:rPr>
              <a:t> </a:t>
            </a:r>
            <a:r>
              <a:rPr sz="2000" spc="25" dirty="0">
                <a:latin typeface="Cambria"/>
                <a:cs typeface="Cambria"/>
              </a:rPr>
              <a:t>concept</a:t>
            </a:r>
            <a:r>
              <a:rPr sz="2000" spc="110" dirty="0">
                <a:latin typeface="Cambria"/>
                <a:cs typeface="Cambria"/>
              </a:rPr>
              <a:t> </a:t>
            </a:r>
            <a:r>
              <a:rPr sz="2000" spc="55" dirty="0">
                <a:latin typeface="Cambria"/>
                <a:cs typeface="Cambria"/>
              </a:rPr>
              <a:t>used</a:t>
            </a:r>
            <a:r>
              <a:rPr sz="2000" spc="110" dirty="0">
                <a:latin typeface="Cambria"/>
                <a:cs typeface="Cambria"/>
              </a:rPr>
              <a:t> </a:t>
            </a:r>
            <a:r>
              <a:rPr sz="2000" spc="75" dirty="0">
                <a:latin typeface="Cambria"/>
                <a:cs typeface="Cambria"/>
              </a:rPr>
              <a:t>in</a:t>
            </a:r>
            <a:r>
              <a:rPr sz="2000" spc="100" dirty="0">
                <a:latin typeface="Cambria"/>
                <a:cs typeface="Cambria"/>
              </a:rPr>
              <a:t> </a:t>
            </a:r>
            <a:r>
              <a:rPr sz="2000" spc="105" dirty="0">
                <a:latin typeface="Cambria"/>
                <a:cs typeface="Cambria"/>
              </a:rPr>
              <a:t>an </a:t>
            </a:r>
            <a:r>
              <a:rPr sz="2000" spc="80" dirty="0">
                <a:latin typeface="Cambria"/>
                <a:cs typeface="Cambria"/>
              </a:rPr>
              <a:t>item,</a:t>
            </a:r>
            <a:r>
              <a:rPr sz="2000" spc="90" dirty="0">
                <a:latin typeface="Cambria"/>
                <a:cs typeface="Cambria"/>
              </a:rPr>
              <a:t> </a:t>
            </a:r>
            <a:r>
              <a:rPr sz="2000" spc="65" dirty="0">
                <a:latin typeface="Cambria"/>
                <a:cs typeface="Cambria"/>
              </a:rPr>
              <a:t>but</a:t>
            </a:r>
            <a:r>
              <a:rPr sz="2000" spc="105" dirty="0">
                <a:latin typeface="Cambria"/>
                <a:cs typeface="Cambria"/>
              </a:rPr>
              <a:t> </a:t>
            </a:r>
            <a:r>
              <a:rPr sz="2000" spc="75" dirty="0">
                <a:latin typeface="Cambria"/>
                <a:cs typeface="Cambria"/>
              </a:rPr>
              <a:t>it</a:t>
            </a:r>
            <a:r>
              <a:rPr sz="2000" spc="100" dirty="0">
                <a:latin typeface="Cambria"/>
                <a:cs typeface="Cambria"/>
              </a:rPr>
              <a:t> </a:t>
            </a:r>
            <a:r>
              <a:rPr sz="2000" spc="10" dirty="0">
                <a:latin typeface="Cambria"/>
                <a:cs typeface="Cambria"/>
              </a:rPr>
              <a:t>does</a:t>
            </a:r>
            <a:r>
              <a:rPr sz="2000" spc="110" dirty="0">
                <a:latin typeface="Cambria"/>
                <a:cs typeface="Cambria"/>
              </a:rPr>
              <a:t> </a:t>
            </a:r>
            <a:r>
              <a:rPr sz="2000" spc="40" dirty="0" smtClean="0">
                <a:latin typeface="Cambria"/>
                <a:cs typeface="Cambria"/>
              </a:rPr>
              <a:t>not</a:t>
            </a:r>
            <a:r>
              <a:rPr lang="en-US" sz="2000" dirty="0" smtClean="0">
                <a:latin typeface="Cambria"/>
                <a:cs typeface="Cambria"/>
              </a:rPr>
              <a:t> </a:t>
            </a:r>
            <a:r>
              <a:rPr sz="2000" spc="55" dirty="0" smtClean="0">
                <a:latin typeface="Cambria"/>
                <a:cs typeface="Cambria"/>
              </a:rPr>
              <a:t>help</a:t>
            </a:r>
            <a:r>
              <a:rPr sz="2000" spc="120" dirty="0" smtClean="0">
                <a:latin typeface="Cambria"/>
                <a:cs typeface="Cambria"/>
              </a:rPr>
              <a:t> </a:t>
            </a:r>
            <a:r>
              <a:rPr sz="2000" spc="120" dirty="0">
                <a:latin typeface="Cambria"/>
                <a:cs typeface="Cambria"/>
              </a:rPr>
              <a:t>a</a:t>
            </a:r>
            <a:r>
              <a:rPr sz="2000" spc="135" dirty="0">
                <a:latin typeface="Cambria"/>
                <a:cs typeface="Cambria"/>
              </a:rPr>
              <a:t> </a:t>
            </a:r>
            <a:r>
              <a:rPr sz="2000" spc="60" dirty="0">
                <a:latin typeface="Cambria"/>
                <a:cs typeface="Cambria"/>
              </a:rPr>
              <a:t>user</a:t>
            </a:r>
            <a:r>
              <a:rPr sz="2000" spc="125" dirty="0">
                <a:latin typeface="Cambria"/>
                <a:cs typeface="Cambria"/>
              </a:rPr>
              <a:t> </a:t>
            </a:r>
            <a:r>
              <a:rPr sz="2000" spc="60" dirty="0">
                <a:latin typeface="Cambria"/>
                <a:cs typeface="Cambria"/>
              </a:rPr>
              <a:t>find</a:t>
            </a:r>
            <a:r>
              <a:rPr sz="2000" spc="125" dirty="0">
                <a:latin typeface="Cambria"/>
                <a:cs typeface="Cambria"/>
              </a:rPr>
              <a:t> </a:t>
            </a:r>
            <a:r>
              <a:rPr sz="2000" spc="70" dirty="0">
                <a:latin typeface="Cambria"/>
                <a:cs typeface="Cambria"/>
              </a:rPr>
              <a:t>the</a:t>
            </a:r>
            <a:r>
              <a:rPr sz="2000" spc="140" dirty="0">
                <a:latin typeface="Cambria"/>
                <a:cs typeface="Cambria"/>
              </a:rPr>
              <a:t> </a:t>
            </a:r>
            <a:r>
              <a:rPr sz="2000" spc="35" dirty="0">
                <a:latin typeface="Cambria"/>
                <a:cs typeface="Cambria"/>
              </a:rPr>
              <a:t>specific</a:t>
            </a:r>
            <a:r>
              <a:rPr sz="2000" spc="135" dirty="0">
                <a:latin typeface="Cambria"/>
                <a:cs typeface="Cambria"/>
              </a:rPr>
              <a:t> </a:t>
            </a:r>
            <a:r>
              <a:rPr sz="2000" spc="55" dirty="0">
                <a:latin typeface="Cambria"/>
                <a:cs typeface="Cambria"/>
              </a:rPr>
              <a:t>information</a:t>
            </a:r>
            <a:r>
              <a:rPr sz="2000" spc="125" dirty="0">
                <a:latin typeface="Cambria"/>
                <a:cs typeface="Cambria"/>
              </a:rPr>
              <a:t> </a:t>
            </a:r>
            <a:r>
              <a:rPr sz="2000" spc="50" dirty="0">
                <a:latin typeface="Cambria"/>
                <a:cs typeface="Cambria"/>
              </a:rPr>
              <a:t>being</a:t>
            </a:r>
            <a:r>
              <a:rPr sz="2000" spc="130" dirty="0">
                <a:latin typeface="Cambria"/>
                <a:cs typeface="Cambria"/>
              </a:rPr>
              <a:t> </a:t>
            </a:r>
            <a:r>
              <a:rPr sz="2000" spc="60" dirty="0">
                <a:latin typeface="Cambria"/>
                <a:cs typeface="Cambria"/>
              </a:rPr>
              <a:t>sought</a:t>
            </a:r>
            <a:r>
              <a:rPr sz="2000" spc="125" dirty="0">
                <a:latin typeface="Cambria"/>
                <a:cs typeface="Cambria"/>
              </a:rPr>
              <a:t> </a:t>
            </a:r>
            <a:r>
              <a:rPr sz="2000" spc="45" dirty="0">
                <a:latin typeface="Cambria"/>
                <a:cs typeface="Cambria"/>
              </a:rPr>
              <a:t>since</a:t>
            </a:r>
            <a:r>
              <a:rPr sz="2000" spc="120" dirty="0">
                <a:latin typeface="Cambria"/>
                <a:cs typeface="Cambria"/>
              </a:rPr>
              <a:t> </a:t>
            </a:r>
            <a:r>
              <a:rPr sz="2000" spc="75" dirty="0">
                <a:latin typeface="Cambria"/>
                <a:cs typeface="Cambria"/>
              </a:rPr>
              <a:t>it</a:t>
            </a:r>
            <a:r>
              <a:rPr sz="2000" spc="130" dirty="0">
                <a:latin typeface="Cambria"/>
                <a:cs typeface="Cambria"/>
              </a:rPr>
              <a:t> </a:t>
            </a:r>
            <a:r>
              <a:rPr sz="2000" spc="70" dirty="0" err="1" smtClean="0">
                <a:latin typeface="Cambria"/>
                <a:cs typeface="Cambria"/>
              </a:rPr>
              <a:t>retuns</a:t>
            </a:r>
            <a:r>
              <a:rPr sz="2000" spc="135" dirty="0" smtClean="0">
                <a:latin typeface="Cambria"/>
                <a:cs typeface="Cambria"/>
              </a:rPr>
              <a:t> </a:t>
            </a:r>
            <a:r>
              <a:rPr sz="2000" spc="65" dirty="0" smtClean="0">
                <a:latin typeface="Cambria"/>
                <a:cs typeface="Cambria"/>
              </a:rPr>
              <a:t>the</a:t>
            </a:r>
            <a:r>
              <a:rPr lang="en-US" sz="2000" dirty="0" smtClean="0">
                <a:latin typeface="Cambria"/>
                <a:cs typeface="Cambria"/>
              </a:rPr>
              <a:t> </a:t>
            </a:r>
            <a:r>
              <a:rPr sz="2000" spc="35" dirty="0" smtClean="0">
                <a:latin typeface="Cambria"/>
                <a:cs typeface="Cambria"/>
              </a:rPr>
              <a:t>complete</a:t>
            </a:r>
            <a:r>
              <a:rPr sz="2000" spc="65" dirty="0" smtClean="0">
                <a:latin typeface="Cambria"/>
                <a:cs typeface="Cambria"/>
              </a:rPr>
              <a:t> </a:t>
            </a:r>
            <a:r>
              <a:rPr sz="2000" spc="75" dirty="0">
                <a:latin typeface="Cambria"/>
                <a:cs typeface="Cambria"/>
              </a:rPr>
              <a:t>database.</a:t>
            </a:r>
            <a:endParaRPr sz="2000" dirty="0">
              <a:latin typeface="Cambria"/>
              <a:cs typeface="Cambria"/>
            </a:endParaRPr>
          </a:p>
          <a:p>
            <a:pPr marL="88900" marR="5080" lvl="1" algn="just">
              <a:lnSpc>
                <a:spcPct val="100000"/>
              </a:lnSpc>
              <a:buSzPct val="94444"/>
              <a:buFont typeface="Wingdings"/>
              <a:buChar char=""/>
              <a:tabLst>
                <a:tab pos="271145" algn="l"/>
              </a:tabLst>
            </a:pPr>
            <a:r>
              <a:rPr sz="2000" spc="85" dirty="0">
                <a:latin typeface="Cambria"/>
                <a:cs typeface="Cambria"/>
              </a:rPr>
              <a:t>This</a:t>
            </a:r>
            <a:r>
              <a:rPr sz="2000" spc="90" dirty="0">
                <a:latin typeface="Cambria"/>
                <a:cs typeface="Cambria"/>
              </a:rPr>
              <a:t> </a:t>
            </a:r>
            <a:r>
              <a:rPr sz="2000" spc="60" dirty="0">
                <a:latin typeface="Cambria"/>
                <a:cs typeface="Cambria"/>
              </a:rPr>
              <a:t>leads</a:t>
            </a:r>
            <a:r>
              <a:rPr sz="2000" spc="65" dirty="0">
                <a:latin typeface="Cambria"/>
                <a:cs typeface="Cambria"/>
              </a:rPr>
              <a:t> </a:t>
            </a:r>
            <a:r>
              <a:rPr sz="2000" spc="20" dirty="0">
                <a:latin typeface="Cambria"/>
                <a:cs typeface="Cambria"/>
              </a:rPr>
              <a:t>to</a:t>
            </a:r>
            <a:r>
              <a:rPr sz="2000" spc="25" dirty="0">
                <a:latin typeface="Cambria"/>
                <a:cs typeface="Cambria"/>
              </a:rPr>
              <a:t> </a:t>
            </a:r>
            <a:r>
              <a:rPr sz="2000" spc="65" dirty="0">
                <a:latin typeface="Cambria"/>
                <a:cs typeface="Cambria"/>
              </a:rPr>
              <a:t>the</a:t>
            </a:r>
            <a:r>
              <a:rPr sz="2000" spc="70" dirty="0">
                <a:latin typeface="Cambria"/>
                <a:cs typeface="Cambria"/>
              </a:rPr>
              <a:t> </a:t>
            </a:r>
            <a:r>
              <a:rPr sz="2000" spc="60" dirty="0">
                <a:latin typeface="Cambria"/>
                <a:cs typeface="Cambria"/>
              </a:rPr>
              <a:t>general</a:t>
            </a:r>
            <a:r>
              <a:rPr sz="2000" spc="65" dirty="0">
                <a:latin typeface="Cambria"/>
                <a:cs typeface="Cambria"/>
              </a:rPr>
              <a:t> </a:t>
            </a:r>
            <a:r>
              <a:rPr sz="2000" spc="70" dirty="0">
                <a:latin typeface="Cambria"/>
                <a:cs typeface="Cambria"/>
              </a:rPr>
              <a:t>statement  </a:t>
            </a:r>
            <a:r>
              <a:rPr sz="2000" spc="75" dirty="0">
                <a:latin typeface="Cambria"/>
                <a:cs typeface="Cambria"/>
              </a:rPr>
              <a:t>enhancing  </a:t>
            </a:r>
            <a:r>
              <a:rPr sz="2000" spc="60" dirty="0">
                <a:latin typeface="Cambria"/>
                <a:cs typeface="Cambria"/>
              </a:rPr>
              <a:t>weighting  algorithms </a:t>
            </a:r>
            <a:r>
              <a:rPr sz="2000" spc="65" dirty="0">
                <a:latin typeface="Cambria"/>
                <a:cs typeface="Cambria"/>
              </a:rPr>
              <a:t> </a:t>
            </a:r>
            <a:r>
              <a:rPr sz="2000" spc="95" dirty="0">
                <a:latin typeface="Cambria"/>
                <a:cs typeface="Cambria"/>
              </a:rPr>
              <a:t>that </a:t>
            </a:r>
            <a:r>
              <a:rPr sz="2000" spc="65" dirty="0">
                <a:latin typeface="Cambria"/>
                <a:cs typeface="Cambria"/>
              </a:rPr>
              <a:t>the </a:t>
            </a:r>
            <a:r>
              <a:rPr sz="2000" spc="55" dirty="0">
                <a:latin typeface="Cambria"/>
                <a:cs typeface="Cambria"/>
              </a:rPr>
              <a:t>weight </a:t>
            </a:r>
            <a:r>
              <a:rPr sz="2000" spc="60" dirty="0">
                <a:latin typeface="Cambria"/>
                <a:cs typeface="Cambria"/>
              </a:rPr>
              <a:t>assigned </a:t>
            </a:r>
            <a:r>
              <a:rPr sz="2000" spc="15" dirty="0">
                <a:latin typeface="Cambria"/>
                <a:cs typeface="Cambria"/>
              </a:rPr>
              <a:t>to </a:t>
            </a:r>
            <a:r>
              <a:rPr sz="2000" spc="105" dirty="0">
                <a:latin typeface="Cambria"/>
                <a:cs typeface="Cambria"/>
              </a:rPr>
              <a:t>an </a:t>
            </a:r>
            <a:r>
              <a:rPr sz="2000" spc="70" dirty="0">
                <a:latin typeface="Cambria"/>
                <a:cs typeface="Cambria"/>
              </a:rPr>
              <a:t>item </a:t>
            </a:r>
            <a:r>
              <a:rPr sz="2000" spc="50" dirty="0">
                <a:latin typeface="Cambria"/>
                <a:cs typeface="Cambria"/>
              </a:rPr>
              <a:t>should </a:t>
            </a:r>
            <a:r>
              <a:rPr sz="2000" spc="15" dirty="0">
                <a:latin typeface="Cambria"/>
                <a:cs typeface="Cambria"/>
              </a:rPr>
              <a:t>be </a:t>
            </a:r>
            <a:r>
              <a:rPr sz="2000" spc="55" dirty="0">
                <a:latin typeface="Cambria"/>
                <a:cs typeface="Cambria"/>
              </a:rPr>
              <a:t>inversely </a:t>
            </a:r>
            <a:r>
              <a:rPr sz="2000" spc="35" dirty="0">
                <a:latin typeface="Cambria"/>
                <a:cs typeface="Cambria"/>
              </a:rPr>
              <a:t>proportional </a:t>
            </a:r>
            <a:r>
              <a:rPr sz="2000" spc="15" dirty="0">
                <a:latin typeface="Cambria"/>
                <a:cs typeface="Cambria"/>
              </a:rPr>
              <a:t>to </a:t>
            </a:r>
            <a:r>
              <a:rPr sz="2000" spc="65" dirty="0">
                <a:latin typeface="Cambria"/>
                <a:cs typeface="Cambria"/>
              </a:rPr>
              <a:t>the </a:t>
            </a:r>
            <a:r>
              <a:rPr sz="2000" spc="70" dirty="0">
                <a:latin typeface="Cambria"/>
                <a:cs typeface="Cambria"/>
              </a:rPr>
              <a:t> </a:t>
            </a:r>
            <a:r>
              <a:rPr sz="2000" spc="45" dirty="0">
                <a:latin typeface="Cambria"/>
                <a:cs typeface="Cambria"/>
              </a:rPr>
              <a:t>frequency</a:t>
            </a:r>
            <a:r>
              <a:rPr sz="2000" spc="95" dirty="0">
                <a:latin typeface="Cambria"/>
                <a:cs typeface="Cambria"/>
              </a:rPr>
              <a:t> </a:t>
            </a:r>
            <a:r>
              <a:rPr sz="2000" spc="-5" dirty="0">
                <a:latin typeface="Cambria"/>
                <a:cs typeface="Cambria"/>
              </a:rPr>
              <a:t>of</a:t>
            </a:r>
            <a:r>
              <a:rPr sz="2000" spc="100" dirty="0">
                <a:latin typeface="Cambria"/>
                <a:cs typeface="Cambria"/>
              </a:rPr>
              <a:t> </a:t>
            </a:r>
            <a:r>
              <a:rPr sz="2000" spc="30" dirty="0">
                <a:latin typeface="Cambria"/>
                <a:cs typeface="Cambria"/>
              </a:rPr>
              <a:t>occurrence</a:t>
            </a:r>
            <a:r>
              <a:rPr sz="2000" spc="114" dirty="0">
                <a:latin typeface="Cambria"/>
                <a:cs typeface="Cambria"/>
              </a:rPr>
              <a:t> </a:t>
            </a:r>
            <a:r>
              <a:rPr sz="2000" spc="-5" dirty="0">
                <a:latin typeface="Cambria"/>
                <a:cs typeface="Cambria"/>
              </a:rPr>
              <a:t>of</a:t>
            </a:r>
            <a:r>
              <a:rPr sz="2000" spc="100" dirty="0">
                <a:latin typeface="Cambria"/>
                <a:cs typeface="Cambria"/>
              </a:rPr>
              <a:t> </a:t>
            </a:r>
            <a:r>
              <a:rPr sz="2000" spc="105" dirty="0">
                <a:latin typeface="Cambria"/>
                <a:cs typeface="Cambria"/>
              </a:rPr>
              <a:t>an</a:t>
            </a:r>
            <a:r>
              <a:rPr sz="2000" spc="100" dirty="0">
                <a:latin typeface="Cambria"/>
                <a:cs typeface="Cambria"/>
              </a:rPr>
              <a:t> </a:t>
            </a:r>
            <a:r>
              <a:rPr sz="2000" spc="70" dirty="0">
                <a:latin typeface="Cambria"/>
                <a:cs typeface="Cambria"/>
              </a:rPr>
              <a:t>item</a:t>
            </a:r>
            <a:r>
              <a:rPr sz="2000" spc="100" dirty="0">
                <a:latin typeface="Cambria"/>
                <a:cs typeface="Cambria"/>
              </a:rPr>
              <a:t> </a:t>
            </a:r>
            <a:r>
              <a:rPr sz="2000" spc="75" dirty="0">
                <a:latin typeface="Cambria"/>
                <a:cs typeface="Cambria"/>
              </a:rPr>
              <a:t>in</a:t>
            </a:r>
            <a:r>
              <a:rPr sz="2000" spc="100" dirty="0">
                <a:latin typeface="Cambria"/>
                <a:cs typeface="Cambria"/>
              </a:rPr>
              <a:t> </a:t>
            </a:r>
            <a:r>
              <a:rPr sz="2000" spc="65" dirty="0">
                <a:latin typeface="Cambria"/>
                <a:cs typeface="Cambria"/>
              </a:rPr>
              <a:t>the</a:t>
            </a:r>
            <a:r>
              <a:rPr sz="2000" spc="105" dirty="0">
                <a:latin typeface="Cambria"/>
                <a:cs typeface="Cambria"/>
              </a:rPr>
              <a:t> </a:t>
            </a:r>
            <a:r>
              <a:rPr sz="2000" spc="75" dirty="0">
                <a:latin typeface="Cambria"/>
                <a:cs typeface="Cambria"/>
              </a:rPr>
              <a:t>database.</a:t>
            </a:r>
            <a:endParaRPr sz="2000" dirty="0">
              <a:latin typeface="Cambria"/>
              <a:cs typeface="Cambria"/>
            </a:endParaRPr>
          </a:p>
          <a:p>
            <a:pPr marL="88900" marR="5715" lvl="1" algn="just">
              <a:lnSpc>
                <a:spcPct val="100000"/>
              </a:lnSpc>
              <a:buSzPct val="94444"/>
              <a:buFont typeface="Wingdings"/>
              <a:buChar char=""/>
              <a:tabLst>
                <a:tab pos="271145" algn="l"/>
              </a:tabLst>
            </a:pPr>
            <a:r>
              <a:rPr sz="2000" spc="85" dirty="0">
                <a:latin typeface="Cambria"/>
                <a:cs typeface="Cambria"/>
              </a:rPr>
              <a:t>This</a:t>
            </a:r>
            <a:r>
              <a:rPr sz="2000" spc="90" dirty="0">
                <a:latin typeface="Cambria"/>
                <a:cs typeface="Cambria"/>
              </a:rPr>
              <a:t> </a:t>
            </a:r>
            <a:r>
              <a:rPr sz="2000" spc="65" dirty="0">
                <a:latin typeface="Cambria"/>
                <a:cs typeface="Cambria"/>
              </a:rPr>
              <a:t>algorithm</a:t>
            </a:r>
            <a:r>
              <a:rPr sz="2000" spc="70" dirty="0">
                <a:latin typeface="Cambria"/>
                <a:cs typeface="Cambria"/>
              </a:rPr>
              <a:t> </a:t>
            </a:r>
            <a:r>
              <a:rPr sz="2000" spc="60" dirty="0">
                <a:latin typeface="Cambria"/>
                <a:cs typeface="Cambria"/>
              </a:rPr>
              <a:t>is</a:t>
            </a:r>
            <a:r>
              <a:rPr sz="2000" spc="65" dirty="0">
                <a:latin typeface="Cambria"/>
                <a:cs typeface="Cambria"/>
              </a:rPr>
              <a:t> </a:t>
            </a:r>
            <a:r>
              <a:rPr sz="2000" spc="55" dirty="0">
                <a:latin typeface="Cambria"/>
                <a:cs typeface="Cambria"/>
              </a:rPr>
              <a:t>called</a:t>
            </a:r>
            <a:r>
              <a:rPr sz="2000" spc="60" dirty="0">
                <a:latin typeface="Cambria"/>
                <a:cs typeface="Cambria"/>
              </a:rPr>
              <a:t> </a:t>
            </a:r>
            <a:r>
              <a:rPr sz="2000" spc="50" dirty="0">
                <a:latin typeface="Cambria"/>
                <a:cs typeface="Cambria"/>
              </a:rPr>
              <a:t>inverse</a:t>
            </a:r>
            <a:r>
              <a:rPr sz="2000" spc="55" dirty="0">
                <a:latin typeface="Cambria"/>
                <a:cs typeface="Cambria"/>
              </a:rPr>
              <a:t> </a:t>
            </a:r>
            <a:r>
              <a:rPr sz="2000" spc="45" dirty="0">
                <a:latin typeface="Cambria"/>
                <a:cs typeface="Cambria"/>
              </a:rPr>
              <a:t>document</a:t>
            </a:r>
            <a:r>
              <a:rPr sz="2000" spc="50" dirty="0">
                <a:latin typeface="Cambria"/>
                <a:cs typeface="Cambria"/>
              </a:rPr>
              <a:t> </a:t>
            </a:r>
            <a:r>
              <a:rPr sz="2000" spc="45" dirty="0">
                <a:latin typeface="Cambria"/>
                <a:cs typeface="Cambria"/>
              </a:rPr>
              <a:t>frequency</a:t>
            </a:r>
            <a:r>
              <a:rPr sz="2000" spc="50" dirty="0">
                <a:latin typeface="Cambria"/>
                <a:cs typeface="Cambria"/>
              </a:rPr>
              <a:t> </a:t>
            </a:r>
            <a:r>
              <a:rPr sz="2000" spc="90" dirty="0">
                <a:latin typeface="Cambria"/>
                <a:cs typeface="Cambria"/>
              </a:rPr>
              <a:t>(IDF).</a:t>
            </a:r>
            <a:r>
              <a:rPr sz="2000" spc="95" dirty="0">
                <a:latin typeface="Cambria"/>
                <a:cs typeface="Cambria"/>
              </a:rPr>
              <a:t> </a:t>
            </a:r>
            <a:r>
              <a:rPr sz="2000" spc="85" dirty="0">
                <a:latin typeface="Cambria"/>
                <a:cs typeface="Cambria"/>
              </a:rPr>
              <a:t>The</a:t>
            </a:r>
            <a:r>
              <a:rPr sz="2000" spc="90" dirty="0">
                <a:latin typeface="Cambria"/>
                <a:cs typeface="Cambria"/>
              </a:rPr>
              <a:t> </a:t>
            </a:r>
            <a:r>
              <a:rPr sz="2000" spc="60" dirty="0">
                <a:latin typeface="Cambria"/>
                <a:cs typeface="Cambria"/>
              </a:rPr>
              <a:t>un- </a:t>
            </a:r>
            <a:r>
              <a:rPr sz="2000" spc="65" dirty="0">
                <a:latin typeface="Cambria"/>
                <a:cs typeface="Cambria"/>
              </a:rPr>
              <a:t> </a:t>
            </a:r>
            <a:r>
              <a:rPr sz="2000" spc="55" dirty="0">
                <a:latin typeface="Cambria"/>
                <a:cs typeface="Cambria"/>
              </a:rPr>
              <a:t>normalized</a:t>
            </a:r>
            <a:r>
              <a:rPr sz="2000" spc="90" dirty="0">
                <a:latin typeface="Cambria"/>
                <a:cs typeface="Cambria"/>
              </a:rPr>
              <a:t> </a:t>
            </a:r>
            <a:r>
              <a:rPr sz="2000" spc="60" dirty="0">
                <a:latin typeface="Cambria"/>
                <a:cs typeface="Cambria"/>
              </a:rPr>
              <a:t>weighting</a:t>
            </a:r>
            <a:r>
              <a:rPr sz="2000" spc="95" dirty="0">
                <a:latin typeface="Cambria"/>
                <a:cs typeface="Cambria"/>
              </a:rPr>
              <a:t> </a:t>
            </a:r>
            <a:r>
              <a:rPr sz="2000" spc="65" dirty="0">
                <a:latin typeface="Cambria"/>
                <a:cs typeface="Cambria"/>
              </a:rPr>
              <a:t>formula</a:t>
            </a:r>
            <a:r>
              <a:rPr sz="2000" spc="95" dirty="0">
                <a:latin typeface="Cambria"/>
                <a:cs typeface="Cambria"/>
              </a:rPr>
              <a:t> </a:t>
            </a:r>
            <a:r>
              <a:rPr sz="2000" spc="45" dirty="0">
                <a:latin typeface="Cambria"/>
                <a:cs typeface="Cambria"/>
              </a:rPr>
              <a:t>is:</a:t>
            </a:r>
            <a:endParaRPr sz="2000" dirty="0">
              <a:latin typeface="Cambria"/>
              <a:cs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14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685800" y="457200"/>
            <a:ext cx="6085840" cy="474489"/>
          </a:xfrm>
          <a:prstGeom prst="rect">
            <a:avLst/>
          </a:prstGeom>
        </p:spPr>
        <p:txBody>
          <a:bodyPr vert="horz" wrap="square" lIns="0" tIns="12700" rIns="0" bIns="0" rtlCol="0">
            <a:spAutoFit/>
          </a:bodyPr>
          <a:lstStyle/>
          <a:p>
            <a:pPr marL="12700">
              <a:lnSpc>
                <a:spcPct val="100000"/>
              </a:lnSpc>
              <a:spcBef>
                <a:spcPts val="100"/>
              </a:spcBef>
            </a:pPr>
            <a:r>
              <a:rPr sz="3000" b="1" spc="365" dirty="0">
                <a:solidFill>
                  <a:srgbClr val="002060"/>
                </a:solidFill>
                <a:latin typeface="Cambria"/>
                <a:cs typeface="Cambria"/>
              </a:rPr>
              <a:t>I</a:t>
            </a:r>
            <a:r>
              <a:rPr b="1" spc="365" dirty="0">
                <a:solidFill>
                  <a:srgbClr val="002060"/>
                </a:solidFill>
                <a:latin typeface="Cambria"/>
                <a:cs typeface="Cambria"/>
              </a:rPr>
              <a:t>NVERSE</a:t>
            </a:r>
            <a:r>
              <a:rPr b="1" spc="325" dirty="0">
                <a:solidFill>
                  <a:srgbClr val="002060"/>
                </a:solidFill>
                <a:latin typeface="Cambria"/>
                <a:cs typeface="Cambria"/>
              </a:rPr>
              <a:t> </a:t>
            </a:r>
            <a:r>
              <a:rPr sz="3000" b="1" spc="360" dirty="0" smtClean="0">
                <a:solidFill>
                  <a:srgbClr val="002060"/>
                </a:solidFill>
                <a:latin typeface="Cambria"/>
                <a:cs typeface="Cambria"/>
              </a:rPr>
              <a:t>D</a:t>
            </a:r>
            <a:r>
              <a:rPr b="1" spc="360" dirty="0" smtClean="0">
                <a:solidFill>
                  <a:srgbClr val="002060"/>
                </a:solidFill>
                <a:latin typeface="Cambria"/>
                <a:cs typeface="Cambria"/>
              </a:rPr>
              <a:t>OCUMENT</a:t>
            </a:r>
            <a:r>
              <a:rPr b="1" spc="315" dirty="0" smtClean="0">
                <a:solidFill>
                  <a:srgbClr val="002060"/>
                </a:solidFill>
                <a:latin typeface="Cambria"/>
                <a:cs typeface="Cambria"/>
              </a:rPr>
              <a:t> </a:t>
            </a:r>
            <a:r>
              <a:rPr sz="3000" b="1" spc="395" dirty="0">
                <a:solidFill>
                  <a:srgbClr val="002060"/>
                </a:solidFill>
                <a:latin typeface="Cambria"/>
                <a:cs typeface="Cambria"/>
              </a:rPr>
              <a:t>F</a:t>
            </a:r>
            <a:r>
              <a:rPr b="1" spc="395" dirty="0">
                <a:solidFill>
                  <a:srgbClr val="002060"/>
                </a:solidFill>
                <a:latin typeface="Cambria"/>
                <a:cs typeface="Cambria"/>
              </a:rPr>
              <a:t>REQUENCY</a:t>
            </a:r>
            <a:endParaRPr sz="3000" dirty="0">
              <a:solidFill>
                <a:srgbClr val="002060"/>
              </a:solidFill>
              <a:latin typeface="Cambria"/>
              <a:cs typeface="Cambria"/>
            </a:endParaRPr>
          </a:p>
        </p:txBody>
      </p:sp>
      <p:sp>
        <p:nvSpPr>
          <p:cNvPr id="11" name="object 11"/>
          <p:cNvSpPr txBox="1"/>
          <p:nvPr/>
        </p:nvSpPr>
        <p:spPr>
          <a:xfrm>
            <a:off x="533400" y="1295400"/>
            <a:ext cx="7996555" cy="1859483"/>
          </a:xfrm>
          <a:prstGeom prst="rect">
            <a:avLst/>
          </a:prstGeom>
        </p:spPr>
        <p:txBody>
          <a:bodyPr vert="horz" wrap="square" lIns="0" tIns="12700" rIns="0" bIns="0" rtlCol="0">
            <a:spAutoFit/>
          </a:bodyPr>
          <a:lstStyle/>
          <a:p>
            <a:pPr marL="88900" marR="5080" lvl="1" algn="just">
              <a:lnSpc>
                <a:spcPct val="100000"/>
              </a:lnSpc>
              <a:buSzPct val="94444"/>
              <a:buFont typeface="Wingdings"/>
              <a:buChar char=""/>
              <a:tabLst>
                <a:tab pos="271145" algn="l"/>
              </a:tabLst>
            </a:pPr>
            <a:r>
              <a:rPr lang="en-US" sz="2000" spc="85" dirty="0" smtClean="0">
                <a:latin typeface="Cambria"/>
                <a:cs typeface="Cambria"/>
              </a:rPr>
              <a:t>This</a:t>
            </a:r>
            <a:r>
              <a:rPr lang="en-US" sz="2000" spc="90" dirty="0" smtClean="0">
                <a:latin typeface="Cambria"/>
                <a:cs typeface="Cambria"/>
              </a:rPr>
              <a:t> </a:t>
            </a:r>
            <a:r>
              <a:rPr lang="en-US" sz="2000" spc="60" dirty="0" smtClean="0">
                <a:latin typeface="Cambria"/>
                <a:cs typeface="Cambria"/>
              </a:rPr>
              <a:t>leads</a:t>
            </a:r>
            <a:r>
              <a:rPr lang="en-US" sz="2000" spc="65" dirty="0" smtClean="0">
                <a:latin typeface="Cambria"/>
                <a:cs typeface="Cambria"/>
              </a:rPr>
              <a:t> </a:t>
            </a:r>
            <a:r>
              <a:rPr lang="en-US" sz="2000" spc="20" dirty="0" smtClean="0">
                <a:latin typeface="Cambria"/>
                <a:cs typeface="Cambria"/>
              </a:rPr>
              <a:t>to</a:t>
            </a:r>
            <a:r>
              <a:rPr lang="en-US" sz="2000" spc="25" dirty="0" smtClean="0">
                <a:latin typeface="Cambria"/>
                <a:cs typeface="Cambria"/>
              </a:rPr>
              <a:t> </a:t>
            </a:r>
            <a:r>
              <a:rPr lang="en-US" sz="2000" spc="65" dirty="0" smtClean="0">
                <a:latin typeface="Cambria"/>
                <a:cs typeface="Cambria"/>
              </a:rPr>
              <a:t>the</a:t>
            </a:r>
            <a:r>
              <a:rPr lang="en-US" sz="2000" spc="70" dirty="0" smtClean="0">
                <a:latin typeface="Cambria"/>
                <a:cs typeface="Cambria"/>
              </a:rPr>
              <a:t> </a:t>
            </a:r>
            <a:r>
              <a:rPr lang="en-US" sz="2000" spc="60" dirty="0" smtClean="0">
                <a:latin typeface="Cambria"/>
                <a:cs typeface="Cambria"/>
              </a:rPr>
              <a:t>general</a:t>
            </a:r>
            <a:r>
              <a:rPr lang="en-US" sz="2000" spc="65" dirty="0" smtClean="0">
                <a:latin typeface="Cambria"/>
                <a:cs typeface="Cambria"/>
              </a:rPr>
              <a:t> </a:t>
            </a:r>
            <a:r>
              <a:rPr lang="en-US" sz="2000" spc="70" dirty="0" smtClean="0">
                <a:latin typeface="Cambria"/>
                <a:cs typeface="Cambria"/>
              </a:rPr>
              <a:t>statement  </a:t>
            </a:r>
            <a:r>
              <a:rPr lang="en-US" sz="2000" spc="75" dirty="0" smtClean="0">
                <a:latin typeface="Cambria"/>
                <a:cs typeface="Cambria"/>
              </a:rPr>
              <a:t>enhancing  </a:t>
            </a:r>
            <a:r>
              <a:rPr lang="en-US" sz="2000" spc="60" dirty="0" smtClean="0">
                <a:latin typeface="Cambria"/>
                <a:cs typeface="Cambria"/>
              </a:rPr>
              <a:t>weighting  algorithms </a:t>
            </a:r>
            <a:r>
              <a:rPr lang="en-US" sz="2000" spc="65" dirty="0" smtClean="0">
                <a:latin typeface="Cambria"/>
                <a:cs typeface="Cambria"/>
              </a:rPr>
              <a:t> </a:t>
            </a:r>
            <a:r>
              <a:rPr lang="en-US" sz="2000" spc="95" dirty="0" smtClean="0">
                <a:latin typeface="Cambria"/>
                <a:cs typeface="Cambria"/>
              </a:rPr>
              <a:t>that </a:t>
            </a:r>
            <a:r>
              <a:rPr lang="en-US" sz="2000" spc="65" dirty="0" smtClean="0">
                <a:latin typeface="Cambria"/>
                <a:cs typeface="Cambria"/>
              </a:rPr>
              <a:t>the </a:t>
            </a:r>
            <a:r>
              <a:rPr lang="en-US" sz="2000" spc="55" dirty="0" smtClean="0">
                <a:latin typeface="Cambria"/>
                <a:cs typeface="Cambria"/>
              </a:rPr>
              <a:t>weight </a:t>
            </a:r>
            <a:r>
              <a:rPr lang="en-US" sz="2000" spc="60" dirty="0" smtClean="0">
                <a:latin typeface="Cambria"/>
                <a:cs typeface="Cambria"/>
              </a:rPr>
              <a:t>assigned </a:t>
            </a:r>
            <a:r>
              <a:rPr lang="en-US" sz="2000" spc="15" dirty="0" smtClean="0">
                <a:latin typeface="Cambria"/>
                <a:cs typeface="Cambria"/>
              </a:rPr>
              <a:t>to </a:t>
            </a:r>
            <a:r>
              <a:rPr lang="en-US" sz="2000" spc="105" dirty="0" smtClean="0">
                <a:latin typeface="Cambria"/>
                <a:cs typeface="Cambria"/>
              </a:rPr>
              <a:t>an </a:t>
            </a:r>
            <a:r>
              <a:rPr lang="en-US" sz="2000" spc="70" dirty="0" smtClean="0">
                <a:latin typeface="Cambria"/>
                <a:cs typeface="Cambria"/>
              </a:rPr>
              <a:t>item </a:t>
            </a:r>
            <a:r>
              <a:rPr lang="en-US" sz="2000" spc="50" dirty="0" smtClean="0">
                <a:latin typeface="Cambria"/>
                <a:cs typeface="Cambria"/>
              </a:rPr>
              <a:t>should </a:t>
            </a:r>
            <a:r>
              <a:rPr lang="en-US" sz="2000" spc="15" dirty="0" smtClean="0">
                <a:latin typeface="Cambria"/>
                <a:cs typeface="Cambria"/>
              </a:rPr>
              <a:t>be </a:t>
            </a:r>
            <a:r>
              <a:rPr lang="en-US" sz="2000" spc="55" dirty="0" smtClean="0">
                <a:latin typeface="Cambria"/>
                <a:cs typeface="Cambria"/>
              </a:rPr>
              <a:t>inversely </a:t>
            </a:r>
            <a:r>
              <a:rPr lang="en-US" sz="2000" spc="35" dirty="0" smtClean="0">
                <a:latin typeface="Cambria"/>
                <a:cs typeface="Cambria"/>
              </a:rPr>
              <a:t>proportional </a:t>
            </a:r>
            <a:r>
              <a:rPr lang="en-US" sz="2000" spc="15" dirty="0" smtClean="0">
                <a:latin typeface="Cambria"/>
                <a:cs typeface="Cambria"/>
              </a:rPr>
              <a:t>to </a:t>
            </a:r>
            <a:r>
              <a:rPr lang="en-US" sz="2000" spc="65" dirty="0" smtClean="0">
                <a:latin typeface="Cambria"/>
                <a:cs typeface="Cambria"/>
              </a:rPr>
              <a:t>the </a:t>
            </a:r>
            <a:r>
              <a:rPr lang="en-US" sz="2000" spc="70" dirty="0" smtClean="0">
                <a:latin typeface="Cambria"/>
                <a:cs typeface="Cambria"/>
              </a:rPr>
              <a:t> </a:t>
            </a:r>
            <a:r>
              <a:rPr lang="en-US" sz="2000" spc="45" dirty="0" smtClean="0">
                <a:latin typeface="Cambria"/>
                <a:cs typeface="Cambria"/>
              </a:rPr>
              <a:t>frequency</a:t>
            </a:r>
            <a:r>
              <a:rPr lang="en-US" sz="2000" spc="95" dirty="0" smtClean="0">
                <a:latin typeface="Cambria"/>
                <a:cs typeface="Cambria"/>
              </a:rPr>
              <a:t> </a:t>
            </a:r>
            <a:r>
              <a:rPr lang="en-US" sz="2000" spc="-5" dirty="0" smtClean="0">
                <a:latin typeface="Cambria"/>
                <a:cs typeface="Cambria"/>
              </a:rPr>
              <a:t>of</a:t>
            </a:r>
            <a:r>
              <a:rPr lang="en-US" sz="2000" spc="100" dirty="0" smtClean="0">
                <a:latin typeface="Cambria"/>
                <a:cs typeface="Cambria"/>
              </a:rPr>
              <a:t> </a:t>
            </a:r>
            <a:r>
              <a:rPr lang="en-US" sz="2000" spc="30" dirty="0" smtClean="0">
                <a:latin typeface="Cambria"/>
                <a:cs typeface="Cambria"/>
              </a:rPr>
              <a:t>occurrence</a:t>
            </a:r>
            <a:r>
              <a:rPr lang="en-US" sz="2000" spc="114" dirty="0" smtClean="0">
                <a:latin typeface="Cambria"/>
                <a:cs typeface="Cambria"/>
              </a:rPr>
              <a:t> </a:t>
            </a:r>
            <a:r>
              <a:rPr lang="en-US" sz="2000" spc="-5" dirty="0" smtClean="0">
                <a:latin typeface="Cambria"/>
                <a:cs typeface="Cambria"/>
              </a:rPr>
              <a:t>of</a:t>
            </a:r>
            <a:r>
              <a:rPr lang="en-US" sz="2000" spc="100" dirty="0" smtClean="0">
                <a:latin typeface="Cambria"/>
                <a:cs typeface="Cambria"/>
              </a:rPr>
              <a:t> </a:t>
            </a:r>
            <a:r>
              <a:rPr lang="en-US" sz="2000" spc="105" dirty="0" smtClean="0">
                <a:latin typeface="Cambria"/>
                <a:cs typeface="Cambria"/>
              </a:rPr>
              <a:t>an</a:t>
            </a:r>
            <a:r>
              <a:rPr lang="en-US" sz="2000" spc="100" dirty="0" smtClean="0">
                <a:latin typeface="Cambria"/>
                <a:cs typeface="Cambria"/>
              </a:rPr>
              <a:t> </a:t>
            </a:r>
            <a:r>
              <a:rPr lang="en-US" sz="2000" spc="70" dirty="0" smtClean="0">
                <a:latin typeface="Cambria"/>
                <a:cs typeface="Cambria"/>
              </a:rPr>
              <a:t>item</a:t>
            </a:r>
            <a:r>
              <a:rPr lang="en-US" sz="2000" spc="100" dirty="0" smtClean="0">
                <a:latin typeface="Cambria"/>
                <a:cs typeface="Cambria"/>
              </a:rPr>
              <a:t> </a:t>
            </a:r>
            <a:r>
              <a:rPr lang="en-US" sz="2000" spc="75" dirty="0" smtClean="0">
                <a:latin typeface="Cambria"/>
                <a:cs typeface="Cambria"/>
              </a:rPr>
              <a:t>in</a:t>
            </a:r>
            <a:r>
              <a:rPr lang="en-US" sz="2000" spc="100" dirty="0" smtClean="0">
                <a:latin typeface="Cambria"/>
                <a:cs typeface="Cambria"/>
              </a:rPr>
              <a:t> </a:t>
            </a:r>
            <a:r>
              <a:rPr lang="en-US" sz="2000" spc="65" dirty="0" smtClean="0">
                <a:latin typeface="Cambria"/>
                <a:cs typeface="Cambria"/>
              </a:rPr>
              <a:t>the</a:t>
            </a:r>
            <a:r>
              <a:rPr lang="en-US" sz="2000" spc="105" dirty="0" smtClean="0">
                <a:latin typeface="Cambria"/>
                <a:cs typeface="Cambria"/>
              </a:rPr>
              <a:t> </a:t>
            </a:r>
            <a:r>
              <a:rPr lang="en-US" sz="2000" spc="75" dirty="0" smtClean="0">
                <a:latin typeface="Cambria"/>
                <a:cs typeface="Cambria"/>
              </a:rPr>
              <a:t>database.</a:t>
            </a:r>
            <a:endParaRPr lang="en-US" sz="2000" dirty="0" smtClean="0">
              <a:latin typeface="Cambria"/>
              <a:cs typeface="Cambria"/>
            </a:endParaRPr>
          </a:p>
          <a:p>
            <a:pPr marL="88900" marR="5715" lvl="1" algn="just">
              <a:lnSpc>
                <a:spcPct val="100000"/>
              </a:lnSpc>
              <a:buSzPct val="94444"/>
              <a:buFont typeface="Wingdings"/>
              <a:buChar char=""/>
              <a:tabLst>
                <a:tab pos="271145" algn="l"/>
              </a:tabLst>
            </a:pPr>
            <a:r>
              <a:rPr lang="en-US" sz="2000" spc="85" dirty="0" smtClean="0">
                <a:latin typeface="Cambria"/>
                <a:cs typeface="Cambria"/>
              </a:rPr>
              <a:t>This</a:t>
            </a:r>
            <a:r>
              <a:rPr lang="en-US" sz="2000" spc="90" dirty="0" smtClean="0">
                <a:latin typeface="Cambria"/>
                <a:cs typeface="Cambria"/>
              </a:rPr>
              <a:t> </a:t>
            </a:r>
            <a:r>
              <a:rPr lang="en-US" sz="2000" spc="65" dirty="0" smtClean="0">
                <a:latin typeface="Cambria"/>
                <a:cs typeface="Cambria"/>
              </a:rPr>
              <a:t>algorithm</a:t>
            </a:r>
            <a:r>
              <a:rPr lang="en-US" sz="2000" spc="70" dirty="0" smtClean="0">
                <a:latin typeface="Cambria"/>
                <a:cs typeface="Cambria"/>
              </a:rPr>
              <a:t> </a:t>
            </a:r>
            <a:r>
              <a:rPr lang="en-US" sz="2000" spc="60" dirty="0" smtClean="0">
                <a:latin typeface="Cambria"/>
                <a:cs typeface="Cambria"/>
              </a:rPr>
              <a:t>is</a:t>
            </a:r>
            <a:r>
              <a:rPr lang="en-US" sz="2000" spc="65" dirty="0" smtClean="0">
                <a:latin typeface="Cambria"/>
                <a:cs typeface="Cambria"/>
              </a:rPr>
              <a:t> </a:t>
            </a:r>
            <a:r>
              <a:rPr lang="en-US" sz="2000" spc="55" dirty="0" smtClean="0">
                <a:latin typeface="Cambria"/>
                <a:cs typeface="Cambria"/>
              </a:rPr>
              <a:t>called</a:t>
            </a:r>
            <a:r>
              <a:rPr lang="en-US" sz="2000" spc="60" dirty="0" smtClean="0">
                <a:latin typeface="Cambria"/>
                <a:cs typeface="Cambria"/>
              </a:rPr>
              <a:t> </a:t>
            </a:r>
            <a:r>
              <a:rPr lang="en-US" sz="2000" spc="50" dirty="0" smtClean="0">
                <a:latin typeface="Cambria"/>
                <a:cs typeface="Cambria"/>
              </a:rPr>
              <a:t>inverse</a:t>
            </a:r>
            <a:r>
              <a:rPr lang="en-US" sz="2000" spc="55" dirty="0" smtClean="0">
                <a:latin typeface="Cambria"/>
                <a:cs typeface="Cambria"/>
              </a:rPr>
              <a:t> </a:t>
            </a:r>
            <a:r>
              <a:rPr lang="en-US" sz="2000" spc="45" dirty="0" smtClean="0">
                <a:latin typeface="Cambria"/>
                <a:cs typeface="Cambria"/>
              </a:rPr>
              <a:t>document</a:t>
            </a:r>
            <a:r>
              <a:rPr lang="en-US" sz="2000" spc="50" dirty="0" smtClean="0">
                <a:latin typeface="Cambria"/>
                <a:cs typeface="Cambria"/>
              </a:rPr>
              <a:t> </a:t>
            </a:r>
            <a:r>
              <a:rPr lang="en-US" sz="2000" spc="45" dirty="0" smtClean="0">
                <a:latin typeface="Cambria"/>
                <a:cs typeface="Cambria"/>
              </a:rPr>
              <a:t>frequency</a:t>
            </a:r>
            <a:r>
              <a:rPr lang="en-US" sz="2000" spc="50" dirty="0" smtClean="0">
                <a:latin typeface="Cambria"/>
                <a:cs typeface="Cambria"/>
              </a:rPr>
              <a:t> </a:t>
            </a:r>
            <a:r>
              <a:rPr lang="en-US" sz="2000" spc="90" dirty="0" smtClean="0">
                <a:latin typeface="Cambria"/>
                <a:cs typeface="Cambria"/>
              </a:rPr>
              <a:t>(IDF).</a:t>
            </a:r>
            <a:r>
              <a:rPr lang="en-US" sz="2000" spc="95" dirty="0" smtClean="0">
                <a:latin typeface="Cambria"/>
                <a:cs typeface="Cambria"/>
              </a:rPr>
              <a:t> </a:t>
            </a:r>
            <a:r>
              <a:rPr lang="en-US" sz="2000" spc="85" dirty="0" smtClean="0">
                <a:latin typeface="Cambria"/>
                <a:cs typeface="Cambria"/>
              </a:rPr>
              <a:t>The</a:t>
            </a:r>
            <a:r>
              <a:rPr lang="en-US" sz="2000" spc="90" dirty="0" smtClean="0">
                <a:latin typeface="Cambria"/>
                <a:cs typeface="Cambria"/>
              </a:rPr>
              <a:t> </a:t>
            </a:r>
            <a:r>
              <a:rPr lang="en-US" sz="2000" spc="60" dirty="0" smtClean="0">
                <a:latin typeface="Cambria"/>
                <a:cs typeface="Cambria"/>
              </a:rPr>
              <a:t>un- </a:t>
            </a:r>
            <a:r>
              <a:rPr lang="en-US" sz="2000" spc="65" dirty="0" smtClean="0">
                <a:latin typeface="Cambria"/>
                <a:cs typeface="Cambria"/>
              </a:rPr>
              <a:t> </a:t>
            </a:r>
            <a:r>
              <a:rPr lang="en-US" sz="2000" spc="55" dirty="0" smtClean="0">
                <a:latin typeface="Cambria"/>
                <a:cs typeface="Cambria"/>
              </a:rPr>
              <a:t>normalized</a:t>
            </a:r>
            <a:r>
              <a:rPr lang="en-US" sz="2000" spc="90" dirty="0" smtClean="0">
                <a:latin typeface="Cambria"/>
                <a:cs typeface="Cambria"/>
              </a:rPr>
              <a:t> </a:t>
            </a:r>
            <a:r>
              <a:rPr lang="en-US" sz="2000" spc="60" dirty="0" smtClean="0">
                <a:latin typeface="Cambria"/>
                <a:cs typeface="Cambria"/>
              </a:rPr>
              <a:t>weighting</a:t>
            </a:r>
            <a:r>
              <a:rPr lang="en-US" sz="2000" spc="95" dirty="0" smtClean="0">
                <a:latin typeface="Cambria"/>
                <a:cs typeface="Cambria"/>
              </a:rPr>
              <a:t> </a:t>
            </a:r>
            <a:r>
              <a:rPr lang="en-US" sz="2000" spc="65" dirty="0" smtClean="0">
                <a:latin typeface="Cambria"/>
                <a:cs typeface="Cambria"/>
              </a:rPr>
              <a:t>formula</a:t>
            </a:r>
            <a:r>
              <a:rPr lang="en-US" sz="2000" spc="95" dirty="0" smtClean="0">
                <a:latin typeface="Cambria"/>
                <a:cs typeface="Cambria"/>
              </a:rPr>
              <a:t> </a:t>
            </a:r>
            <a:r>
              <a:rPr lang="en-US" sz="2000" spc="45" dirty="0" smtClean="0">
                <a:latin typeface="Cambria"/>
                <a:cs typeface="Cambria"/>
              </a:rPr>
              <a:t>is:</a:t>
            </a:r>
            <a:endParaRPr lang="en-US" sz="2000" dirty="0" smtClean="0">
              <a:latin typeface="Cambria"/>
              <a:cs typeface="Cambria"/>
            </a:endParaRPr>
          </a:p>
        </p:txBody>
      </p:sp>
      <p:sp>
        <p:nvSpPr>
          <p:cNvPr id="13" name="Rectangle 12"/>
          <p:cNvSpPr/>
          <p:nvPr/>
        </p:nvSpPr>
        <p:spPr>
          <a:xfrm>
            <a:off x="533400" y="4038600"/>
            <a:ext cx="7696200" cy="1631216"/>
          </a:xfrm>
          <a:prstGeom prst="rect">
            <a:avLst/>
          </a:prstGeom>
        </p:spPr>
        <p:txBody>
          <a:bodyPr wrap="square">
            <a:spAutoFit/>
          </a:bodyPr>
          <a:lstStyle/>
          <a:p>
            <a:pPr marL="88900" marR="5080" lvl="1" algn="just">
              <a:lnSpc>
                <a:spcPct val="100000"/>
              </a:lnSpc>
              <a:buSzPct val="94444"/>
              <a:buFont typeface="Wingdings"/>
              <a:buChar char=""/>
              <a:tabLst>
                <a:tab pos="271145" algn="l"/>
              </a:tabLst>
            </a:pPr>
            <a:r>
              <a:rPr lang="en-US" sz="2000" spc="85" dirty="0" smtClean="0">
                <a:latin typeface="Cambria"/>
                <a:cs typeface="Cambria"/>
              </a:rPr>
              <a:t>Where </a:t>
            </a:r>
            <a:r>
              <a:rPr lang="en-US" sz="2000" spc="85" dirty="0" err="1" smtClean="0">
                <a:latin typeface="Cambria"/>
                <a:cs typeface="Cambria"/>
              </a:rPr>
              <a:t>WEIGHTij</a:t>
            </a:r>
            <a:r>
              <a:rPr lang="en-US" sz="2000" spc="85" dirty="0" smtClean="0">
                <a:latin typeface="Cambria"/>
                <a:cs typeface="Cambria"/>
              </a:rPr>
              <a:t> is the vector weight that is assigned to term “j” in term “</a:t>
            </a:r>
            <a:r>
              <a:rPr lang="en-US" sz="2000" spc="85" dirty="0" err="1" smtClean="0">
                <a:latin typeface="Cambria"/>
                <a:cs typeface="Cambria"/>
              </a:rPr>
              <a:t>i</a:t>
            </a:r>
            <a:r>
              <a:rPr lang="en-US" sz="2000" spc="85" dirty="0" smtClean="0">
                <a:latin typeface="Cambria"/>
                <a:cs typeface="Cambria"/>
              </a:rPr>
              <a:t>” </a:t>
            </a:r>
            <a:r>
              <a:rPr lang="en-US" sz="2000" spc="85" dirty="0" err="1" smtClean="0">
                <a:latin typeface="Cambria"/>
                <a:cs typeface="Cambria"/>
              </a:rPr>
              <a:t>TFij</a:t>
            </a:r>
            <a:r>
              <a:rPr lang="en-US" sz="2000" spc="85" dirty="0" smtClean="0">
                <a:latin typeface="Cambria"/>
                <a:cs typeface="Cambria"/>
              </a:rPr>
              <a:t>(Term Frequency) is the frequency of term ‘j” in “</a:t>
            </a:r>
            <a:r>
              <a:rPr lang="en-US" sz="2000" spc="85" dirty="0" err="1" smtClean="0">
                <a:latin typeface="Cambria"/>
                <a:cs typeface="Cambria"/>
              </a:rPr>
              <a:t>i”,”n</a:t>
            </a:r>
            <a:r>
              <a:rPr lang="en-US" sz="2000" spc="85" dirty="0" smtClean="0">
                <a:latin typeface="Cambria"/>
                <a:cs typeface="Cambria"/>
              </a:rPr>
              <a:t>” is the number of items in the database and </a:t>
            </a:r>
            <a:r>
              <a:rPr lang="en-US" sz="2000" spc="85" dirty="0" err="1" smtClean="0">
                <a:latin typeface="Cambria"/>
                <a:cs typeface="Cambria"/>
              </a:rPr>
              <a:t>IFj</a:t>
            </a:r>
            <a:r>
              <a:rPr lang="en-US" sz="2000" spc="85" dirty="0" smtClean="0">
                <a:latin typeface="Cambria"/>
                <a:cs typeface="Cambria"/>
              </a:rPr>
              <a:t>(Item Frequency or Document frequency)is the number of items in the database that have term “j” in them. </a:t>
            </a:r>
            <a:endParaRPr lang="en-US" sz="2000" dirty="0" smtClean="0">
              <a:latin typeface="Cambria"/>
              <a:cs typeface="Cambria"/>
            </a:endParaRPr>
          </a:p>
        </p:txBody>
      </p:sp>
      <p:pic>
        <p:nvPicPr>
          <p:cNvPr id="15" name="object 12"/>
          <p:cNvPicPr/>
          <p:nvPr/>
        </p:nvPicPr>
        <p:blipFill>
          <a:blip r:embed="rId3" cstate="print"/>
          <a:stretch>
            <a:fillRect/>
          </a:stretch>
        </p:blipFill>
        <p:spPr>
          <a:xfrm>
            <a:off x="2057400" y="3352800"/>
            <a:ext cx="4191000" cy="609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14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609600" y="533400"/>
            <a:ext cx="6085840" cy="474489"/>
          </a:xfrm>
          <a:prstGeom prst="rect">
            <a:avLst/>
          </a:prstGeom>
        </p:spPr>
        <p:txBody>
          <a:bodyPr vert="horz" wrap="square" lIns="0" tIns="12700" rIns="0" bIns="0" rtlCol="0">
            <a:spAutoFit/>
          </a:bodyPr>
          <a:lstStyle/>
          <a:p>
            <a:pPr marL="12700">
              <a:lnSpc>
                <a:spcPct val="100000"/>
              </a:lnSpc>
              <a:spcBef>
                <a:spcPts val="100"/>
              </a:spcBef>
            </a:pPr>
            <a:r>
              <a:rPr lang="en-US" b="1" spc="365" dirty="0" smtClean="0">
                <a:solidFill>
                  <a:srgbClr val="002060"/>
                </a:solidFill>
              </a:rPr>
              <a:t>SIGNAL</a:t>
            </a:r>
            <a:r>
              <a:rPr lang="en-US" sz="3000" b="1" spc="365" dirty="0" smtClean="0">
                <a:solidFill>
                  <a:srgbClr val="002060"/>
                </a:solidFill>
              </a:rPr>
              <a:t> </a:t>
            </a:r>
            <a:r>
              <a:rPr lang="en-US" b="1" spc="365" dirty="0" smtClean="0">
                <a:solidFill>
                  <a:srgbClr val="002060"/>
                </a:solidFill>
              </a:rPr>
              <a:t>WEIGHTING</a:t>
            </a:r>
            <a:endParaRPr dirty="0">
              <a:solidFill>
                <a:srgbClr val="002060"/>
              </a:solidFill>
              <a:latin typeface="Cambria"/>
              <a:cs typeface="Cambria"/>
            </a:endParaRPr>
          </a:p>
        </p:txBody>
      </p:sp>
      <p:sp>
        <p:nvSpPr>
          <p:cNvPr id="11" name="object 11"/>
          <p:cNvSpPr txBox="1"/>
          <p:nvPr/>
        </p:nvSpPr>
        <p:spPr>
          <a:xfrm>
            <a:off x="533400" y="1295400"/>
            <a:ext cx="7996555" cy="2475037"/>
          </a:xfrm>
          <a:prstGeom prst="rect">
            <a:avLst/>
          </a:prstGeom>
        </p:spPr>
        <p:txBody>
          <a:bodyPr vert="horz" wrap="square" lIns="0" tIns="12700" rIns="0" bIns="0" rtlCol="0">
            <a:spAutoFit/>
          </a:bodyPr>
          <a:lstStyle/>
          <a:p>
            <a:pPr marL="88900" marR="5080" lvl="1" algn="just">
              <a:lnSpc>
                <a:spcPct val="100000"/>
              </a:lnSpc>
              <a:buSzPct val="94444"/>
              <a:buFont typeface="Wingdings" pitchFamily="2" charset="2"/>
              <a:buChar char="Ø"/>
              <a:tabLst>
                <a:tab pos="271145" algn="l"/>
              </a:tabLst>
            </a:pPr>
            <a:r>
              <a:rPr lang="en-US" sz="2000" dirty="0" smtClean="0">
                <a:latin typeface="Cambria"/>
                <a:cs typeface="Cambria"/>
              </a:rPr>
              <a:t>In information theory the information content value of an object is inversely proportional to the  probability of occurrence of the item.</a:t>
            </a:r>
          </a:p>
          <a:p>
            <a:pPr marL="88900" marR="5080" lvl="1" algn="just">
              <a:lnSpc>
                <a:spcPct val="100000"/>
              </a:lnSpc>
              <a:buSzPct val="94444"/>
              <a:buFont typeface="Wingdings" pitchFamily="2" charset="2"/>
              <a:buChar char="Ø"/>
              <a:tabLst>
                <a:tab pos="271145" algn="l"/>
              </a:tabLst>
            </a:pPr>
            <a:r>
              <a:rPr lang="en-US" sz="2000" dirty="0" smtClean="0">
                <a:latin typeface="Cambria"/>
                <a:cs typeface="Cambria"/>
              </a:rPr>
              <a:t>This is typically represented as INFORMATION=-Log</a:t>
            </a:r>
            <a:r>
              <a:rPr lang="en-US" sz="1400" dirty="0" smtClean="0">
                <a:latin typeface="Cambria"/>
                <a:cs typeface="Cambria"/>
              </a:rPr>
              <a:t>2</a:t>
            </a:r>
            <a:r>
              <a:rPr lang="en-US" sz="2000" dirty="0" smtClean="0">
                <a:latin typeface="Cambria"/>
                <a:cs typeface="Cambria"/>
              </a:rPr>
              <a:t>(p) where p is the probability of occurrence of event “p”.</a:t>
            </a:r>
          </a:p>
          <a:p>
            <a:pPr marL="88900" marR="5080" lvl="1" algn="just">
              <a:lnSpc>
                <a:spcPct val="100000"/>
              </a:lnSpc>
              <a:buSzPct val="94444"/>
              <a:buFont typeface="Wingdings" pitchFamily="2" charset="2"/>
              <a:buChar char="Ø"/>
              <a:tabLst>
                <a:tab pos="271145" algn="l"/>
              </a:tabLst>
            </a:pPr>
            <a:r>
              <a:rPr lang="en-US" sz="2000" dirty="0" smtClean="0">
                <a:latin typeface="Cambria"/>
                <a:cs typeface="Cambria"/>
              </a:rPr>
              <a:t>If there are many independent occurring events then the calculation for the average information value across the events is:</a:t>
            </a:r>
          </a:p>
          <a:p>
            <a:pPr marL="88900" marR="5080" lvl="1" algn="just">
              <a:lnSpc>
                <a:spcPct val="100000"/>
              </a:lnSpc>
              <a:buSzPct val="94444"/>
              <a:tabLst>
                <a:tab pos="271145" algn="l"/>
              </a:tabLst>
            </a:pPr>
            <a:endParaRPr lang="en-US" sz="2000" dirty="0" smtClean="0">
              <a:latin typeface="Cambria"/>
              <a:cs typeface="Cambria"/>
            </a:endParaRPr>
          </a:p>
          <a:p>
            <a:pPr marL="88900" marR="5080" lvl="1" algn="just">
              <a:lnSpc>
                <a:spcPct val="100000"/>
              </a:lnSpc>
              <a:buSzPct val="94444"/>
              <a:tabLst>
                <a:tab pos="271145" algn="l"/>
              </a:tabLst>
            </a:pPr>
            <a:r>
              <a:rPr lang="en-US" sz="2000" dirty="0" smtClean="0">
                <a:latin typeface="Cambria"/>
                <a:cs typeface="Cambria"/>
              </a:rPr>
              <a:t>                                  AVE_INFO=-       </a:t>
            </a:r>
            <a:r>
              <a:rPr lang="en-US" sz="2000" dirty="0" err="1" smtClean="0">
                <a:latin typeface="Cambria"/>
                <a:cs typeface="Cambria"/>
              </a:rPr>
              <a:t>p</a:t>
            </a:r>
            <a:r>
              <a:rPr lang="en-US" sz="1200" dirty="0" err="1" smtClean="0">
                <a:latin typeface="Cambria"/>
                <a:cs typeface="Cambria"/>
              </a:rPr>
              <a:t>k</a:t>
            </a:r>
            <a:r>
              <a:rPr lang="en-US" sz="2000" dirty="0" smtClean="0">
                <a:latin typeface="Cambria"/>
                <a:cs typeface="Cambria"/>
              </a:rPr>
              <a:t> Log</a:t>
            </a:r>
            <a:r>
              <a:rPr lang="en-US" sz="1400" dirty="0" smtClean="0">
                <a:latin typeface="Cambria"/>
                <a:cs typeface="Cambria"/>
              </a:rPr>
              <a:t>2</a:t>
            </a:r>
            <a:r>
              <a:rPr lang="en-US" sz="2000" dirty="0" smtClean="0">
                <a:latin typeface="Cambria"/>
                <a:cs typeface="Cambria"/>
              </a:rPr>
              <a:t>(</a:t>
            </a:r>
            <a:r>
              <a:rPr lang="en-US" sz="2000" dirty="0" err="1" smtClean="0">
                <a:latin typeface="Cambria"/>
                <a:cs typeface="Cambria"/>
              </a:rPr>
              <a:t>p</a:t>
            </a:r>
            <a:r>
              <a:rPr lang="en-US" sz="1200" dirty="0" err="1" smtClean="0">
                <a:latin typeface="Cambria"/>
                <a:cs typeface="Cambria"/>
              </a:rPr>
              <a:t>k</a:t>
            </a:r>
            <a:r>
              <a:rPr lang="en-US" sz="2000" dirty="0" smtClean="0">
                <a:latin typeface="Cambria"/>
                <a:cs typeface="Cambria"/>
              </a:rPr>
              <a:t>)</a:t>
            </a:r>
          </a:p>
        </p:txBody>
      </p:sp>
      <p:sp>
        <p:nvSpPr>
          <p:cNvPr id="13" name="Rectangle 12"/>
          <p:cNvSpPr/>
          <p:nvPr/>
        </p:nvSpPr>
        <p:spPr>
          <a:xfrm>
            <a:off x="533400" y="4038600"/>
            <a:ext cx="7696200" cy="3970318"/>
          </a:xfrm>
          <a:prstGeom prst="rect">
            <a:avLst/>
          </a:prstGeom>
        </p:spPr>
        <p:txBody>
          <a:bodyPr wrap="square">
            <a:spAutoFit/>
          </a:bodyPr>
          <a:lstStyle/>
          <a:p>
            <a:pPr marL="88900" marR="5080" lvl="1" algn="just">
              <a:lnSpc>
                <a:spcPct val="100000"/>
              </a:lnSpc>
              <a:buSzPct val="94444"/>
              <a:buFont typeface="Wingdings"/>
              <a:buChar char=""/>
              <a:tabLst>
                <a:tab pos="271145" algn="l"/>
              </a:tabLst>
            </a:pPr>
            <a:r>
              <a:rPr lang="en-US" sz="2000" spc="85" dirty="0" smtClean="0">
                <a:latin typeface="Cambria"/>
                <a:cs typeface="Cambria"/>
              </a:rPr>
              <a:t>The value of AVE_INFO takes its maximum value when the values for every </a:t>
            </a:r>
            <a:r>
              <a:rPr lang="en-US" sz="2000" spc="85" dirty="0" err="1" smtClean="0">
                <a:latin typeface="Cambria"/>
                <a:cs typeface="Cambria"/>
              </a:rPr>
              <a:t>p</a:t>
            </a:r>
            <a:r>
              <a:rPr lang="en-US" sz="1200" spc="85" dirty="0" err="1" smtClean="0">
                <a:latin typeface="Cambria"/>
                <a:cs typeface="Cambria"/>
              </a:rPr>
              <a:t>k</a:t>
            </a:r>
            <a:r>
              <a:rPr lang="en-US" sz="2000" spc="85" dirty="0" smtClean="0">
                <a:latin typeface="Cambria"/>
                <a:cs typeface="Cambria"/>
              </a:rPr>
              <a:t> is the same. The value of </a:t>
            </a:r>
            <a:r>
              <a:rPr lang="en-US" sz="2000" spc="85" dirty="0" err="1" smtClean="0">
                <a:latin typeface="Cambria"/>
                <a:cs typeface="Cambria"/>
              </a:rPr>
              <a:t>p</a:t>
            </a:r>
            <a:r>
              <a:rPr lang="en-US" sz="1200" spc="85" dirty="0" err="1" smtClean="0">
                <a:latin typeface="Cambria"/>
                <a:cs typeface="Cambria"/>
              </a:rPr>
              <a:t>k</a:t>
            </a:r>
            <a:r>
              <a:rPr lang="en-US" sz="2000" spc="85" dirty="0" smtClean="0">
                <a:latin typeface="Cambria"/>
                <a:cs typeface="Cambria"/>
              </a:rPr>
              <a:t> can be defined as </a:t>
            </a:r>
            <a:r>
              <a:rPr lang="en-US" sz="2000" spc="85" dirty="0" err="1" smtClean="0">
                <a:latin typeface="Cambria"/>
                <a:cs typeface="Cambria"/>
              </a:rPr>
              <a:t>TF</a:t>
            </a:r>
            <a:r>
              <a:rPr lang="en-US" sz="1200" spc="85" dirty="0" err="1" smtClean="0">
                <a:latin typeface="Cambria"/>
                <a:cs typeface="Cambria"/>
              </a:rPr>
              <a:t>ik</a:t>
            </a:r>
            <a:r>
              <a:rPr lang="en-US" sz="2000" spc="85" dirty="0" smtClean="0">
                <a:latin typeface="Cambria"/>
                <a:cs typeface="Cambria"/>
              </a:rPr>
              <a:t>/</a:t>
            </a:r>
            <a:r>
              <a:rPr lang="en-US" sz="2000" spc="85" dirty="0" err="1" smtClean="0">
                <a:latin typeface="Cambria"/>
                <a:cs typeface="Cambria"/>
              </a:rPr>
              <a:t>TOTF</a:t>
            </a:r>
            <a:r>
              <a:rPr lang="en-US" sz="1200" spc="85" dirty="0" err="1" smtClean="0">
                <a:latin typeface="Cambria"/>
                <a:cs typeface="Cambria"/>
              </a:rPr>
              <a:t>k</a:t>
            </a:r>
            <a:r>
              <a:rPr lang="en-US" sz="1200" spc="85" dirty="0" smtClean="0">
                <a:latin typeface="Cambria"/>
                <a:cs typeface="Cambria"/>
              </a:rPr>
              <a:t>  </a:t>
            </a:r>
            <a:r>
              <a:rPr lang="en-US" sz="2000" spc="85" dirty="0" smtClean="0">
                <a:latin typeface="Cambria"/>
                <a:cs typeface="Cambria"/>
              </a:rPr>
              <a:t>the ratio of the frequency of occurrence of the term in an item to the total number of occurrences of the item in the database.</a:t>
            </a:r>
          </a:p>
          <a:p>
            <a:pPr marL="88900" marR="5080" lvl="1" algn="just">
              <a:lnSpc>
                <a:spcPct val="100000"/>
              </a:lnSpc>
              <a:buSzPct val="94444"/>
              <a:buFont typeface="Wingdings"/>
              <a:buChar char=""/>
              <a:tabLst>
                <a:tab pos="271145" algn="l"/>
              </a:tabLst>
            </a:pPr>
            <a:r>
              <a:rPr lang="en-US" sz="2000" spc="85" dirty="0" smtClean="0">
                <a:latin typeface="Cambria"/>
                <a:cs typeface="Cambria"/>
              </a:rPr>
              <a:t>The following formula for calculating the weighting factor called Signal can be used:</a:t>
            </a:r>
          </a:p>
          <a:p>
            <a:pPr marL="88900" marR="5080" lvl="1" algn="just">
              <a:lnSpc>
                <a:spcPct val="100000"/>
              </a:lnSpc>
              <a:buSzPct val="94444"/>
              <a:tabLst>
                <a:tab pos="271145" algn="l"/>
              </a:tabLst>
            </a:pPr>
            <a:r>
              <a:rPr lang="en-US" sz="2000" spc="85" dirty="0" smtClean="0">
                <a:latin typeface="Cambria"/>
                <a:cs typeface="Cambria"/>
              </a:rPr>
              <a:t>                  </a:t>
            </a:r>
            <a:r>
              <a:rPr lang="en-US" sz="2000" spc="85" dirty="0" err="1" smtClean="0">
                <a:latin typeface="Cambria"/>
                <a:cs typeface="Cambria"/>
              </a:rPr>
              <a:t>Signal</a:t>
            </a:r>
            <a:r>
              <a:rPr lang="en-US" sz="1200" spc="85" dirty="0" err="1" smtClean="0">
                <a:latin typeface="Cambria"/>
                <a:cs typeface="Cambria"/>
              </a:rPr>
              <a:t>k</a:t>
            </a:r>
            <a:r>
              <a:rPr lang="en-US" sz="2000" spc="85" dirty="0" smtClean="0">
                <a:latin typeface="Cambria"/>
                <a:cs typeface="Cambria"/>
              </a:rPr>
              <a:t>=Log</a:t>
            </a:r>
            <a:r>
              <a:rPr lang="en-US" sz="1200" spc="85" dirty="0" smtClean="0">
                <a:latin typeface="Cambria"/>
                <a:cs typeface="Cambria"/>
              </a:rPr>
              <a:t>2</a:t>
            </a:r>
            <a:r>
              <a:rPr lang="en-US" sz="2000" spc="85" dirty="0" smtClean="0">
                <a:latin typeface="Cambria"/>
                <a:cs typeface="Cambria"/>
              </a:rPr>
              <a:t>(TOTF)-AVE_INFO</a:t>
            </a:r>
          </a:p>
          <a:p>
            <a:pPr marL="88900" marR="5080" lvl="1" algn="just">
              <a:lnSpc>
                <a:spcPct val="100000"/>
              </a:lnSpc>
              <a:buSzPct val="94444"/>
              <a:tabLst>
                <a:tab pos="271145" algn="l"/>
              </a:tabLst>
            </a:pPr>
            <a:endParaRPr lang="en-US" sz="2000" spc="85" dirty="0" smtClean="0">
              <a:latin typeface="Cambria"/>
              <a:cs typeface="Cambria"/>
            </a:endParaRPr>
          </a:p>
          <a:p>
            <a:pPr marL="88900" marR="5080" lvl="1" algn="just">
              <a:lnSpc>
                <a:spcPct val="100000"/>
              </a:lnSpc>
              <a:buSzPct val="94444"/>
              <a:tabLst>
                <a:tab pos="271145" algn="l"/>
              </a:tabLst>
            </a:pPr>
            <a:r>
              <a:rPr lang="en-US" sz="2000" spc="85" dirty="0" smtClean="0">
                <a:latin typeface="Cambria"/>
                <a:cs typeface="Cambria"/>
              </a:rPr>
              <a:t>Producing a final formula of :</a:t>
            </a:r>
          </a:p>
          <a:p>
            <a:pPr marL="88900" marR="5080" lvl="1" algn="just">
              <a:lnSpc>
                <a:spcPct val="100000"/>
              </a:lnSpc>
              <a:buSzPct val="94444"/>
              <a:tabLst>
                <a:tab pos="271145" algn="l"/>
              </a:tabLst>
            </a:pPr>
            <a:endParaRPr lang="en-US" sz="2000" spc="85" dirty="0" smtClean="0">
              <a:latin typeface="Cambria"/>
              <a:cs typeface="Cambria"/>
            </a:endParaRPr>
          </a:p>
          <a:p>
            <a:pPr marL="88900" marR="5080" lvl="1" algn="just">
              <a:lnSpc>
                <a:spcPct val="100000"/>
              </a:lnSpc>
              <a:buSzPct val="94444"/>
              <a:tabLst>
                <a:tab pos="271145" algn="l"/>
              </a:tabLst>
            </a:pPr>
            <a:r>
              <a:rPr lang="en-US" sz="2000" spc="85" dirty="0" smtClean="0">
                <a:latin typeface="Cambria"/>
                <a:cs typeface="Cambria"/>
              </a:rPr>
              <a:t>                  </a:t>
            </a:r>
            <a:r>
              <a:rPr lang="en-US" sz="2000" spc="85" dirty="0" err="1" smtClean="0">
                <a:latin typeface="Cambria"/>
                <a:cs typeface="Cambria"/>
              </a:rPr>
              <a:t>Weight</a:t>
            </a:r>
            <a:r>
              <a:rPr lang="en-US" sz="1200" spc="85" dirty="0" err="1" smtClean="0">
                <a:latin typeface="Cambria"/>
                <a:cs typeface="Cambria"/>
              </a:rPr>
              <a:t>ik</a:t>
            </a:r>
            <a:r>
              <a:rPr lang="en-US" sz="2000" spc="85" dirty="0" smtClean="0">
                <a:latin typeface="Cambria"/>
                <a:cs typeface="Cambria"/>
              </a:rPr>
              <a:t>=</a:t>
            </a:r>
            <a:r>
              <a:rPr lang="en-US" sz="2000" spc="85" dirty="0" err="1" smtClean="0">
                <a:latin typeface="Cambria"/>
                <a:cs typeface="Cambria"/>
              </a:rPr>
              <a:t>TF</a:t>
            </a:r>
            <a:r>
              <a:rPr lang="en-US" sz="1200" spc="85" dirty="0" err="1" smtClean="0">
                <a:latin typeface="Cambria"/>
                <a:cs typeface="Cambria"/>
              </a:rPr>
              <a:t>ik</a:t>
            </a:r>
            <a:r>
              <a:rPr lang="en-US" sz="2000" spc="85" dirty="0" smtClean="0">
                <a:latin typeface="Cambria"/>
                <a:cs typeface="Cambria"/>
              </a:rPr>
              <a:t>*</a:t>
            </a:r>
            <a:r>
              <a:rPr lang="en-US" sz="2000" spc="85" dirty="0" err="1" smtClean="0">
                <a:latin typeface="Cambria"/>
                <a:cs typeface="Cambria"/>
              </a:rPr>
              <a:t>Signal</a:t>
            </a:r>
            <a:r>
              <a:rPr lang="en-US" sz="1200" spc="85" dirty="0" err="1" smtClean="0">
                <a:latin typeface="Cambria"/>
                <a:cs typeface="Cambria"/>
              </a:rPr>
              <a:t>k</a:t>
            </a:r>
            <a:endParaRPr lang="en-US" sz="1200" spc="85" dirty="0" smtClean="0">
              <a:latin typeface="Cambria"/>
              <a:cs typeface="Cambria"/>
            </a:endParaRPr>
          </a:p>
          <a:p>
            <a:pPr marL="88900" marR="5080" lvl="1" algn="just">
              <a:lnSpc>
                <a:spcPct val="100000"/>
              </a:lnSpc>
              <a:buSzPct val="94444"/>
              <a:tabLst>
                <a:tab pos="271145" algn="l"/>
              </a:tabLst>
            </a:pPr>
            <a:endParaRPr lang="en-US" sz="1200" dirty="0" smtClean="0">
              <a:latin typeface="Cambria"/>
              <a:cs typeface="Cambria"/>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9"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86200" y="3352800"/>
            <a:ext cx="282575" cy="479425"/>
          </a:xfrm>
          <a:prstGeom prst="rect">
            <a:avLst/>
          </a:prstGeom>
          <a:noFill/>
        </p:spPr>
      </p:pic>
      <p:sp>
        <p:nvSpPr>
          <p:cNvPr id="1031" name="Rectangle 7"/>
          <p:cNvSpPr>
            <a:spLocks noChangeArrowheads="1"/>
          </p:cNvSpPr>
          <p:nvPr/>
        </p:nvSpPr>
        <p:spPr bwMode="auto">
          <a:xfrm>
            <a:off x="0" y="936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9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4645660" cy="382156"/>
          </a:xfrm>
          <a:prstGeom prst="rect">
            <a:avLst/>
          </a:prstGeom>
        </p:spPr>
        <p:txBody>
          <a:bodyPr vert="horz" wrap="square" lIns="0" tIns="12700" rIns="0" bIns="0" rtlCol="0">
            <a:spAutoFit/>
          </a:bodyPr>
          <a:lstStyle/>
          <a:p>
            <a:pPr marL="12700">
              <a:lnSpc>
                <a:spcPct val="100000"/>
              </a:lnSpc>
              <a:spcBef>
                <a:spcPts val="100"/>
              </a:spcBef>
            </a:pPr>
            <a:r>
              <a:rPr lang="en-US" b="1" spc="330" dirty="0" smtClean="0">
                <a:solidFill>
                  <a:srgbClr val="002060"/>
                </a:solidFill>
              </a:rPr>
              <a:t>DISCRIMINATION VALUE</a:t>
            </a:r>
            <a:endParaRPr dirty="0">
              <a:solidFill>
                <a:srgbClr val="002060"/>
              </a:solidFill>
              <a:latin typeface="Cambria"/>
              <a:cs typeface="Cambria"/>
            </a:endParaRPr>
          </a:p>
        </p:txBody>
      </p:sp>
      <p:sp>
        <p:nvSpPr>
          <p:cNvPr id="10" name="object 10"/>
          <p:cNvSpPr txBox="1"/>
          <p:nvPr/>
        </p:nvSpPr>
        <p:spPr>
          <a:xfrm>
            <a:off x="535940" y="1595374"/>
            <a:ext cx="7920355" cy="4000454"/>
          </a:xfrm>
          <a:prstGeom prst="rect">
            <a:avLst/>
          </a:prstGeom>
        </p:spPr>
        <p:txBody>
          <a:bodyPr vert="horz" wrap="square" lIns="0" tIns="50165" rIns="0" bIns="0" rtlCol="0">
            <a:spAutoFit/>
          </a:bodyPr>
          <a:lstStyle/>
          <a:p>
            <a:pPr marL="286385" marR="5715" indent="-274320" algn="just">
              <a:lnSpc>
                <a:spcPts val="2380"/>
              </a:lnSpc>
              <a:spcBef>
                <a:spcPts val="395"/>
              </a:spcBef>
              <a:buClr>
                <a:srgbClr val="FD8537"/>
              </a:buClr>
              <a:buSzPct val="70454"/>
              <a:buFont typeface="Wingdings"/>
              <a:buChar char=""/>
              <a:tabLst>
                <a:tab pos="287020" algn="l"/>
              </a:tabLst>
            </a:pPr>
            <a:r>
              <a:rPr lang="en-US" sz="2200" spc="105" dirty="0" smtClean="0">
                <a:latin typeface="Cambria"/>
                <a:cs typeface="Cambria"/>
              </a:rPr>
              <a:t>Another approach to creating a weighting algorithm is to base it upon the discrimination value of a term</a:t>
            </a:r>
            <a:r>
              <a:rPr lang="en-US" sz="2200" dirty="0" smtClean="0">
                <a:latin typeface="Cambria"/>
                <a:cs typeface="Cambria"/>
              </a:rPr>
              <a:t>.</a:t>
            </a:r>
          </a:p>
          <a:p>
            <a:pPr marL="286385" marR="5715" indent="-274320" algn="just">
              <a:lnSpc>
                <a:spcPts val="2380"/>
              </a:lnSpc>
              <a:spcBef>
                <a:spcPts val="395"/>
              </a:spcBef>
              <a:buClr>
                <a:srgbClr val="FD8537"/>
              </a:buClr>
              <a:buSzPct val="70454"/>
              <a:buFont typeface="Wingdings"/>
              <a:buChar char=""/>
              <a:tabLst>
                <a:tab pos="287020" algn="l"/>
              </a:tabLst>
            </a:pPr>
            <a:r>
              <a:rPr lang="en-US" sz="2200" spc="105" dirty="0" smtClean="0">
                <a:latin typeface="Cambria"/>
                <a:cs typeface="Cambria"/>
              </a:rPr>
              <a:t>To achieve the objective of finding relevant items, it is important that the index discrimination among items.</a:t>
            </a:r>
          </a:p>
          <a:p>
            <a:pPr marL="286385" marR="5715" indent="-274320" algn="just">
              <a:lnSpc>
                <a:spcPts val="2380"/>
              </a:lnSpc>
              <a:spcBef>
                <a:spcPts val="395"/>
              </a:spcBef>
              <a:buClr>
                <a:srgbClr val="FD8537"/>
              </a:buClr>
              <a:buSzPct val="70454"/>
              <a:buFont typeface="Wingdings"/>
              <a:buChar char=""/>
              <a:tabLst>
                <a:tab pos="287020" algn="l"/>
              </a:tabLst>
            </a:pPr>
            <a:r>
              <a:rPr lang="en-US" sz="2200" spc="105" dirty="0" smtClean="0">
                <a:latin typeface="Cambria"/>
                <a:cs typeface="Cambria"/>
              </a:rPr>
              <a:t>The more all items appear the same, the harder it is to identify those that are needed.</a:t>
            </a:r>
          </a:p>
          <a:p>
            <a:pPr marL="286385" marR="5715" indent="-274320" algn="just">
              <a:lnSpc>
                <a:spcPts val="2380"/>
              </a:lnSpc>
              <a:spcBef>
                <a:spcPts val="395"/>
              </a:spcBef>
              <a:buClr>
                <a:srgbClr val="FD8537"/>
              </a:buClr>
              <a:buSzPct val="70454"/>
              <a:buFont typeface="Wingdings"/>
              <a:buChar char=""/>
              <a:tabLst>
                <a:tab pos="287020" algn="l"/>
              </a:tabLst>
            </a:pPr>
            <a:r>
              <a:rPr lang="en-US" sz="2200" spc="105" dirty="0" smtClean="0">
                <a:latin typeface="Cambria"/>
                <a:cs typeface="Cambria"/>
              </a:rPr>
              <a:t>Salton and Yang proposed a weighting algorithm that takes into consideration the ability for a search term to discriminate among items.</a:t>
            </a:r>
          </a:p>
          <a:p>
            <a:pPr marL="286385" marR="5715" indent="-274320" algn="just">
              <a:lnSpc>
                <a:spcPts val="2380"/>
              </a:lnSpc>
              <a:spcBef>
                <a:spcPts val="395"/>
              </a:spcBef>
              <a:buClr>
                <a:srgbClr val="FD8537"/>
              </a:buClr>
              <a:buSzPct val="70454"/>
              <a:buFont typeface="Wingdings"/>
              <a:buChar char=""/>
              <a:tabLst>
                <a:tab pos="287020" algn="l"/>
              </a:tabLst>
            </a:pPr>
            <a:r>
              <a:rPr lang="en-US" sz="2200" spc="105" dirty="0" smtClean="0">
                <a:latin typeface="Cambria"/>
                <a:cs typeface="Cambria"/>
              </a:rPr>
              <a:t>They proposed use of a discrimination value for each term “</a:t>
            </a:r>
            <a:r>
              <a:rPr lang="en-US" sz="2200" spc="105" dirty="0" err="1" smtClean="0">
                <a:latin typeface="Cambria"/>
                <a:cs typeface="Cambria"/>
              </a:rPr>
              <a:t>i</a:t>
            </a:r>
            <a:r>
              <a:rPr lang="en-US" sz="2200" spc="105" dirty="0" smtClean="0">
                <a:latin typeface="Cambria"/>
                <a:cs typeface="Cambria"/>
              </a:rPr>
              <a:t>”.</a:t>
            </a:r>
          </a:p>
          <a:p>
            <a:pPr marL="286385" marR="5715" indent="-274320" algn="just">
              <a:lnSpc>
                <a:spcPts val="2380"/>
              </a:lnSpc>
              <a:spcBef>
                <a:spcPts val="395"/>
              </a:spcBef>
              <a:buClr>
                <a:srgbClr val="FD8537"/>
              </a:buClr>
              <a:buSzPct val="70454"/>
              <a:tabLst>
                <a:tab pos="287020" algn="l"/>
              </a:tabLst>
            </a:pPr>
            <a:r>
              <a:rPr lang="en-US" sz="2200" spc="105" dirty="0" smtClean="0">
                <a:latin typeface="Cambria"/>
                <a:cs typeface="Cambria"/>
              </a:rPr>
              <a:t>                        </a:t>
            </a:r>
            <a:r>
              <a:rPr lang="en-US" sz="2200" spc="105" dirty="0" err="1" smtClean="0">
                <a:latin typeface="Cambria"/>
                <a:cs typeface="Cambria"/>
              </a:rPr>
              <a:t>DISCRIM</a:t>
            </a:r>
            <a:r>
              <a:rPr lang="en-US" spc="105" dirty="0" err="1" smtClean="0">
                <a:latin typeface="Cambria"/>
                <a:cs typeface="Cambria"/>
              </a:rPr>
              <a:t>i</a:t>
            </a:r>
            <a:r>
              <a:rPr lang="en-US" sz="2200" spc="105" dirty="0" smtClean="0">
                <a:latin typeface="Cambria"/>
                <a:cs typeface="Cambria"/>
              </a:rPr>
              <a:t>=</a:t>
            </a:r>
            <a:r>
              <a:rPr lang="en-US" sz="2200" spc="105" dirty="0" err="1" smtClean="0">
                <a:latin typeface="Cambria"/>
                <a:cs typeface="Cambria"/>
              </a:rPr>
              <a:t>AVESIM</a:t>
            </a:r>
            <a:r>
              <a:rPr lang="en-US" spc="105" dirty="0" err="1" smtClean="0">
                <a:latin typeface="Cambria"/>
                <a:cs typeface="Cambria"/>
              </a:rPr>
              <a:t>i</a:t>
            </a:r>
            <a:r>
              <a:rPr lang="en-US" sz="2200" spc="105" dirty="0" smtClean="0">
                <a:latin typeface="Cambria"/>
                <a:cs typeface="Cambria"/>
              </a:rPr>
              <a:t>-AVESIM</a:t>
            </a:r>
          </a:p>
        </p:txBody>
      </p:sp>
      <p:sp>
        <p:nvSpPr>
          <p:cNvPr id="11" name="object 10"/>
          <p:cNvSpPr txBox="1"/>
          <p:nvPr/>
        </p:nvSpPr>
        <p:spPr>
          <a:xfrm>
            <a:off x="533400" y="5943600"/>
            <a:ext cx="7920355" cy="973985"/>
          </a:xfrm>
          <a:prstGeom prst="rect">
            <a:avLst/>
          </a:prstGeom>
        </p:spPr>
        <p:txBody>
          <a:bodyPr vert="horz" wrap="square" lIns="0" tIns="50165" rIns="0" bIns="0" rtlCol="0">
            <a:spAutoFit/>
          </a:bodyPr>
          <a:lstStyle/>
          <a:p>
            <a:pPr marL="286385" marR="5715" indent="-274320" algn="just">
              <a:lnSpc>
                <a:spcPts val="2380"/>
              </a:lnSpc>
              <a:spcBef>
                <a:spcPts val="395"/>
              </a:spcBef>
              <a:buClr>
                <a:srgbClr val="FD8537"/>
              </a:buClr>
              <a:buSzPct val="70454"/>
              <a:buFont typeface="Wingdings"/>
              <a:buChar char=""/>
              <a:tabLst>
                <a:tab pos="287020" algn="l"/>
              </a:tabLst>
            </a:pPr>
            <a:r>
              <a:rPr lang="en-US" sz="2200" spc="105" dirty="0" smtClean="0">
                <a:latin typeface="Cambria"/>
                <a:cs typeface="Cambria"/>
              </a:rPr>
              <a:t>Where AVESIM</a:t>
            </a:r>
            <a:r>
              <a:rPr lang="en-US" spc="105" dirty="0" smtClean="0">
                <a:latin typeface="Cambria"/>
                <a:cs typeface="Cambria"/>
              </a:rPr>
              <a:t> </a:t>
            </a:r>
            <a:r>
              <a:rPr lang="en-US" sz="2200" spc="105" dirty="0" smtClean="0">
                <a:latin typeface="Cambria"/>
                <a:cs typeface="Cambria"/>
              </a:rPr>
              <a:t>is the average similarity between every item in the database and </a:t>
            </a:r>
            <a:r>
              <a:rPr lang="en-US" sz="2200" spc="105" dirty="0" err="1" smtClean="0">
                <a:latin typeface="Cambria"/>
                <a:cs typeface="Cambria"/>
              </a:rPr>
              <a:t>AVESIM</a:t>
            </a:r>
            <a:r>
              <a:rPr lang="en-US" spc="105" dirty="0" err="1" smtClean="0">
                <a:latin typeface="Cambria"/>
                <a:cs typeface="Cambria"/>
              </a:rPr>
              <a:t>i</a:t>
            </a:r>
            <a:r>
              <a:rPr lang="en-US" sz="2400" spc="105" dirty="0" smtClean="0">
                <a:latin typeface="Cambria"/>
                <a:cs typeface="Cambria"/>
              </a:rPr>
              <a:t> </a:t>
            </a:r>
            <a:r>
              <a:rPr lang="en-US" sz="2200" spc="105" dirty="0" smtClean="0">
                <a:latin typeface="Cambria"/>
                <a:cs typeface="Cambria"/>
              </a:rPr>
              <a:t>is the same calculation except that term “</a:t>
            </a:r>
            <a:r>
              <a:rPr lang="en-US" sz="2200" spc="105" dirty="0" err="1" smtClean="0">
                <a:latin typeface="Cambria"/>
                <a:cs typeface="Cambria"/>
              </a:rPr>
              <a:t>i</a:t>
            </a:r>
            <a:r>
              <a:rPr lang="en-US" sz="2200" spc="105" dirty="0" smtClean="0">
                <a:latin typeface="Cambria"/>
                <a:cs typeface="Cambria"/>
              </a:rPr>
              <a:t>” is removed from all items.</a:t>
            </a:r>
            <a:endParaRPr lang="en-US" sz="2200" dirty="0" smtClean="0">
              <a:latin typeface="Cambria"/>
              <a:cs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9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3843654" cy="382156"/>
          </a:xfrm>
          <a:prstGeom prst="rect">
            <a:avLst/>
          </a:prstGeom>
        </p:spPr>
        <p:txBody>
          <a:bodyPr vert="horz" wrap="square" lIns="0" tIns="12700" rIns="0" bIns="0" rtlCol="0">
            <a:spAutoFit/>
          </a:bodyPr>
          <a:lstStyle/>
          <a:p>
            <a:pPr marL="12700">
              <a:lnSpc>
                <a:spcPct val="100000"/>
              </a:lnSpc>
              <a:spcBef>
                <a:spcPts val="100"/>
              </a:spcBef>
            </a:pPr>
            <a:r>
              <a:rPr lang="en-US" b="1" spc="330" dirty="0" smtClean="0">
                <a:solidFill>
                  <a:srgbClr val="002060"/>
                </a:solidFill>
              </a:rPr>
              <a:t>BAYESIAN MODEL </a:t>
            </a:r>
            <a:endParaRPr dirty="0">
              <a:solidFill>
                <a:srgbClr val="002060"/>
              </a:solidFill>
              <a:latin typeface="Cambria"/>
              <a:cs typeface="Cambria"/>
            </a:endParaRPr>
          </a:p>
        </p:txBody>
      </p:sp>
      <p:sp>
        <p:nvSpPr>
          <p:cNvPr id="10" name="object 10"/>
          <p:cNvSpPr txBox="1"/>
          <p:nvPr/>
        </p:nvSpPr>
        <p:spPr>
          <a:xfrm>
            <a:off x="535940" y="1595374"/>
            <a:ext cx="7920355" cy="4821192"/>
          </a:xfrm>
          <a:prstGeom prst="rect">
            <a:avLst/>
          </a:prstGeom>
        </p:spPr>
        <p:txBody>
          <a:bodyPr vert="horz" wrap="square" lIns="0" tIns="50165" rIns="0" bIns="0" rtlCol="0">
            <a:spAutoFit/>
          </a:bodyPr>
          <a:lstStyle/>
          <a:p>
            <a:pPr marL="286385" marR="5715" indent="-274320" algn="just">
              <a:lnSpc>
                <a:spcPts val="2380"/>
              </a:lnSpc>
              <a:spcBef>
                <a:spcPts val="395"/>
              </a:spcBef>
              <a:buClr>
                <a:srgbClr val="FD8537"/>
              </a:buClr>
              <a:buSzPct val="70454"/>
              <a:buFont typeface="Wingdings"/>
              <a:buChar char=""/>
              <a:tabLst>
                <a:tab pos="287020" algn="l"/>
              </a:tabLst>
            </a:pPr>
            <a:r>
              <a:rPr lang="en-US" sz="2200" spc="105" dirty="0" smtClean="0">
                <a:latin typeface="Cambria"/>
                <a:cs typeface="Cambria"/>
              </a:rPr>
              <a:t>One way of overcoming the restrictions inherent in a vector model is to use a Bayesian approach to maintaining information on processing token</a:t>
            </a:r>
            <a:r>
              <a:rPr sz="2200" spc="100" dirty="0" smtClean="0">
                <a:latin typeface="Cambria"/>
                <a:cs typeface="Cambria"/>
              </a:rPr>
              <a:t>.</a:t>
            </a:r>
            <a:endParaRPr lang="en-US" sz="2200" spc="100" dirty="0" smtClean="0">
              <a:latin typeface="Cambria"/>
              <a:cs typeface="Cambria"/>
            </a:endParaRPr>
          </a:p>
          <a:p>
            <a:pPr marL="286385" marR="5715" indent="-274320" algn="just">
              <a:lnSpc>
                <a:spcPts val="2380"/>
              </a:lnSpc>
              <a:spcBef>
                <a:spcPts val="395"/>
              </a:spcBef>
              <a:buClr>
                <a:srgbClr val="FD8537"/>
              </a:buClr>
              <a:buSzPct val="70454"/>
              <a:buFont typeface="Wingdings"/>
              <a:buChar char=""/>
              <a:tabLst>
                <a:tab pos="287020" algn="l"/>
              </a:tabLst>
            </a:pPr>
            <a:r>
              <a:rPr lang="en-US" sz="2200" spc="100" dirty="0" smtClean="0">
                <a:latin typeface="Cambria"/>
                <a:cs typeface="Cambria"/>
              </a:rPr>
              <a:t>The Bayesian model provides a conceptually simple yet complete model for information conditional probabilities(</a:t>
            </a:r>
            <a:r>
              <a:rPr lang="en-US" sz="2200" spc="100" dirty="0" err="1" smtClean="0">
                <a:latin typeface="Cambria"/>
                <a:cs typeface="Cambria"/>
              </a:rPr>
              <a:t>e.g.,Probability</a:t>
            </a:r>
            <a:r>
              <a:rPr lang="en-US" sz="2200" spc="100" dirty="0" smtClean="0">
                <a:latin typeface="Cambria"/>
                <a:cs typeface="Cambria"/>
              </a:rPr>
              <a:t> of Event 1 given Event 2 occurred).</a:t>
            </a:r>
          </a:p>
          <a:p>
            <a:pPr marL="286385" marR="5715" indent="-274320" algn="just">
              <a:lnSpc>
                <a:spcPts val="2380"/>
              </a:lnSpc>
              <a:spcBef>
                <a:spcPts val="395"/>
              </a:spcBef>
              <a:buClr>
                <a:srgbClr val="FD8537"/>
              </a:buClr>
              <a:buSzPct val="70454"/>
              <a:buFont typeface="Wingdings"/>
              <a:buChar char=""/>
              <a:tabLst>
                <a:tab pos="287020" algn="l"/>
              </a:tabLst>
            </a:pPr>
            <a:r>
              <a:rPr lang="en-US" sz="2200" spc="100" dirty="0" smtClean="0">
                <a:latin typeface="Cambria"/>
                <a:cs typeface="Cambria"/>
              </a:rPr>
              <a:t>The objective of information systems is to return relevant items. Thus the general case, using the Bayesian formula , is P(REL/</a:t>
            </a:r>
            <a:r>
              <a:rPr lang="en-US" sz="2200" spc="100" dirty="0" err="1" smtClean="0">
                <a:latin typeface="Cambria"/>
                <a:cs typeface="Cambria"/>
              </a:rPr>
              <a:t>DOC</a:t>
            </a:r>
            <a:r>
              <a:rPr lang="en-US" spc="100" dirty="0" err="1" smtClean="0">
                <a:latin typeface="Cambria"/>
                <a:cs typeface="Cambria"/>
              </a:rPr>
              <a:t>i</a:t>
            </a:r>
            <a:r>
              <a:rPr lang="en-US" sz="2200" spc="100" dirty="0" err="1" smtClean="0">
                <a:latin typeface="Cambria"/>
                <a:cs typeface="Cambria"/>
              </a:rPr>
              <a:t>,Query</a:t>
            </a:r>
            <a:r>
              <a:rPr lang="en-US" spc="100" dirty="0" err="1" smtClean="0">
                <a:latin typeface="Cambria"/>
                <a:cs typeface="Cambria"/>
              </a:rPr>
              <a:t>i</a:t>
            </a:r>
            <a:r>
              <a:rPr lang="en-US" sz="2200" spc="100" dirty="0" smtClean="0">
                <a:latin typeface="Cambria"/>
                <a:cs typeface="Cambria"/>
              </a:rPr>
              <a:t>) which interpreted as the probability of relevance(REL) to a search statement given a particular document and query</a:t>
            </a:r>
            <a:r>
              <a:rPr lang="en-US" sz="2200" dirty="0" smtClean="0">
                <a:latin typeface="Cambria"/>
                <a:cs typeface="Cambria"/>
              </a:rPr>
              <a:t>.</a:t>
            </a:r>
          </a:p>
          <a:p>
            <a:pPr marL="286385" marR="5715" indent="-274320" algn="just">
              <a:lnSpc>
                <a:spcPts val="2380"/>
              </a:lnSpc>
              <a:spcBef>
                <a:spcPts val="395"/>
              </a:spcBef>
              <a:buClr>
                <a:srgbClr val="FD8537"/>
              </a:buClr>
              <a:buSzPct val="70454"/>
              <a:buFont typeface="Wingdings"/>
              <a:buChar char=""/>
              <a:tabLst>
                <a:tab pos="287020" algn="l"/>
              </a:tabLst>
            </a:pPr>
            <a:r>
              <a:rPr lang="en-US" sz="2200" spc="100" dirty="0" smtClean="0">
                <a:latin typeface="Cambria"/>
                <a:cs typeface="Cambria"/>
              </a:rPr>
              <a:t>In addition to search , Bayesian formulas can be used in determining the weights associated with a particular processing token in </a:t>
            </a:r>
            <a:r>
              <a:rPr lang="en-US" sz="2200" spc="100" smtClean="0">
                <a:latin typeface="Cambria"/>
                <a:cs typeface="Cambria"/>
              </a:rPr>
              <a:t>an item.</a:t>
            </a:r>
            <a:endParaRPr lang="en-US" sz="2200" spc="100" dirty="0" smtClean="0">
              <a:latin typeface="Cambria"/>
              <a:cs typeface="Cambr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9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3843654" cy="382156"/>
          </a:xfrm>
          <a:prstGeom prst="rect">
            <a:avLst/>
          </a:prstGeom>
        </p:spPr>
        <p:txBody>
          <a:bodyPr vert="horz" wrap="square" lIns="0" tIns="12700" rIns="0" bIns="0" rtlCol="0">
            <a:spAutoFit/>
          </a:bodyPr>
          <a:lstStyle/>
          <a:p>
            <a:pPr marL="12700">
              <a:lnSpc>
                <a:spcPct val="100000"/>
              </a:lnSpc>
              <a:spcBef>
                <a:spcPts val="100"/>
              </a:spcBef>
            </a:pPr>
            <a:r>
              <a:rPr lang="en-US" b="1" spc="330" dirty="0" smtClean="0">
                <a:solidFill>
                  <a:srgbClr val="002060"/>
                </a:solidFill>
              </a:rPr>
              <a:t>BAYESIAN MODEL </a:t>
            </a:r>
            <a:endParaRPr dirty="0">
              <a:solidFill>
                <a:srgbClr val="002060"/>
              </a:solidFill>
              <a:latin typeface="Cambria"/>
              <a:cs typeface="Cambria"/>
            </a:endParaRPr>
          </a:p>
        </p:txBody>
      </p:sp>
      <p:sp>
        <p:nvSpPr>
          <p:cNvPr id="10" name="object 10"/>
          <p:cNvSpPr txBox="1"/>
          <p:nvPr/>
        </p:nvSpPr>
        <p:spPr>
          <a:xfrm>
            <a:off x="535940" y="1595374"/>
            <a:ext cx="7920355" cy="2615460"/>
          </a:xfrm>
          <a:prstGeom prst="rect">
            <a:avLst/>
          </a:prstGeom>
        </p:spPr>
        <p:txBody>
          <a:bodyPr vert="horz" wrap="square" lIns="0" tIns="50165" rIns="0" bIns="0" rtlCol="0">
            <a:spAutoFit/>
          </a:bodyPr>
          <a:lstStyle/>
          <a:p>
            <a:pPr marL="286385" marR="5715" indent="-274320" algn="just">
              <a:lnSpc>
                <a:spcPts val="2380"/>
              </a:lnSpc>
              <a:spcBef>
                <a:spcPts val="395"/>
              </a:spcBef>
              <a:buClr>
                <a:srgbClr val="FD8537"/>
              </a:buClr>
              <a:buSzPct val="70454"/>
              <a:buFont typeface="Wingdings"/>
              <a:buChar char=""/>
              <a:tabLst>
                <a:tab pos="287020" algn="l"/>
              </a:tabLst>
            </a:pPr>
            <a:r>
              <a:rPr lang="en-US" sz="2200" spc="105" dirty="0" smtClean="0">
                <a:latin typeface="Cambria"/>
                <a:cs typeface="Cambria"/>
              </a:rPr>
              <a:t>A Bayesian network can be used to determine the final set of processing tokens and their weights.</a:t>
            </a:r>
          </a:p>
          <a:p>
            <a:pPr marL="286385" marR="5715" indent="-274320" algn="just">
              <a:lnSpc>
                <a:spcPts val="2380"/>
              </a:lnSpc>
              <a:spcBef>
                <a:spcPts val="395"/>
              </a:spcBef>
              <a:buClr>
                <a:srgbClr val="FD8537"/>
              </a:buClr>
              <a:buSzPct val="70454"/>
              <a:buFont typeface="Wingdings"/>
              <a:buChar char=""/>
              <a:tabLst>
                <a:tab pos="287020" algn="l"/>
              </a:tabLst>
            </a:pPr>
            <a:r>
              <a:rPr lang="en-US" sz="2200" spc="105" dirty="0" smtClean="0">
                <a:latin typeface="Cambria"/>
                <a:cs typeface="Cambria"/>
              </a:rPr>
              <a:t>Given diagram shows a simple view of the process where T</a:t>
            </a:r>
            <a:r>
              <a:rPr lang="en-US" sz="1600" spc="105" dirty="0" smtClean="0">
                <a:latin typeface="Cambria"/>
                <a:cs typeface="Cambria"/>
              </a:rPr>
              <a:t>i</a:t>
            </a:r>
            <a:r>
              <a:rPr lang="en-US" sz="2200" spc="105" dirty="0" smtClean="0">
                <a:latin typeface="Cambria"/>
                <a:cs typeface="Cambria"/>
              </a:rPr>
              <a:t> represents the relevance of topic “</a:t>
            </a:r>
            <a:r>
              <a:rPr lang="en-US" sz="2200" spc="105" dirty="0" err="1" smtClean="0">
                <a:latin typeface="Cambria"/>
                <a:cs typeface="Cambria"/>
              </a:rPr>
              <a:t>i</a:t>
            </a:r>
            <a:r>
              <a:rPr lang="en-US" sz="2200" spc="105" dirty="0" smtClean="0">
                <a:latin typeface="Cambria"/>
                <a:cs typeface="Cambria"/>
              </a:rPr>
              <a:t>” in a particular item and </a:t>
            </a:r>
            <a:r>
              <a:rPr lang="en-US" sz="2200" spc="105" dirty="0" err="1" smtClean="0">
                <a:latin typeface="Cambria"/>
                <a:cs typeface="Cambria"/>
              </a:rPr>
              <a:t>P</a:t>
            </a:r>
            <a:r>
              <a:rPr lang="en-US" sz="1600" spc="105" dirty="0" err="1" smtClean="0">
                <a:latin typeface="Cambria"/>
                <a:cs typeface="Cambria"/>
              </a:rPr>
              <a:t>j</a:t>
            </a:r>
            <a:r>
              <a:rPr lang="en-US" sz="2200" spc="105" dirty="0" smtClean="0">
                <a:latin typeface="Cambria"/>
                <a:cs typeface="Cambria"/>
              </a:rPr>
              <a:t> represents a statistic associated with the event of processing </a:t>
            </a:r>
            <a:r>
              <a:rPr lang="en-US" sz="2200" spc="105" dirty="0" err="1" smtClean="0">
                <a:latin typeface="Cambria"/>
                <a:cs typeface="Cambria"/>
              </a:rPr>
              <a:t>token”j”being</a:t>
            </a:r>
            <a:r>
              <a:rPr lang="en-US" sz="2200" spc="105" dirty="0" smtClean="0">
                <a:latin typeface="Cambria"/>
                <a:cs typeface="Cambria"/>
              </a:rPr>
              <a:t> present in the item. </a:t>
            </a:r>
          </a:p>
          <a:p>
            <a:pPr marL="286385" marR="5715" indent="-274320" algn="just">
              <a:lnSpc>
                <a:spcPts val="2380"/>
              </a:lnSpc>
              <a:spcBef>
                <a:spcPts val="395"/>
              </a:spcBef>
              <a:buClr>
                <a:srgbClr val="FD8537"/>
              </a:buClr>
              <a:buSzPct val="70454"/>
              <a:buFont typeface="Wingdings"/>
              <a:buChar char=""/>
              <a:tabLst>
                <a:tab pos="287020" algn="l"/>
              </a:tabLst>
            </a:pPr>
            <a:r>
              <a:rPr lang="en-US" sz="2200" spc="105" dirty="0" smtClean="0">
                <a:latin typeface="Cambria"/>
                <a:cs typeface="Cambria"/>
              </a:rPr>
              <a:t>The “m” topics would be stored as the final index to the item.</a:t>
            </a:r>
            <a:endParaRPr lang="en-US" sz="2200" spc="100" dirty="0" smtClean="0">
              <a:latin typeface="Cambria"/>
              <a:cs typeface="Cambria"/>
            </a:endParaRPr>
          </a:p>
        </p:txBody>
      </p:sp>
      <p:pic>
        <p:nvPicPr>
          <p:cNvPr id="11" name="Picture 10" descr="Screenshot_2022-10-19-16-51-54-21_e2d5b3f32b79de1d45acd1fad96fbb0f.jpg"/>
          <p:cNvPicPr>
            <a:picLocks noChangeAspect="1"/>
          </p:cNvPicPr>
          <p:nvPr/>
        </p:nvPicPr>
        <p:blipFill>
          <a:blip r:embed="rId3" cstate="print"/>
          <a:stretch>
            <a:fillRect/>
          </a:stretch>
        </p:blipFill>
        <p:spPr>
          <a:xfrm>
            <a:off x="762000" y="4343400"/>
            <a:ext cx="7680960" cy="3977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9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3843654" cy="482600"/>
          </a:xfrm>
          <a:prstGeom prst="rect">
            <a:avLst/>
          </a:prstGeom>
        </p:spPr>
        <p:txBody>
          <a:bodyPr vert="horz" wrap="square" lIns="0" tIns="12700" rIns="0" bIns="0" rtlCol="0">
            <a:spAutoFit/>
          </a:bodyPr>
          <a:lstStyle/>
          <a:p>
            <a:pPr marL="12700">
              <a:lnSpc>
                <a:spcPct val="100000"/>
              </a:lnSpc>
              <a:spcBef>
                <a:spcPts val="100"/>
              </a:spcBef>
            </a:pPr>
            <a:r>
              <a:rPr sz="3000" b="1" spc="330" dirty="0">
                <a:solidFill>
                  <a:srgbClr val="002060"/>
                </a:solidFill>
                <a:latin typeface="Cambria"/>
                <a:cs typeface="Cambria"/>
              </a:rPr>
              <a:t>N</a:t>
            </a:r>
            <a:r>
              <a:rPr b="1" spc="330" dirty="0">
                <a:solidFill>
                  <a:srgbClr val="002060"/>
                </a:solidFill>
                <a:latin typeface="Cambria"/>
                <a:cs typeface="Cambria"/>
              </a:rPr>
              <a:t>ATURAL</a:t>
            </a:r>
            <a:r>
              <a:rPr b="1" spc="275" dirty="0">
                <a:solidFill>
                  <a:srgbClr val="002060"/>
                </a:solidFill>
                <a:latin typeface="Cambria"/>
                <a:cs typeface="Cambria"/>
              </a:rPr>
              <a:t> </a:t>
            </a:r>
            <a:r>
              <a:rPr sz="3000" b="1" spc="385" dirty="0">
                <a:solidFill>
                  <a:srgbClr val="002060"/>
                </a:solidFill>
                <a:latin typeface="Cambria"/>
                <a:cs typeface="Cambria"/>
              </a:rPr>
              <a:t>L</a:t>
            </a:r>
            <a:r>
              <a:rPr b="1" spc="385" dirty="0">
                <a:solidFill>
                  <a:srgbClr val="002060"/>
                </a:solidFill>
                <a:latin typeface="Cambria"/>
                <a:cs typeface="Cambria"/>
              </a:rPr>
              <a:t>ANGUAGE</a:t>
            </a:r>
            <a:endParaRPr sz="3000">
              <a:solidFill>
                <a:srgbClr val="002060"/>
              </a:solidFill>
              <a:latin typeface="Cambria"/>
              <a:cs typeface="Cambria"/>
            </a:endParaRPr>
          </a:p>
        </p:txBody>
      </p:sp>
      <p:sp>
        <p:nvSpPr>
          <p:cNvPr id="10" name="object 10"/>
          <p:cNvSpPr txBox="1"/>
          <p:nvPr/>
        </p:nvSpPr>
        <p:spPr>
          <a:xfrm>
            <a:off x="535940" y="1595374"/>
            <a:ext cx="7920355" cy="4667303"/>
          </a:xfrm>
          <a:prstGeom prst="rect">
            <a:avLst/>
          </a:prstGeom>
        </p:spPr>
        <p:txBody>
          <a:bodyPr vert="horz" wrap="square" lIns="0" tIns="50165" rIns="0" bIns="0" rtlCol="0">
            <a:spAutoFit/>
          </a:bodyPr>
          <a:lstStyle/>
          <a:p>
            <a:pPr marL="286385" marR="5715" indent="-274320" algn="just">
              <a:lnSpc>
                <a:spcPts val="2380"/>
              </a:lnSpc>
              <a:spcBef>
                <a:spcPts val="395"/>
              </a:spcBef>
              <a:buClr>
                <a:srgbClr val="FD8537"/>
              </a:buClr>
              <a:buSzPct val="70454"/>
              <a:buFont typeface="Wingdings"/>
              <a:buChar char=""/>
              <a:tabLst>
                <a:tab pos="287020" algn="l"/>
              </a:tabLst>
            </a:pPr>
            <a:r>
              <a:rPr sz="2200" spc="105" dirty="0">
                <a:latin typeface="Cambria"/>
                <a:cs typeface="Cambria"/>
              </a:rPr>
              <a:t>The</a:t>
            </a:r>
            <a:r>
              <a:rPr sz="2200" spc="110" dirty="0">
                <a:latin typeface="Cambria"/>
                <a:cs typeface="Cambria"/>
              </a:rPr>
              <a:t> </a:t>
            </a:r>
            <a:r>
              <a:rPr sz="2200" spc="65" dirty="0">
                <a:latin typeface="Cambria"/>
                <a:cs typeface="Cambria"/>
              </a:rPr>
              <a:t>goal</a:t>
            </a:r>
            <a:r>
              <a:rPr sz="2200" spc="70" dirty="0">
                <a:latin typeface="Cambria"/>
                <a:cs typeface="Cambria"/>
              </a:rPr>
              <a:t> </a:t>
            </a:r>
            <a:r>
              <a:rPr sz="2200" dirty="0">
                <a:latin typeface="Cambria"/>
                <a:cs typeface="Cambria"/>
              </a:rPr>
              <a:t>of</a:t>
            </a:r>
            <a:r>
              <a:rPr sz="2200" spc="5" dirty="0">
                <a:latin typeface="Cambria"/>
                <a:cs typeface="Cambria"/>
              </a:rPr>
              <a:t> </a:t>
            </a:r>
            <a:r>
              <a:rPr sz="2200" spc="114" dirty="0">
                <a:latin typeface="Cambria"/>
                <a:cs typeface="Cambria"/>
              </a:rPr>
              <a:t>natural</a:t>
            </a:r>
            <a:r>
              <a:rPr sz="2200" spc="120" dirty="0">
                <a:latin typeface="Cambria"/>
                <a:cs typeface="Cambria"/>
              </a:rPr>
              <a:t> </a:t>
            </a:r>
            <a:r>
              <a:rPr sz="2200" spc="105" dirty="0">
                <a:latin typeface="Cambria"/>
                <a:cs typeface="Cambria"/>
              </a:rPr>
              <a:t>language</a:t>
            </a:r>
            <a:r>
              <a:rPr sz="2200" spc="110" dirty="0">
                <a:latin typeface="Cambria"/>
                <a:cs typeface="Cambria"/>
              </a:rPr>
              <a:t> </a:t>
            </a:r>
            <a:r>
              <a:rPr sz="2200" spc="45" dirty="0">
                <a:latin typeface="Cambria"/>
                <a:cs typeface="Cambria"/>
              </a:rPr>
              <a:t>processing</a:t>
            </a:r>
            <a:r>
              <a:rPr sz="2200" spc="50" dirty="0">
                <a:latin typeface="Cambria"/>
                <a:cs typeface="Cambria"/>
              </a:rPr>
              <a:t> </a:t>
            </a:r>
            <a:r>
              <a:rPr sz="2200" spc="75" dirty="0">
                <a:latin typeface="Cambria"/>
                <a:cs typeface="Cambria"/>
              </a:rPr>
              <a:t>is</a:t>
            </a:r>
            <a:r>
              <a:rPr sz="2200" spc="80" dirty="0">
                <a:latin typeface="Cambria"/>
                <a:cs typeface="Cambria"/>
              </a:rPr>
              <a:t> </a:t>
            </a:r>
            <a:r>
              <a:rPr sz="2200" spc="20" dirty="0">
                <a:latin typeface="Cambria"/>
                <a:cs typeface="Cambria"/>
              </a:rPr>
              <a:t>to</a:t>
            </a:r>
            <a:r>
              <a:rPr sz="2200" spc="25" dirty="0">
                <a:latin typeface="Cambria"/>
                <a:cs typeface="Cambria"/>
              </a:rPr>
              <a:t> </a:t>
            </a:r>
            <a:r>
              <a:rPr sz="2200" spc="70" dirty="0">
                <a:latin typeface="Cambria"/>
                <a:cs typeface="Cambria"/>
              </a:rPr>
              <a:t>use</a:t>
            </a:r>
            <a:r>
              <a:rPr sz="2200" spc="75" dirty="0">
                <a:latin typeface="Cambria"/>
                <a:cs typeface="Cambria"/>
              </a:rPr>
              <a:t> </a:t>
            </a:r>
            <a:r>
              <a:rPr sz="2200" spc="85" dirty="0">
                <a:latin typeface="Cambria"/>
                <a:cs typeface="Cambria"/>
              </a:rPr>
              <a:t>the </a:t>
            </a:r>
            <a:r>
              <a:rPr sz="2200" spc="90" dirty="0">
                <a:latin typeface="Cambria"/>
                <a:cs typeface="Cambria"/>
              </a:rPr>
              <a:t> </a:t>
            </a:r>
            <a:r>
              <a:rPr sz="2200" spc="80" dirty="0">
                <a:latin typeface="Cambria"/>
                <a:cs typeface="Cambria"/>
              </a:rPr>
              <a:t>semantic</a:t>
            </a:r>
            <a:r>
              <a:rPr sz="2200" spc="85" dirty="0">
                <a:latin typeface="Cambria"/>
                <a:cs typeface="Cambria"/>
              </a:rPr>
              <a:t> </a:t>
            </a:r>
            <a:r>
              <a:rPr sz="2200" spc="65" dirty="0">
                <a:latin typeface="Cambria"/>
                <a:cs typeface="Cambria"/>
              </a:rPr>
              <a:t>information</a:t>
            </a:r>
            <a:r>
              <a:rPr sz="2200" spc="70" dirty="0">
                <a:latin typeface="Cambria"/>
                <a:cs typeface="Cambria"/>
              </a:rPr>
              <a:t> </a:t>
            </a:r>
            <a:r>
              <a:rPr sz="2200" spc="95" dirty="0">
                <a:latin typeface="Cambria"/>
                <a:cs typeface="Cambria"/>
              </a:rPr>
              <a:t>in</a:t>
            </a:r>
            <a:r>
              <a:rPr sz="2200" spc="100" dirty="0">
                <a:latin typeface="Cambria"/>
                <a:cs typeface="Cambria"/>
              </a:rPr>
              <a:t> </a:t>
            </a:r>
            <a:r>
              <a:rPr sz="2200" spc="65" dirty="0">
                <a:latin typeface="Cambria"/>
                <a:cs typeface="Cambria"/>
              </a:rPr>
              <a:t>addition</a:t>
            </a:r>
            <a:r>
              <a:rPr sz="2200" spc="70" dirty="0">
                <a:latin typeface="Cambria"/>
                <a:cs typeface="Cambria"/>
              </a:rPr>
              <a:t> </a:t>
            </a:r>
            <a:r>
              <a:rPr sz="2200" spc="20" dirty="0">
                <a:latin typeface="Cambria"/>
                <a:cs typeface="Cambria"/>
              </a:rPr>
              <a:t>to</a:t>
            </a:r>
            <a:r>
              <a:rPr sz="2200" spc="25" dirty="0">
                <a:latin typeface="Cambria"/>
                <a:cs typeface="Cambria"/>
              </a:rPr>
              <a:t> </a:t>
            </a:r>
            <a:r>
              <a:rPr sz="2200" spc="85" dirty="0">
                <a:latin typeface="Cambria"/>
                <a:cs typeface="Cambria"/>
              </a:rPr>
              <a:t>the</a:t>
            </a:r>
            <a:r>
              <a:rPr sz="2200" spc="655" dirty="0">
                <a:latin typeface="Cambria"/>
                <a:cs typeface="Cambria"/>
              </a:rPr>
              <a:t> </a:t>
            </a:r>
            <a:r>
              <a:rPr sz="2200" spc="85" dirty="0">
                <a:latin typeface="Cambria"/>
                <a:cs typeface="Cambria"/>
              </a:rPr>
              <a:t>statistical </a:t>
            </a:r>
            <a:r>
              <a:rPr sz="2200" spc="90" dirty="0">
                <a:latin typeface="Cambria"/>
                <a:cs typeface="Cambria"/>
              </a:rPr>
              <a:t> </a:t>
            </a:r>
            <a:r>
              <a:rPr sz="2200" spc="70" dirty="0">
                <a:latin typeface="Cambria"/>
                <a:cs typeface="Cambria"/>
              </a:rPr>
              <a:t>information</a:t>
            </a:r>
            <a:r>
              <a:rPr sz="2200" spc="100" dirty="0">
                <a:latin typeface="Cambria"/>
                <a:cs typeface="Cambria"/>
              </a:rPr>
              <a:t> </a:t>
            </a:r>
            <a:r>
              <a:rPr sz="2200" spc="20" dirty="0">
                <a:latin typeface="Cambria"/>
                <a:cs typeface="Cambria"/>
              </a:rPr>
              <a:t>to</a:t>
            </a:r>
            <a:r>
              <a:rPr sz="2200" spc="114" dirty="0">
                <a:latin typeface="Cambria"/>
                <a:cs typeface="Cambria"/>
              </a:rPr>
              <a:t> </a:t>
            </a:r>
            <a:r>
              <a:rPr sz="2200" spc="80" dirty="0">
                <a:latin typeface="Cambria"/>
                <a:cs typeface="Cambria"/>
              </a:rPr>
              <a:t>enhance</a:t>
            </a:r>
            <a:r>
              <a:rPr sz="2200" spc="140" dirty="0">
                <a:latin typeface="Cambria"/>
                <a:cs typeface="Cambria"/>
              </a:rPr>
              <a:t> </a:t>
            </a:r>
            <a:r>
              <a:rPr sz="2200" spc="85" dirty="0">
                <a:latin typeface="Cambria"/>
                <a:cs typeface="Cambria"/>
              </a:rPr>
              <a:t>the</a:t>
            </a:r>
            <a:r>
              <a:rPr sz="2200" spc="125" dirty="0">
                <a:latin typeface="Cambria"/>
                <a:cs typeface="Cambria"/>
              </a:rPr>
              <a:t> </a:t>
            </a:r>
            <a:r>
              <a:rPr sz="2200" spc="85" dirty="0">
                <a:latin typeface="Cambria"/>
                <a:cs typeface="Cambria"/>
              </a:rPr>
              <a:t>indexing</a:t>
            </a:r>
            <a:r>
              <a:rPr sz="2200" spc="125" dirty="0">
                <a:latin typeface="Cambria"/>
                <a:cs typeface="Cambria"/>
              </a:rPr>
              <a:t> </a:t>
            </a:r>
            <a:r>
              <a:rPr sz="2200" dirty="0">
                <a:latin typeface="Cambria"/>
                <a:cs typeface="Cambria"/>
              </a:rPr>
              <a:t>of</a:t>
            </a:r>
            <a:r>
              <a:rPr sz="2200" spc="120" dirty="0">
                <a:latin typeface="Cambria"/>
                <a:cs typeface="Cambria"/>
              </a:rPr>
              <a:t> </a:t>
            </a:r>
            <a:r>
              <a:rPr sz="2200" spc="85" dirty="0">
                <a:latin typeface="Cambria"/>
                <a:cs typeface="Cambria"/>
              </a:rPr>
              <a:t>the</a:t>
            </a:r>
            <a:r>
              <a:rPr sz="2200" spc="125" dirty="0">
                <a:latin typeface="Cambria"/>
                <a:cs typeface="Cambria"/>
              </a:rPr>
              <a:t> </a:t>
            </a:r>
            <a:r>
              <a:rPr sz="2200" spc="100" dirty="0">
                <a:latin typeface="Cambria"/>
                <a:cs typeface="Cambria"/>
              </a:rPr>
              <a:t>item.</a:t>
            </a:r>
            <a:endParaRPr sz="2200" dirty="0">
              <a:latin typeface="Cambria"/>
              <a:cs typeface="Cambria"/>
            </a:endParaRPr>
          </a:p>
          <a:p>
            <a:pPr marL="286385" marR="5080" indent="-274320" algn="just">
              <a:lnSpc>
                <a:spcPts val="2380"/>
              </a:lnSpc>
              <a:spcBef>
                <a:spcPts val="590"/>
              </a:spcBef>
              <a:buClr>
                <a:srgbClr val="FD8537"/>
              </a:buClr>
              <a:buSzPct val="70454"/>
              <a:buFont typeface="Wingdings"/>
              <a:buChar char=""/>
              <a:tabLst>
                <a:tab pos="287020" algn="l"/>
              </a:tabLst>
            </a:pPr>
            <a:r>
              <a:rPr sz="2200" spc="110" dirty="0">
                <a:latin typeface="Cambria"/>
                <a:cs typeface="Cambria"/>
              </a:rPr>
              <a:t>This</a:t>
            </a:r>
            <a:r>
              <a:rPr sz="2200" spc="114" dirty="0">
                <a:latin typeface="Cambria"/>
                <a:cs typeface="Cambria"/>
              </a:rPr>
              <a:t> </a:t>
            </a:r>
            <a:r>
              <a:rPr sz="2200" spc="45" dirty="0">
                <a:latin typeface="Cambria"/>
                <a:cs typeface="Cambria"/>
              </a:rPr>
              <a:t>improves</a:t>
            </a:r>
            <a:r>
              <a:rPr sz="2200" spc="50" dirty="0">
                <a:latin typeface="Cambria"/>
                <a:cs typeface="Cambria"/>
              </a:rPr>
              <a:t> </a:t>
            </a:r>
            <a:r>
              <a:rPr sz="2200" spc="85" dirty="0">
                <a:latin typeface="Cambria"/>
                <a:cs typeface="Cambria"/>
              </a:rPr>
              <a:t>the</a:t>
            </a:r>
            <a:r>
              <a:rPr sz="2200" spc="90" dirty="0">
                <a:latin typeface="Cambria"/>
                <a:cs typeface="Cambria"/>
              </a:rPr>
              <a:t> </a:t>
            </a:r>
            <a:r>
              <a:rPr sz="2200" spc="40" dirty="0">
                <a:latin typeface="Cambria"/>
                <a:cs typeface="Cambria"/>
              </a:rPr>
              <a:t>precision</a:t>
            </a:r>
            <a:r>
              <a:rPr sz="2200" spc="45" dirty="0">
                <a:latin typeface="Cambria"/>
                <a:cs typeface="Cambria"/>
              </a:rPr>
              <a:t> </a:t>
            </a:r>
            <a:r>
              <a:rPr sz="2200" dirty="0">
                <a:latin typeface="Cambria"/>
                <a:cs typeface="Cambria"/>
              </a:rPr>
              <a:t>of</a:t>
            </a:r>
            <a:r>
              <a:rPr sz="2200" spc="5" dirty="0">
                <a:latin typeface="Cambria"/>
                <a:cs typeface="Cambria"/>
              </a:rPr>
              <a:t> </a:t>
            </a:r>
            <a:r>
              <a:rPr sz="2200" spc="75" dirty="0">
                <a:latin typeface="Cambria"/>
                <a:cs typeface="Cambria"/>
              </a:rPr>
              <a:t>searches,</a:t>
            </a:r>
            <a:r>
              <a:rPr sz="2200" spc="80" dirty="0">
                <a:latin typeface="Cambria"/>
                <a:cs typeface="Cambria"/>
              </a:rPr>
              <a:t> </a:t>
            </a:r>
            <a:r>
              <a:rPr sz="2200" spc="70" dirty="0">
                <a:latin typeface="Cambria"/>
                <a:cs typeface="Cambria"/>
              </a:rPr>
              <a:t>reducing</a:t>
            </a:r>
            <a:r>
              <a:rPr sz="2200" spc="75" dirty="0">
                <a:latin typeface="Cambria"/>
                <a:cs typeface="Cambria"/>
              </a:rPr>
              <a:t> </a:t>
            </a:r>
            <a:r>
              <a:rPr sz="2200" spc="85" dirty="0">
                <a:latin typeface="Cambria"/>
                <a:cs typeface="Cambria"/>
              </a:rPr>
              <a:t>the </a:t>
            </a:r>
            <a:r>
              <a:rPr sz="2200" spc="90" dirty="0">
                <a:latin typeface="Cambria"/>
                <a:cs typeface="Cambria"/>
              </a:rPr>
              <a:t> </a:t>
            </a:r>
            <a:r>
              <a:rPr sz="2200" spc="80" dirty="0">
                <a:latin typeface="Cambria"/>
                <a:cs typeface="Cambria"/>
              </a:rPr>
              <a:t>number</a:t>
            </a:r>
            <a:r>
              <a:rPr sz="2200" spc="110" dirty="0">
                <a:latin typeface="Cambria"/>
                <a:cs typeface="Cambria"/>
              </a:rPr>
              <a:t> </a:t>
            </a:r>
            <a:r>
              <a:rPr sz="2200" dirty="0">
                <a:latin typeface="Cambria"/>
                <a:cs typeface="Cambria"/>
              </a:rPr>
              <a:t>of</a:t>
            </a:r>
            <a:r>
              <a:rPr sz="2200" spc="125" dirty="0">
                <a:latin typeface="Cambria"/>
                <a:cs typeface="Cambria"/>
              </a:rPr>
              <a:t> </a:t>
            </a:r>
            <a:r>
              <a:rPr sz="2200" spc="80" dirty="0">
                <a:latin typeface="Cambria"/>
                <a:cs typeface="Cambria"/>
              </a:rPr>
              <a:t>false</a:t>
            </a:r>
            <a:r>
              <a:rPr sz="2200" spc="114" dirty="0">
                <a:latin typeface="Cambria"/>
                <a:cs typeface="Cambria"/>
              </a:rPr>
              <a:t> </a:t>
            </a:r>
            <a:r>
              <a:rPr sz="2200" spc="100" dirty="0">
                <a:latin typeface="Cambria"/>
                <a:cs typeface="Cambria"/>
              </a:rPr>
              <a:t>hits</a:t>
            </a:r>
            <a:r>
              <a:rPr sz="2200" spc="110" dirty="0">
                <a:latin typeface="Cambria"/>
                <a:cs typeface="Cambria"/>
              </a:rPr>
              <a:t> </a:t>
            </a:r>
            <a:r>
              <a:rPr sz="2200" spc="150" dirty="0">
                <a:latin typeface="Cambria"/>
                <a:cs typeface="Cambria"/>
              </a:rPr>
              <a:t>a</a:t>
            </a:r>
            <a:r>
              <a:rPr sz="2200" spc="125" dirty="0">
                <a:latin typeface="Cambria"/>
                <a:cs typeface="Cambria"/>
              </a:rPr>
              <a:t> </a:t>
            </a:r>
            <a:r>
              <a:rPr sz="2200" spc="70" dirty="0">
                <a:latin typeface="Cambria"/>
                <a:cs typeface="Cambria"/>
              </a:rPr>
              <a:t>user</a:t>
            </a:r>
            <a:r>
              <a:rPr sz="2200" spc="114" dirty="0">
                <a:latin typeface="Cambria"/>
                <a:cs typeface="Cambria"/>
              </a:rPr>
              <a:t> </a:t>
            </a:r>
            <a:r>
              <a:rPr sz="2200" spc="65" dirty="0">
                <a:latin typeface="Cambria"/>
                <a:cs typeface="Cambria"/>
              </a:rPr>
              <a:t>reviews.</a:t>
            </a:r>
            <a:endParaRPr sz="2200" dirty="0">
              <a:latin typeface="Cambria"/>
              <a:cs typeface="Cambria"/>
            </a:endParaRPr>
          </a:p>
          <a:p>
            <a:pPr marL="286385" marR="5080" indent="-274320" algn="just">
              <a:lnSpc>
                <a:spcPts val="2380"/>
              </a:lnSpc>
              <a:spcBef>
                <a:spcPts val="590"/>
              </a:spcBef>
              <a:buClr>
                <a:srgbClr val="FD8537"/>
              </a:buClr>
              <a:buSzPct val="70454"/>
              <a:buFont typeface="Wingdings"/>
              <a:buChar char=""/>
              <a:tabLst>
                <a:tab pos="287020" algn="l"/>
              </a:tabLst>
            </a:pPr>
            <a:r>
              <a:rPr sz="2200" spc="105" dirty="0">
                <a:latin typeface="Cambria"/>
                <a:cs typeface="Cambria"/>
              </a:rPr>
              <a:t>The</a:t>
            </a:r>
            <a:r>
              <a:rPr sz="2200" spc="110" dirty="0">
                <a:latin typeface="Cambria"/>
                <a:cs typeface="Cambria"/>
              </a:rPr>
              <a:t> </a:t>
            </a:r>
            <a:r>
              <a:rPr sz="2200" spc="80" dirty="0">
                <a:latin typeface="Cambria"/>
                <a:cs typeface="Cambria"/>
              </a:rPr>
              <a:t>semantic</a:t>
            </a:r>
            <a:r>
              <a:rPr sz="2200" spc="85" dirty="0">
                <a:latin typeface="Cambria"/>
                <a:cs typeface="Cambria"/>
              </a:rPr>
              <a:t> </a:t>
            </a:r>
            <a:r>
              <a:rPr sz="2200" spc="70" dirty="0">
                <a:latin typeface="Cambria"/>
                <a:cs typeface="Cambria"/>
              </a:rPr>
              <a:t>information</a:t>
            </a:r>
            <a:r>
              <a:rPr sz="2200" spc="75" dirty="0">
                <a:latin typeface="Cambria"/>
                <a:cs typeface="Cambria"/>
              </a:rPr>
              <a:t> is</a:t>
            </a:r>
            <a:r>
              <a:rPr sz="2200" spc="80" dirty="0">
                <a:latin typeface="Cambria"/>
                <a:cs typeface="Cambria"/>
              </a:rPr>
              <a:t> </a:t>
            </a:r>
            <a:r>
              <a:rPr sz="2200" spc="70" dirty="0">
                <a:latin typeface="Cambria"/>
                <a:cs typeface="Cambria"/>
              </a:rPr>
              <a:t>extracted</a:t>
            </a:r>
            <a:r>
              <a:rPr sz="2200" spc="75" dirty="0">
                <a:latin typeface="Cambria"/>
                <a:cs typeface="Cambria"/>
              </a:rPr>
              <a:t> </a:t>
            </a:r>
            <a:r>
              <a:rPr sz="2200" spc="105" dirty="0">
                <a:latin typeface="Cambria"/>
                <a:cs typeface="Cambria"/>
              </a:rPr>
              <a:t>as</a:t>
            </a:r>
            <a:r>
              <a:rPr sz="2200" spc="110" dirty="0">
                <a:latin typeface="Cambria"/>
                <a:cs typeface="Cambria"/>
              </a:rPr>
              <a:t> </a:t>
            </a:r>
            <a:r>
              <a:rPr sz="2200" spc="150" dirty="0">
                <a:latin typeface="Cambria"/>
                <a:cs typeface="Cambria"/>
              </a:rPr>
              <a:t>a</a:t>
            </a:r>
            <a:r>
              <a:rPr sz="2200" spc="155" dirty="0">
                <a:latin typeface="Cambria"/>
                <a:cs typeface="Cambria"/>
              </a:rPr>
              <a:t> </a:t>
            </a:r>
            <a:r>
              <a:rPr sz="2200" spc="80" dirty="0">
                <a:latin typeface="Cambria"/>
                <a:cs typeface="Cambria"/>
              </a:rPr>
              <a:t>result</a:t>
            </a:r>
            <a:r>
              <a:rPr sz="2200" spc="85" dirty="0">
                <a:latin typeface="Cambria"/>
                <a:cs typeface="Cambria"/>
              </a:rPr>
              <a:t> </a:t>
            </a:r>
            <a:r>
              <a:rPr sz="2200" dirty="0">
                <a:latin typeface="Cambria"/>
                <a:cs typeface="Cambria"/>
              </a:rPr>
              <a:t>of </a:t>
            </a:r>
            <a:r>
              <a:rPr sz="2200" spc="5" dirty="0">
                <a:latin typeface="Cambria"/>
                <a:cs typeface="Cambria"/>
              </a:rPr>
              <a:t> </a:t>
            </a:r>
            <a:r>
              <a:rPr sz="2200" spc="45" dirty="0">
                <a:latin typeface="Cambria"/>
                <a:cs typeface="Cambria"/>
              </a:rPr>
              <a:t>processing </a:t>
            </a:r>
            <a:r>
              <a:rPr sz="2200" spc="85" dirty="0">
                <a:latin typeface="Cambria"/>
                <a:cs typeface="Cambria"/>
              </a:rPr>
              <a:t>the </a:t>
            </a:r>
            <a:r>
              <a:rPr sz="2200" spc="105" dirty="0">
                <a:latin typeface="Cambria"/>
                <a:cs typeface="Cambria"/>
              </a:rPr>
              <a:t>language </a:t>
            </a:r>
            <a:r>
              <a:rPr sz="2200" spc="90" dirty="0">
                <a:latin typeface="Cambria"/>
                <a:cs typeface="Cambria"/>
              </a:rPr>
              <a:t>rather </a:t>
            </a:r>
            <a:r>
              <a:rPr sz="2200" spc="120" dirty="0">
                <a:latin typeface="Cambria"/>
                <a:cs typeface="Cambria"/>
              </a:rPr>
              <a:t>than </a:t>
            </a:r>
            <a:r>
              <a:rPr sz="2200" spc="90" dirty="0">
                <a:latin typeface="Cambria"/>
                <a:cs typeface="Cambria"/>
              </a:rPr>
              <a:t>treating </a:t>
            </a:r>
            <a:r>
              <a:rPr sz="2200" spc="80" dirty="0">
                <a:latin typeface="Cambria"/>
                <a:cs typeface="Cambria"/>
              </a:rPr>
              <a:t>each </a:t>
            </a:r>
            <a:r>
              <a:rPr sz="2200" spc="10" dirty="0">
                <a:latin typeface="Cambria"/>
                <a:cs typeface="Cambria"/>
              </a:rPr>
              <a:t>word </a:t>
            </a:r>
            <a:r>
              <a:rPr sz="2200" spc="100" dirty="0">
                <a:latin typeface="Cambria"/>
                <a:cs typeface="Cambria"/>
              </a:rPr>
              <a:t>as </a:t>
            </a:r>
            <a:r>
              <a:rPr sz="2200" spc="105" dirty="0">
                <a:latin typeface="Cambria"/>
                <a:cs typeface="Cambria"/>
              </a:rPr>
              <a:t> </a:t>
            </a:r>
            <a:r>
              <a:rPr sz="2200" spc="130" dirty="0">
                <a:latin typeface="Cambria"/>
                <a:cs typeface="Cambria"/>
              </a:rPr>
              <a:t>an</a:t>
            </a:r>
            <a:r>
              <a:rPr sz="2200" spc="120" dirty="0">
                <a:latin typeface="Cambria"/>
                <a:cs typeface="Cambria"/>
              </a:rPr>
              <a:t> </a:t>
            </a:r>
            <a:r>
              <a:rPr sz="2200" spc="65" dirty="0">
                <a:latin typeface="Cambria"/>
                <a:cs typeface="Cambria"/>
              </a:rPr>
              <a:t>independent</a:t>
            </a:r>
            <a:r>
              <a:rPr sz="2200" spc="110" dirty="0">
                <a:latin typeface="Cambria"/>
                <a:cs typeface="Cambria"/>
              </a:rPr>
              <a:t> </a:t>
            </a:r>
            <a:r>
              <a:rPr sz="2200" spc="95" dirty="0">
                <a:latin typeface="Cambria"/>
                <a:cs typeface="Cambria"/>
              </a:rPr>
              <a:t>entity.</a:t>
            </a:r>
            <a:endParaRPr sz="2200" dirty="0">
              <a:latin typeface="Cambria"/>
              <a:cs typeface="Cambria"/>
            </a:endParaRPr>
          </a:p>
          <a:p>
            <a:pPr marL="286385" marR="5080" indent="-274320" algn="just">
              <a:lnSpc>
                <a:spcPts val="2380"/>
              </a:lnSpc>
              <a:spcBef>
                <a:spcPts val="590"/>
              </a:spcBef>
              <a:buClr>
                <a:srgbClr val="FD8537"/>
              </a:buClr>
              <a:buSzPct val="70454"/>
              <a:buFont typeface="Wingdings"/>
              <a:buChar char=""/>
              <a:tabLst>
                <a:tab pos="287020" algn="l"/>
              </a:tabLst>
            </a:pPr>
            <a:r>
              <a:rPr sz="2200" spc="105" dirty="0">
                <a:latin typeface="Cambria"/>
                <a:cs typeface="Cambria"/>
              </a:rPr>
              <a:t>The </a:t>
            </a:r>
            <a:r>
              <a:rPr sz="2200" spc="70" dirty="0">
                <a:latin typeface="Cambria"/>
                <a:cs typeface="Cambria"/>
              </a:rPr>
              <a:t>simplest </a:t>
            </a:r>
            <a:r>
              <a:rPr sz="2200" spc="75" dirty="0">
                <a:latin typeface="Cambria"/>
                <a:cs typeface="Cambria"/>
              </a:rPr>
              <a:t>output </a:t>
            </a:r>
            <a:r>
              <a:rPr sz="2200" dirty="0">
                <a:latin typeface="Cambria"/>
                <a:cs typeface="Cambria"/>
              </a:rPr>
              <a:t>of </a:t>
            </a:r>
            <a:r>
              <a:rPr sz="2200" spc="95" dirty="0">
                <a:latin typeface="Cambria"/>
                <a:cs typeface="Cambria"/>
              </a:rPr>
              <a:t>this </a:t>
            </a:r>
            <a:r>
              <a:rPr sz="2200" spc="25" dirty="0">
                <a:latin typeface="Cambria"/>
                <a:cs typeface="Cambria"/>
              </a:rPr>
              <a:t>process </a:t>
            </a:r>
            <a:r>
              <a:rPr sz="2200" spc="75" dirty="0">
                <a:latin typeface="Cambria"/>
                <a:cs typeface="Cambria"/>
              </a:rPr>
              <a:t>results </a:t>
            </a:r>
            <a:r>
              <a:rPr sz="2200" spc="95" dirty="0">
                <a:latin typeface="Cambria"/>
                <a:cs typeface="Cambria"/>
              </a:rPr>
              <a:t>in </a:t>
            </a:r>
            <a:r>
              <a:rPr sz="2200" spc="70" dirty="0">
                <a:latin typeface="Cambria"/>
                <a:cs typeface="Cambria"/>
              </a:rPr>
              <a:t>generation </a:t>
            </a:r>
            <a:r>
              <a:rPr sz="2200" dirty="0">
                <a:latin typeface="Cambria"/>
                <a:cs typeface="Cambria"/>
              </a:rPr>
              <a:t>of </a:t>
            </a:r>
            <a:r>
              <a:rPr sz="2200" spc="5" dirty="0">
                <a:latin typeface="Cambria"/>
                <a:cs typeface="Cambria"/>
              </a:rPr>
              <a:t> </a:t>
            </a:r>
            <a:r>
              <a:rPr sz="2200" spc="75" dirty="0">
                <a:latin typeface="Cambria"/>
                <a:cs typeface="Cambria"/>
              </a:rPr>
              <a:t>phrases</a:t>
            </a:r>
            <a:r>
              <a:rPr sz="2200" spc="105" dirty="0">
                <a:latin typeface="Cambria"/>
                <a:cs typeface="Cambria"/>
              </a:rPr>
              <a:t> </a:t>
            </a:r>
            <a:r>
              <a:rPr sz="2200" spc="120" dirty="0">
                <a:latin typeface="Cambria"/>
                <a:cs typeface="Cambria"/>
              </a:rPr>
              <a:t>that</a:t>
            </a:r>
            <a:r>
              <a:rPr sz="2200" spc="125" dirty="0">
                <a:latin typeface="Cambria"/>
                <a:cs typeface="Cambria"/>
              </a:rPr>
              <a:t> </a:t>
            </a:r>
            <a:r>
              <a:rPr sz="2200" spc="15" dirty="0">
                <a:latin typeface="Cambria"/>
                <a:cs typeface="Cambria"/>
              </a:rPr>
              <a:t>become</a:t>
            </a:r>
            <a:r>
              <a:rPr sz="2200" spc="110" dirty="0">
                <a:latin typeface="Cambria"/>
                <a:cs typeface="Cambria"/>
              </a:rPr>
              <a:t> </a:t>
            </a:r>
            <a:r>
              <a:rPr sz="2200" spc="70" dirty="0">
                <a:latin typeface="Cambria"/>
                <a:cs typeface="Cambria"/>
              </a:rPr>
              <a:t>indexes</a:t>
            </a:r>
            <a:r>
              <a:rPr sz="2200" spc="114" dirty="0">
                <a:latin typeface="Cambria"/>
                <a:cs typeface="Cambria"/>
              </a:rPr>
              <a:t> </a:t>
            </a:r>
            <a:r>
              <a:rPr sz="2200" spc="20" dirty="0">
                <a:latin typeface="Cambria"/>
                <a:cs typeface="Cambria"/>
              </a:rPr>
              <a:t>to</a:t>
            </a:r>
            <a:r>
              <a:rPr sz="2200" spc="114" dirty="0">
                <a:latin typeface="Cambria"/>
                <a:cs typeface="Cambria"/>
              </a:rPr>
              <a:t> </a:t>
            </a:r>
            <a:r>
              <a:rPr sz="2200" spc="130" dirty="0">
                <a:latin typeface="Cambria"/>
                <a:cs typeface="Cambria"/>
              </a:rPr>
              <a:t>an </a:t>
            </a:r>
            <a:r>
              <a:rPr sz="2200" spc="100" dirty="0">
                <a:latin typeface="Cambria"/>
                <a:cs typeface="Cambria"/>
              </a:rPr>
              <a:t>item.</a:t>
            </a:r>
            <a:endParaRPr sz="2200" dirty="0">
              <a:latin typeface="Cambria"/>
              <a:cs typeface="Cambria"/>
            </a:endParaRPr>
          </a:p>
          <a:p>
            <a:pPr marL="286385" marR="5080" indent="-274320" algn="just">
              <a:lnSpc>
                <a:spcPts val="2380"/>
              </a:lnSpc>
              <a:spcBef>
                <a:spcPts val="595"/>
              </a:spcBef>
              <a:buClr>
                <a:srgbClr val="FD8537"/>
              </a:buClr>
              <a:buSzPct val="70454"/>
              <a:buFont typeface="Wingdings"/>
              <a:buChar char=""/>
              <a:tabLst>
                <a:tab pos="287020" algn="l"/>
              </a:tabLst>
            </a:pPr>
            <a:r>
              <a:rPr sz="2200" spc="135" dirty="0">
                <a:latin typeface="Cambria"/>
                <a:cs typeface="Cambria"/>
              </a:rPr>
              <a:t>Natural</a:t>
            </a:r>
            <a:r>
              <a:rPr sz="2200" spc="755" dirty="0">
                <a:latin typeface="Cambria"/>
                <a:cs typeface="Cambria"/>
              </a:rPr>
              <a:t> </a:t>
            </a:r>
            <a:r>
              <a:rPr sz="2200" spc="105" dirty="0">
                <a:latin typeface="Cambria"/>
                <a:cs typeface="Cambria"/>
              </a:rPr>
              <a:t>language</a:t>
            </a:r>
            <a:r>
              <a:rPr sz="2200" spc="110" dirty="0">
                <a:latin typeface="Cambria"/>
                <a:cs typeface="Cambria"/>
              </a:rPr>
              <a:t> </a:t>
            </a:r>
            <a:r>
              <a:rPr sz="2200" spc="45" dirty="0">
                <a:latin typeface="Cambria"/>
                <a:cs typeface="Cambria"/>
              </a:rPr>
              <a:t>processing</a:t>
            </a:r>
            <a:r>
              <a:rPr sz="2200" spc="50" dirty="0">
                <a:latin typeface="Cambria"/>
                <a:cs typeface="Cambria"/>
              </a:rPr>
              <a:t> </a:t>
            </a:r>
            <a:r>
              <a:rPr sz="2200" spc="90" dirty="0">
                <a:latin typeface="Cambria"/>
                <a:cs typeface="Cambria"/>
              </a:rPr>
              <a:t>can</a:t>
            </a:r>
            <a:r>
              <a:rPr sz="2200" spc="95" dirty="0">
                <a:latin typeface="Cambria"/>
                <a:cs typeface="Cambria"/>
              </a:rPr>
              <a:t> </a:t>
            </a:r>
            <a:r>
              <a:rPr sz="2200" spc="55" dirty="0">
                <a:latin typeface="Cambria"/>
                <a:cs typeface="Cambria"/>
              </a:rPr>
              <a:t>also</a:t>
            </a:r>
            <a:r>
              <a:rPr sz="2200" spc="60" dirty="0">
                <a:latin typeface="Cambria"/>
                <a:cs typeface="Cambria"/>
              </a:rPr>
              <a:t> </a:t>
            </a:r>
            <a:r>
              <a:rPr sz="2200" spc="40" dirty="0">
                <a:latin typeface="Cambria"/>
                <a:cs typeface="Cambria"/>
              </a:rPr>
              <a:t>combine </a:t>
            </a:r>
            <a:r>
              <a:rPr sz="2200" spc="45" dirty="0">
                <a:latin typeface="Cambria"/>
                <a:cs typeface="Cambria"/>
              </a:rPr>
              <a:t> </a:t>
            </a:r>
            <a:r>
              <a:rPr sz="2200" spc="85" dirty="0">
                <a:latin typeface="Cambria"/>
                <a:cs typeface="Cambria"/>
              </a:rPr>
              <a:t>the </a:t>
            </a:r>
            <a:r>
              <a:rPr sz="2200" spc="90" dirty="0">
                <a:latin typeface="Cambria"/>
                <a:cs typeface="Cambria"/>
              </a:rPr>
              <a:t> </a:t>
            </a:r>
            <a:r>
              <a:rPr sz="2200" spc="35" dirty="0">
                <a:latin typeface="Cambria"/>
                <a:cs typeface="Cambria"/>
              </a:rPr>
              <a:t>concepts  </a:t>
            </a:r>
            <a:r>
              <a:rPr sz="2200" spc="60" dirty="0">
                <a:latin typeface="Cambria"/>
                <a:cs typeface="Cambria"/>
              </a:rPr>
              <a:t>into </a:t>
            </a:r>
            <a:r>
              <a:rPr sz="2200" spc="85" dirty="0">
                <a:latin typeface="Cambria"/>
                <a:cs typeface="Cambria"/>
              </a:rPr>
              <a:t>higher </a:t>
            </a:r>
            <a:r>
              <a:rPr sz="2200" spc="60" dirty="0">
                <a:latin typeface="Cambria"/>
                <a:cs typeface="Cambria"/>
              </a:rPr>
              <a:t>level </a:t>
            </a:r>
            <a:r>
              <a:rPr sz="2200" spc="35" dirty="0">
                <a:latin typeface="Cambria"/>
                <a:cs typeface="Cambria"/>
              </a:rPr>
              <a:t>concepts  </a:t>
            </a:r>
            <a:r>
              <a:rPr sz="2200" spc="60" dirty="0">
                <a:latin typeface="Cambria"/>
                <a:cs typeface="Cambria"/>
              </a:rPr>
              <a:t>sometimes </a:t>
            </a:r>
            <a:r>
              <a:rPr sz="2200" spc="45" dirty="0">
                <a:latin typeface="Cambria"/>
                <a:cs typeface="Cambria"/>
              </a:rPr>
              <a:t>referred </a:t>
            </a:r>
            <a:r>
              <a:rPr sz="2200" spc="15" dirty="0">
                <a:latin typeface="Cambria"/>
                <a:cs typeface="Cambria"/>
              </a:rPr>
              <a:t>to </a:t>
            </a:r>
            <a:r>
              <a:rPr sz="2200" spc="20" dirty="0">
                <a:latin typeface="Cambria"/>
                <a:cs typeface="Cambria"/>
              </a:rPr>
              <a:t> </a:t>
            </a:r>
            <a:r>
              <a:rPr sz="2200" spc="105" dirty="0">
                <a:latin typeface="Cambria"/>
                <a:cs typeface="Cambria"/>
              </a:rPr>
              <a:t>as</a:t>
            </a:r>
            <a:r>
              <a:rPr sz="2200" spc="110" dirty="0">
                <a:latin typeface="Cambria"/>
                <a:cs typeface="Cambria"/>
              </a:rPr>
              <a:t> </a:t>
            </a:r>
            <a:r>
              <a:rPr sz="2200" spc="85" dirty="0">
                <a:latin typeface="Cambria"/>
                <a:cs typeface="Cambria"/>
              </a:rPr>
              <a:t>thematic</a:t>
            </a:r>
            <a:r>
              <a:rPr sz="2200" spc="655" dirty="0">
                <a:latin typeface="Cambria"/>
                <a:cs typeface="Cambria"/>
              </a:rPr>
              <a:t> </a:t>
            </a:r>
            <a:r>
              <a:rPr sz="2200" spc="70" dirty="0">
                <a:latin typeface="Cambria"/>
                <a:cs typeface="Cambria"/>
              </a:rPr>
              <a:t>representations.</a:t>
            </a:r>
            <a:r>
              <a:rPr sz="2200" spc="75" dirty="0">
                <a:latin typeface="Cambria"/>
                <a:cs typeface="Cambria"/>
              </a:rPr>
              <a:t> </a:t>
            </a:r>
            <a:r>
              <a:rPr sz="2200" spc="140" dirty="0">
                <a:latin typeface="Cambria"/>
                <a:cs typeface="Cambria"/>
              </a:rPr>
              <a:t>One</a:t>
            </a:r>
            <a:r>
              <a:rPr sz="2200" spc="145" dirty="0">
                <a:latin typeface="Cambria"/>
                <a:cs typeface="Cambria"/>
              </a:rPr>
              <a:t> </a:t>
            </a:r>
            <a:r>
              <a:rPr sz="2200" spc="80" dirty="0">
                <a:latin typeface="Cambria"/>
                <a:cs typeface="Cambria"/>
              </a:rPr>
              <a:t>example</a:t>
            </a:r>
            <a:r>
              <a:rPr sz="2200" spc="645" dirty="0">
                <a:latin typeface="Cambria"/>
                <a:cs typeface="Cambria"/>
              </a:rPr>
              <a:t> </a:t>
            </a:r>
            <a:r>
              <a:rPr sz="2200" spc="60" dirty="0">
                <a:latin typeface="Cambria"/>
                <a:cs typeface="Cambria"/>
              </a:rPr>
              <a:t>represents </a:t>
            </a:r>
            <a:r>
              <a:rPr sz="2200" spc="65" dirty="0">
                <a:latin typeface="Cambria"/>
                <a:cs typeface="Cambria"/>
              </a:rPr>
              <a:t> </a:t>
            </a:r>
            <a:r>
              <a:rPr sz="2200" spc="95" dirty="0">
                <a:latin typeface="Cambria"/>
                <a:cs typeface="Cambria"/>
              </a:rPr>
              <a:t>them</a:t>
            </a:r>
            <a:r>
              <a:rPr sz="2200" spc="114" dirty="0">
                <a:latin typeface="Cambria"/>
                <a:cs typeface="Cambria"/>
              </a:rPr>
              <a:t> </a:t>
            </a:r>
            <a:r>
              <a:rPr sz="2200" spc="105" dirty="0">
                <a:latin typeface="Cambria"/>
                <a:cs typeface="Cambria"/>
              </a:rPr>
              <a:t>as</a:t>
            </a:r>
            <a:r>
              <a:rPr sz="2200" spc="130" dirty="0">
                <a:latin typeface="Cambria"/>
                <a:cs typeface="Cambria"/>
              </a:rPr>
              <a:t> </a:t>
            </a:r>
            <a:r>
              <a:rPr sz="2200" spc="45" dirty="0">
                <a:latin typeface="Cambria"/>
                <a:cs typeface="Cambria"/>
              </a:rPr>
              <a:t>concept-relationship-concept</a:t>
            </a:r>
            <a:r>
              <a:rPr sz="2200" spc="100" dirty="0">
                <a:latin typeface="Cambria"/>
                <a:cs typeface="Cambria"/>
              </a:rPr>
              <a:t> </a:t>
            </a:r>
            <a:r>
              <a:rPr sz="2200" spc="65" dirty="0">
                <a:latin typeface="Cambria"/>
                <a:cs typeface="Cambria"/>
              </a:rPr>
              <a:t>triples</a:t>
            </a:r>
            <a:r>
              <a:rPr sz="2200" spc="105" dirty="0">
                <a:latin typeface="Cambria"/>
                <a:cs typeface="Cambria"/>
              </a:rPr>
              <a:t> </a:t>
            </a:r>
            <a:r>
              <a:rPr sz="2200" spc="40" dirty="0" smtClean="0">
                <a:latin typeface="Cambria"/>
                <a:cs typeface="Cambria"/>
              </a:rPr>
              <a:t>.</a:t>
            </a:r>
            <a:endParaRPr sz="2200" dirty="0">
              <a:latin typeface="Cambria"/>
              <a:cs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371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5221605" cy="482600"/>
          </a:xfrm>
          <a:prstGeom prst="rect">
            <a:avLst/>
          </a:prstGeom>
        </p:spPr>
        <p:txBody>
          <a:bodyPr vert="horz" wrap="square" lIns="0" tIns="12700" rIns="0" bIns="0" rtlCol="0">
            <a:spAutoFit/>
          </a:bodyPr>
          <a:lstStyle/>
          <a:p>
            <a:pPr marL="12700">
              <a:lnSpc>
                <a:spcPct val="100000"/>
              </a:lnSpc>
              <a:spcBef>
                <a:spcPts val="100"/>
              </a:spcBef>
            </a:pPr>
            <a:r>
              <a:rPr sz="3000" b="1" spc="325" dirty="0">
                <a:solidFill>
                  <a:srgbClr val="002060"/>
                </a:solidFill>
                <a:latin typeface="Cambria"/>
                <a:cs typeface="Cambria"/>
              </a:rPr>
              <a:t>I</a:t>
            </a:r>
            <a:r>
              <a:rPr b="1" spc="325" dirty="0">
                <a:solidFill>
                  <a:srgbClr val="002060"/>
                </a:solidFill>
                <a:latin typeface="Cambria"/>
                <a:cs typeface="Cambria"/>
              </a:rPr>
              <a:t>NDEX</a:t>
            </a:r>
            <a:r>
              <a:rPr b="1" spc="300" dirty="0">
                <a:solidFill>
                  <a:srgbClr val="002060"/>
                </a:solidFill>
                <a:latin typeface="Cambria"/>
                <a:cs typeface="Cambria"/>
              </a:rPr>
              <a:t> </a:t>
            </a:r>
            <a:r>
              <a:rPr sz="3000" b="1" spc="365" dirty="0">
                <a:solidFill>
                  <a:srgbClr val="002060"/>
                </a:solidFill>
                <a:latin typeface="Cambria"/>
                <a:cs typeface="Cambria"/>
              </a:rPr>
              <a:t>P</a:t>
            </a:r>
            <a:r>
              <a:rPr b="1" spc="365" dirty="0">
                <a:solidFill>
                  <a:srgbClr val="002060"/>
                </a:solidFill>
                <a:latin typeface="Cambria"/>
                <a:cs typeface="Cambria"/>
              </a:rPr>
              <a:t>HRASE</a:t>
            </a:r>
            <a:r>
              <a:rPr b="1" spc="300" dirty="0">
                <a:solidFill>
                  <a:srgbClr val="002060"/>
                </a:solidFill>
                <a:latin typeface="Cambria"/>
                <a:cs typeface="Cambria"/>
              </a:rPr>
              <a:t> </a:t>
            </a:r>
            <a:r>
              <a:rPr sz="3000" b="1" spc="355" dirty="0">
                <a:solidFill>
                  <a:srgbClr val="002060"/>
                </a:solidFill>
                <a:latin typeface="Cambria"/>
                <a:cs typeface="Cambria"/>
              </a:rPr>
              <a:t>G</a:t>
            </a:r>
            <a:r>
              <a:rPr b="1" spc="355" dirty="0">
                <a:solidFill>
                  <a:srgbClr val="002060"/>
                </a:solidFill>
                <a:latin typeface="Cambria"/>
                <a:cs typeface="Cambria"/>
              </a:rPr>
              <a:t>ENERATION</a:t>
            </a:r>
            <a:endParaRPr sz="3000" dirty="0">
              <a:solidFill>
                <a:srgbClr val="002060"/>
              </a:solidFill>
              <a:latin typeface="Cambria"/>
              <a:cs typeface="Cambria"/>
            </a:endParaRPr>
          </a:p>
        </p:txBody>
      </p:sp>
      <p:sp>
        <p:nvSpPr>
          <p:cNvPr id="10" name="object 10"/>
          <p:cNvSpPr txBox="1"/>
          <p:nvPr/>
        </p:nvSpPr>
        <p:spPr>
          <a:xfrm>
            <a:off x="535940" y="1628902"/>
            <a:ext cx="7998460" cy="3213700"/>
          </a:xfrm>
          <a:prstGeom prst="rect">
            <a:avLst/>
          </a:prstGeom>
        </p:spPr>
        <p:txBody>
          <a:bodyPr vert="horz" wrap="square" lIns="0" tIns="12700" rIns="0" bIns="0" rtlCol="0">
            <a:spAutoFit/>
          </a:bodyPr>
          <a:lstStyle/>
          <a:p>
            <a:pPr marL="286385" marR="196215" indent="-274320">
              <a:lnSpc>
                <a:spcPct val="100000"/>
              </a:lnSpc>
              <a:spcBef>
                <a:spcPts val="100"/>
              </a:spcBef>
              <a:buClr>
                <a:srgbClr val="FD8537"/>
              </a:buClr>
              <a:buSzPct val="68750"/>
              <a:buFont typeface="Wingdings"/>
              <a:buChar char=""/>
              <a:tabLst>
                <a:tab pos="287020" algn="l"/>
              </a:tabLst>
            </a:pPr>
            <a:r>
              <a:rPr sz="2200" spc="100" dirty="0">
                <a:latin typeface="Cambria"/>
                <a:cs typeface="Cambria"/>
              </a:rPr>
              <a:t>Term</a:t>
            </a:r>
            <a:r>
              <a:rPr sz="2200" spc="130" dirty="0">
                <a:latin typeface="Cambria"/>
                <a:cs typeface="Cambria"/>
              </a:rPr>
              <a:t> </a:t>
            </a:r>
            <a:r>
              <a:rPr sz="2200" spc="80" dirty="0">
                <a:latin typeface="Cambria"/>
                <a:cs typeface="Cambria"/>
              </a:rPr>
              <a:t>phrases</a:t>
            </a:r>
            <a:r>
              <a:rPr sz="2200" spc="140" dirty="0">
                <a:latin typeface="Cambria"/>
                <a:cs typeface="Cambria"/>
              </a:rPr>
              <a:t> </a:t>
            </a:r>
            <a:r>
              <a:rPr sz="2200" spc="55" dirty="0">
                <a:latin typeface="Cambria"/>
                <a:cs typeface="Cambria"/>
              </a:rPr>
              <a:t>allow</a:t>
            </a:r>
            <a:r>
              <a:rPr sz="2200" spc="114" dirty="0">
                <a:latin typeface="Cambria"/>
                <a:cs typeface="Cambria"/>
              </a:rPr>
              <a:t> </a:t>
            </a:r>
            <a:r>
              <a:rPr sz="2200" spc="80" dirty="0">
                <a:latin typeface="Cambria"/>
                <a:cs typeface="Cambria"/>
              </a:rPr>
              <a:t>additional</a:t>
            </a:r>
            <a:r>
              <a:rPr sz="2200" spc="120" dirty="0">
                <a:latin typeface="Cambria"/>
                <a:cs typeface="Cambria"/>
              </a:rPr>
              <a:t> </a:t>
            </a:r>
            <a:r>
              <a:rPr sz="2200" spc="60" dirty="0">
                <a:latin typeface="Cambria"/>
                <a:cs typeface="Cambria"/>
              </a:rPr>
              <a:t>specification</a:t>
            </a:r>
            <a:r>
              <a:rPr sz="2200" spc="120" dirty="0">
                <a:latin typeface="Cambria"/>
                <a:cs typeface="Cambria"/>
              </a:rPr>
              <a:t> </a:t>
            </a:r>
            <a:r>
              <a:rPr sz="2200" spc="85" dirty="0">
                <a:latin typeface="Cambria"/>
                <a:cs typeface="Cambria"/>
              </a:rPr>
              <a:t>mid </a:t>
            </a:r>
            <a:r>
              <a:rPr sz="2200" spc="90" dirty="0">
                <a:latin typeface="Cambria"/>
                <a:cs typeface="Cambria"/>
              </a:rPr>
              <a:t> </a:t>
            </a:r>
            <a:r>
              <a:rPr sz="2200" spc="65" dirty="0">
                <a:latin typeface="Cambria"/>
                <a:cs typeface="Cambria"/>
              </a:rPr>
              <a:t>focusing</a:t>
            </a:r>
            <a:r>
              <a:rPr sz="2200" spc="105" dirty="0">
                <a:latin typeface="Cambria"/>
                <a:cs typeface="Cambria"/>
              </a:rPr>
              <a:t> </a:t>
            </a:r>
            <a:r>
              <a:rPr sz="2200" spc="-5" dirty="0">
                <a:latin typeface="Cambria"/>
                <a:cs typeface="Cambria"/>
              </a:rPr>
              <a:t>of</a:t>
            </a:r>
            <a:r>
              <a:rPr sz="2200" spc="135" dirty="0">
                <a:latin typeface="Cambria"/>
                <a:cs typeface="Cambria"/>
              </a:rPr>
              <a:t> </a:t>
            </a:r>
            <a:r>
              <a:rPr sz="2200" spc="90" dirty="0">
                <a:latin typeface="Cambria"/>
                <a:cs typeface="Cambria"/>
              </a:rPr>
              <a:t>the</a:t>
            </a:r>
            <a:r>
              <a:rPr sz="2200" spc="140" dirty="0">
                <a:latin typeface="Cambria"/>
                <a:cs typeface="Cambria"/>
              </a:rPr>
              <a:t> </a:t>
            </a:r>
            <a:r>
              <a:rPr sz="2200" spc="35" dirty="0">
                <a:latin typeface="Cambria"/>
                <a:cs typeface="Cambria"/>
              </a:rPr>
              <a:t>concept</a:t>
            </a:r>
            <a:r>
              <a:rPr sz="2200" spc="114" dirty="0">
                <a:latin typeface="Cambria"/>
                <a:cs typeface="Cambria"/>
              </a:rPr>
              <a:t> </a:t>
            </a:r>
            <a:r>
              <a:rPr sz="2200" spc="20" dirty="0">
                <a:latin typeface="Cambria"/>
                <a:cs typeface="Cambria"/>
              </a:rPr>
              <a:t>to</a:t>
            </a:r>
            <a:r>
              <a:rPr sz="2200" spc="140" dirty="0">
                <a:latin typeface="Cambria"/>
                <a:cs typeface="Cambria"/>
              </a:rPr>
              <a:t> </a:t>
            </a:r>
            <a:r>
              <a:rPr sz="2200" spc="35" dirty="0">
                <a:latin typeface="Cambria"/>
                <a:cs typeface="Cambria"/>
              </a:rPr>
              <a:t>provide</a:t>
            </a:r>
            <a:r>
              <a:rPr sz="2200" spc="110" dirty="0">
                <a:latin typeface="Cambria"/>
                <a:cs typeface="Cambria"/>
              </a:rPr>
              <a:t> </a:t>
            </a:r>
            <a:r>
              <a:rPr sz="2200" spc="60" dirty="0">
                <a:latin typeface="Cambria"/>
                <a:cs typeface="Cambria"/>
              </a:rPr>
              <a:t>better</a:t>
            </a:r>
            <a:r>
              <a:rPr sz="2200" spc="140" dirty="0">
                <a:latin typeface="Cambria"/>
                <a:cs typeface="Cambria"/>
              </a:rPr>
              <a:t> </a:t>
            </a:r>
            <a:r>
              <a:rPr sz="2200" spc="50" dirty="0">
                <a:latin typeface="Cambria"/>
                <a:cs typeface="Cambria"/>
              </a:rPr>
              <a:t>precision </a:t>
            </a:r>
            <a:r>
              <a:rPr sz="2200" spc="-515" dirty="0">
                <a:latin typeface="Cambria"/>
                <a:cs typeface="Cambria"/>
              </a:rPr>
              <a:t> </a:t>
            </a:r>
            <a:r>
              <a:rPr sz="2200" spc="105" dirty="0">
                <a:latin typeface="Cambria"/>
                <a:cs typeface="Cambria"/>
              </a:rPr>
              <a:t>and</a:t>
            </a:r>
            <a:r>
              <a:rPr sz="2200" spc="120" dirty="0">
                <a:latin typeface="Cambria"/>
                <a:cs typeface="Cambria"/>
              </a:rPr>
              <a:t> </a:t>
            </a:r>
            <a:r>
              <a:rPr sz="2200" spc="50" dirty="0">
                <a:latin typeface="Cambria"/>
                <a:cs typeface="Cambria"/>
              </a:rPr>
              <a:t>reduce</a:t>
            </a:r>
            <a:r>
              <a:rPr sz="2200" spc="125" dirty="0">
                <a:latin typeface="Cambria"/>
                <a:cs typeface="Cambria"/>
              </a:rPr>
              <a:t> </a:t>
            </a:r>
            <a:r>
              <a:rPr sz="2200" spc="90" dirty="0">
                <a:latin typeface="Cambria"/>
                <a:cs typeface="Cambria"/>
              </a:rPr>
              <a:t>the</a:t>
            </a:r>
            <a:r>
              <a:rPr sz="2200" spc="130" dirty="0">
                <a:latin typeface="Cambria"/>
                <a:cs typeface="Cambria"/>
              </a:rPr>
              <a:t> </a:t>
            </a:r>
            <a:r>
              <a:rPr sz="2200" spc="50" dirty="0">
                <a:latin typeface="Cambria"/>
                <a:cs typeface="Cambria"/>
              </a:rPr>
              <a:t>user's</a:t>
            </a:r>
            <a:r>
              <a:rPr sz="2200" spc="135" dirty="0">
                <a:latin typeface="Cambria"/>
                <a:cs typeface="Cambria"/>
              </a:rPr>
              <a:t> </a:t>
            </a:r>
            <a:r>
              <a:rPr sz="2200" spc="60" dirty="0">
                <a:latin typeface="Cambria"/>
                <a:cs typeface="Cambria"/>
              </a:rPr>
              <a:t>overhead</a:t>
            </a:r>
            <a:r>
              <a:rPr sz="2200" spc="120" dirty="0">
                <a:latin typeface="Cambria"/>
                <a:cs typeface="Cambria"/>
              </a:rPr>
              <a:t> </a:t>
            </a:r>
            <a:r>
              <a:rPr sz="2200" spc="-5" dirty="0">
                <a:latin typeface="Cambria"/>
                <a:cs typeface="Cambria"/>
              </a:rPr>
              <a:t>of</a:t>
            </a:r>
            <a:r>
              <a:rPr sz="2200" spc="135" dirty="0">
                <a:latin typeface="Cambria"/>
                <a:cs typeface="Cambria"/>
              </a:rPr>
              <a:t> </a:t>
            </a:r>
            <a:r>
              <a:rPr sz="2200" spc="80" dirty="0">
                <a:latin typeface="Cambria"/>
                <a:cs typeface="Cambria"/>
              </a:rPr>
              <a:t>retrieving</a:t>
            </a:r>
            <a:r>
              <a:rPr sz="2200" spc="110" dirty="0">
                <a:latin typeface="Cambria"/>
                <a:cs typeface="Cambria"/>
              </a:rPr>
              <a:t> </a:t>
            </a:r>
            <a:r>
              <a:rPr sz="2200" spc="40" dirty="0">
                <a:latin typeface="Cambria"/>
                <a:cs typeface="Cambria"/>
              </a:rPr>
              <a:t>non- </a:t>
            </a:r>
            <a:r>
              <a:rPr sz="2200" spc="-509" dirty="0">
                <a:latin typeface="Cambria"/>
                <a:cs typeface="Cambria"/>
              </a:rPr>
              <a:t> </a:t>
            </a:r>
            <a:r>
              <a:rPr sz="2200" spc="90" dirty="0">
                <a:latin typeface="Cambria"/>
                <a:cs typeface="Cambria"/>
              </a:rPr>
              <a:t>relevant</a:t>
            </a:r>
            <a:r>
              <a:rPr sz="2200" spc="114" dirty="0">
                <a:latin typeface="Cambria"/>
                <a:cs typeface="Cambria"/>
              </a:rPr>
              <a:t> </a:t>
            </a:r>
            <a:r>
              <a:rPr sz="2200" spc="105" dirty="0">
                <a:latin typeface="Cambria"/>
                <a:cs typeface="Cambria"/>
              </a:rPr>
              <a:t>items.</a:t>
            </a:r>
            <a:endParaRPr sz="2200" dirty="0">
              <a:latin typeface="Cambria"/>
              <a:cs typeface="Cambria"/>
            </a:endParaRPr>
          </a:p>
          <a:p>
            <a:pPr marL="286385" marR="114300" indent="-274320">
              <a:lnSpc>
                <a:spcPct val="100000"/>
              </a:lnSpc>
              <a:spcBef>
                <a:spcPts val="600"/>
              </a:spcBef>
            </a:pPr>
            <a:r>
              <a:rPr sz="2200" spc="114" dirty="0">
                <a:latin typeface="Cambria"/>
                <a:cs typeface="Cambria"/>
              </a:rPr>
              <a:t>Example:</a:t>
            </a:r>
            <a:r>
              <a:rPr sz="2200" spc="125" dirty="0">
                <a:latin typeface="Cambria"/>
                <a:cs typeface="Cambria"/>
              </a:rPr>
              <a:t> </a:t>
            </a:r>
            <a:r>
              <a:rPr sz="2200" spc="150" dirty="0">
                <a:latin typeface="Cambria"/>
                <a:cs typeface="Cambria"/>
              </a:rPr>
              <a:t>Having</a:t>
            </a:r>
            <a:r>
              <a:rPr sz="2200" spc="130" dirty="0">
                <a:latin typeface="Cambria"/>
                <a:cs typeface="Cambria"/>
              </a:rPr>
              <a:t> </a:t>
            </a:r>
            <a:r>
              <a:rPr sz="2200" spc="90" dirty="0">
                <a:latin typeface="Cambria"/>
                <a:cs typeface="Cambria"/>
              </a:rPr>
              <a:t>the</a:t>
            </a:r>
            <a:r>
              <a:rPr sz="2200" spc="135" dirty="0">
                <a:latin typeface="Cambria"/>
                <a:cs typeface="Cambria"/>
              </a:rPr>
              <a:t> </a:t>
            </a:r>
            <a:r>
              <a:rPr sz="2200" spc="50" dirty="0">
                <a:latin typeface="Cambria"/>
                <a:cs typeface="Cambria"/>
              </a:rPr>
              <a:t>modifier</a:t>
            </a:r>
            <a:r>
              <a:rPr sz="2200" spc="130" dirty="0">
                <a:latin typeface="Cambria"/>
                <a:cs typeface="Cambria"/>
              </a:rPr>
              <a:t> </a:t>
            </a:r>
            <a:r>
              <a:rPr sz="2200" spc="60" dirty="0">
                <a:latin typeface="Cambria"/>
                <a:cs typeface="Cambria"/>
              </a:rPr>
              <a:t>"grass"</a:t>
            </a:r>
            <a:r>
              <a:rPr sz="2200" spc="145" dirty="0">
                <a:latin typeface="Cambria"/>
                <a:cs typeface="Cambria"/>
              </a:rPr>
              <a:t> </a:t>
            </a:r>
            <a:r>
              <a:rPr sz="2200" spc="-5" dirty="0">
                <a:latin typeface="Cambria"/>
                <a:cs typeface="Cambria"/>
              </a:rPr>
              <a:t>or</a:t>
            </a:r>
            <a:r>
              <a:rPr sz="2200" spc="130" dirty="0">
                <a:latin typeface="Cambria"/>
                <a:cs typeface="Cambria"/>
              </a:rPr>
              <a:t> </a:t>
            </a:r>
            <a:r>
              <a:rPr sz="2200" spc="70" dirty="0">
                <a:latin typeface="Cambria"/>
                <a:cs typeface="Cambria"/>
              </a:rPr>
              <a:t>"magnetic" </a:t>
            </a:r>
            <a:r>
              <a:rPr sz="2200" spc="-515" dirty="0">
                <a:latin typeface="Cambria"/>
                <a:cs typeface="Cambria"/>
              </a:rPr>
              <a:t> </a:t>
            </a:r>
            <a:r>
              <a:rPr sz="2200" spc="65" dirty="0">
                <a:latin typeface="Cambria"/>
                <a:cs typeface="Cambria"/>
              </a:rPr>
              <a:t>associated</a:t>
            </a:r>
            <a:r>
              <a:rPr sz="2200" spc="130" dirty="0">
                <a:latin typeface="Cambria"/>
                <a:cs typeface="Cambria"/>
              </a:rPr>
              <a:t> </a:t>
            </a:r>
            <a:r>
              <a:rPr sz="2200" spc="85" dirty="0">
                <a:latin typeface="Cambria"/>
                <a:cs typeface="Cambria"/>
              </a:rPr>
              <a:t>with</a:t>
            </a:r>
            <a:r>
              <a:rPr sz="2200" spc="114" dirty="0">
                <a:latin typeface="Cambria"/>
                <a:cs typeface="Cambria"/>
              </a:rPr>
              <a:t> </a:t>
            </a:r>
            <a:r>
              <a:rPr sz="2200" spc="90" dirty="0">
                <a:latin typeface="Cambria"/>
                <a:cs typeface="Cambria"/>
              </a:rPr>
              <a:t>the</a:t>
            </a:r>
            <a:r>
              <a:rPr sz="2200" spc="130" dirty="0">
                <a:latin typeface="Cambria"/>
                <a:cs typeface="Cambria"/>
              </a:rPr>
              <a:t> </a:t>
            </a:r>
            <a:r>
              <a:rPr sz="2200" spc="85" dirty="0">
                <a:latin typeface="Cambria"/>
                <a:cs typeface="Cambria"/>
              </a:rPr>
              <a:t>term</a:t>
            </a:r>
            <a:r>
              <a:rPr sz="2200" spc="135" dirty="0">
                <a:latin typeface="Cambria"/>
                <a:cs typeface="Cambria"/>
              </a:rPr>
              <a:t> </a:t>
            </a:r>
            <a:r>
              <a:rPr sz="2200" spc="40" dirty="0">
                <a:latin typeface="Cambria"/>
                <a:cs typeface="Cambria"/>
              </a:rPr>
              <a:t>"field"</a:t>
            </a:r>
            <a:r>
              <a:rPr sz="2200" spc="120" dirty="0">
                <a:latin typeface="Cambria"/>
                <a:cs typeface="Cambria"/>
              </a:rPr>
              <a:t> </a:t>
            </a:r>
            <a:r>
              <a:rPr sz="2200" spc="80" dirty="0">
                <a:latin typeface="Cambria"/>
                <a:cs typeface="Cambria"/>
              </a:rPr>
              <a:t>clearly </a:t>
            </a:r>
            <a:r>
              <a:rPr sz="2200" spc="85" dirty="0">
                <a:latin typeface="Cambria"/>
                <a:cs typeface="Cambria"/>
              </a:rPr>
              <a:t> </a:t>
            </a:r>
            <a:r>
              <a:rPr sz="2200" spc="90" dirty="0">
                <a:latin typeface="Cambria"/>
                <a:cs typeface="Cambria"/>
              </a:rPr>
              <a:t>disambiguates</a:t>
            </a:r>
            <a:r>
              <a:rPr sz="2200" spc="125" dirty="0">
                <a:latin typeface="Cambria"/>
                <a:cs typeface="Cambria"/>
              </a:rPr>
              <a:t> </a:t>
            </a:r>
            <a:r>
              <a:rPr sz="2200" spc="45" dirty="0">
                <a:latin typeface="Cambria"/>
                <a:cs typeface="Cambria"/>
              </a:rPr>
              <a:t>between</a:t>
            </a:r>
            <a:r>
              <a:rPr sz="2200" spc="140" dirty="0">
                <a:latin typeface="Cambria"/>
                <a:cs typeface="Cambria"/>
              </a:rPr>
              <a:t> </a:t>
            </a:r>
            <a:r>
              <a:rPr sz="2200" spc="60" dirty="0">
                <a:latin typeface="Cambria"/>
                <a:cs typeface="Cambria"/>
              </a:rPr>
              <a:t>very</a:t>
            </a:r>
            <a:r>
              <a:rPr sz="2200" spc="114" dirty="0">
                <a:latin typeface="Cambria"/>
                <a:cs typeface="Cambria"/>
              </a:rPr>
              <a:t> </a:t>
            </a:r>
            <a:r>
              <a:rPr sz="2200" spc="65" dirty="0">
                <a:latin typeface="Cambria"/>
                <a:cs typeface="Cambria"/>
              </a:rPr>
              <a:t>different</a:t>
            </a:r>
            <a:r>
              <a:rPr sz="2200" spc="130" dirty="0">
                <a:latin typeface="Cambria"/>
                <a:cs typeface="Cambria"/>
              </a:rPr>
              <a:t> </a:t>
            </a:r>
            <a:r>
              <a:rPr sz="2200" spc="55" dirty="0">
                <a:latin typeface="Cambria"/>
                <a:cs typeface="Cambria"/>
              </a:rPr>
              <a:t>concepts.</a:t>
            </a:r>
            <a:endParaRPr sz="2200" dirty="0">
              <a:latin typeface="Cambria"/>
              <a:cs typeface="Cambria"/>
            </a:endParaRPr>
          </a:p>
          <a:p>
            <a:pPr marL="286385" marR="5080" indent="-274320">
              <a:lnSpc>
                <a:spcPct val="100000"/>
              </a:lnSpc>
              <a:spcBef>
                <a:spcPts val="600"/>
              </a:spcBef>
              <a:buClr>
                <a:srgbClr val="FD8537"/>
              </a:buClr>
              <a:buSzPct val="68750"/>
              <a:buFont typeface="Wingdings"/>
              <a:buChar char=""/>
              <a:tabLst>
                <a:tab pos="287020" algn="l"/>
              </a:tabLst>
            </a:pPr>
            <a:r>
              <a:rPr sz="2200" spc="150" dirty="0">
                <a:latin typeface="Cambria"/>
                <a:cs typeface="Cambria"/>
              </a:rPr>
              <a:t>One</a:t>
            </a:r>
            <a:r>
              <a:rPr sz="2200" spc="120" dirty="0">
                <a:latin typeface="Cambria"/>
                <a:cs typeface="Cambria"/>
              </a:rPr>
              <a:t> </a:t>
            </a:r>
            <a:r>
              <a:rPr sz="2200" spc="-5" dirty="0">
                <a:latin typeface="Cambria"/>
                <a:cs typeface="Cambria"/>
              </a:rPr>
              <a:t>of</a:t>
            </a:r>
            <a:r>
              <a:rPr sz="2200" spc="125" dirty="0">
                <a:latin typeface="Cambria"/>
                <a:cs typeface="Cambria"/>
              </a:rPr>
              <a:t> </a:t>
            </a:r>
            <a:r>
              <a:rPr sz="2200" spc="90" dirty="0">
                <a:latin typeface="Cambria"/>
                <a:cs typeface="Cambria"/>
              </a:rPr>
              <a:t>the</a:t>
            </a:r>
            <a:r>
              <a:rPr sz="2200" spc="140" dirty="0">
                <a:latin typeface="Cambria"/>
                <a:cs typeface="Cambria"/>
              </a:rPr>
              <a:t> </a:t>
            </a:r>
            <a:r>
              <a:rPr sz="2200" spc="85" dirty="0">
                <a:latin typeface="Cambria"/>
                <a:cs typeface="Cambria"/>
              </a:rPr>
              <a:t>earliest</a:t>
            </a:r>
            <a:r>
              <a:rPr sz="2200" spc="125" dirty="0">
                <a:latin typeface="Cambria"/>
                <a:cs typeface="Cambria"/>
              </a:rPr>
              <a:t> </a:t>
            </a:r>
            <a:r>
              <a:rPr sz="2200" spc="100" dirty="0">
                <a:latin typeface="Cambria"/>
                <a:cs typeface="Cambria"/>
              </a:rPr>
              <a:t>statistical</a:t>
            </a:r>
            <a:r>
              <a:rPr sz="2200" spc="135" dirty="0">
                <a:latin typeface="Cambria"/>
                <a:cs typeface="Cambria"/>
              </a:rPr>
              <a:t> </a:t>
            </a:r>
            <a:r>
              <a:rPr sz="2200" spc="60" dirty="0">
                <a:latin typeface="Cambria"/>
                <a:cs typeface="Cambria"/>
              </a:rPr>
              <a:t>approaches</a:t>
            </a:r>
            <a:r>
              <a:rPr sz="2200" spc="125" dirty="0">
                <a:latin typeface="Cambria"/>
                <a:cs typeface="Cambria"/>
              </a:rPr>
              <a:t> </a:t>
            </a:r>
            <a:r>
              <a:rPr sz="2200" spc="15" dirty="0">
                <a:latin typeface="Cambria"/>
                <a:cs typeface="Cambria"/>
              </a:rPr>
              <a:t>to </a:t>
            </a:r>
            <a:r>
              <a:rPr sz="2200" spc="20" dirty="0">
                <a:latin typeface="Cambria"/>
                <a:cs typeface="Cambria"/>
              </a:rPr>
              <a:t> </a:t>
            </a:r>
            <a:r>
              <a:rPr sz="2200" spc="80" dirty="0">
                <a:latin typeface="Cambria"/>
                <a:cs typeface="Cambria"/>
              </a:rPr>
              <a:t>determining</a:t>
            </a:r>
            <a:r>
              <a:rPr sz="2200" spc="110" dirty="0">
                <a:latin typeface="Cambria"/>
                <a:cs typeface="Cambria"/>
              </a:rPr>
              <a:t> </a:t>
            </a:r>
            <a:r>
              <a:rPr sz="2200" spc="85" dirty="0">
                <a:latin typeface="Cambria"/>
                <a:cs typeface="Cambria"/>
              </a:rPr>
              <a:t>term</a:t>
            </a:r>
            <a:r>
              <a:rPr sz="2200" spc="145" dirty="0">
                <a:latin typeface="Cambria"/>
                <a:cs typeface="Cambria"/>
              </a:rPr>
              <a:t> </a:t>
            </a:r>
            <a:r>
              <a:rPr sz="2200" spc="80" dirty="0">
                <a:latin typeface="Cambria"/>
                <a:cs typeface="Cambria"/>
              </a:rPr>
              <a:t>phrases</a:t>
            </a:r>
            <a:r>
              <a:rPr sz="2200" spc="130" dirty="0">
                <a:latin typeface="Cambria"/>
                <a:cs typeface="Cambria"/>
              </a:rPr>
              <a:t> </a:t>
            </a:r>
            <a:r>
              <a:rPr sz="2200" spc="15" dirty="0">
                <a:latin typeface="Cambria"/>
                <a:cs typeface="Cambria"/>
              </a:rPr>
              <a:t>proposed</a:t>
            </a:r>
            <a:r>
              <a:rPr sz="2200" spc="125" dirty="0">
                <a:latin typeface="Cambria"/>
                <a:cs typeface="Cambria"/>
              </a:rPr>
              <a:t> </a:t>
            </a:r>
            <a:r>
              <a:rPr sz="2200" spc="45" dirty="0">
                <a:latin typeface="Cambria"/>
                <a:cs typeface="Cambria"/>
              </a:rPr>
              <a:t>by</a:t>
            </a:r>
            <a:r>
              <a:rPr sz="2200" spc="145" dirty="0">
                <a:latin typeface="Cambria"/>
                <a:cs typeface="Cambria"/>
              </a:rPr>
              <a:t> </a:t>
            </a:r>
            <a:r>
              <a:rPr sz="2200" spc="125" dirty="0">
                <a:latin typeface="Cambria"/>
                <a:cs typeface="Cambria"/>
              </a:rPr>
              <a:t>Salton</a:t>
            </a:r>
            <a:r>
              <a:rPr sz="2200" spc="130" dirty="0">
                <a:latin typeface="Cambria"/>
                <a:cs typeface="Cambria"/>
              </a:rPr>
              <a:t> </a:t>
            </a:r>
            <a:r>
              <a:rPr sz="2200" spc="80" dirty="0">
                <a:latin typeface="Cambria"/>
                <a:cs typeface="Cambria"/>
              </a:rPr>
              <a:t>was </a:t>
            </a:r>
            <a:r>
              <a:rPr sz="2200" spc="85" dirty="0">
                <a:latin typeface="Cambria"/>
                <a:cs typeface="Cambria"/>
              </a:rPr>
              <a:t> </a:t>
            </a:r>
            <a:r>
              <a:rPr sz="2200" spc="80" dirty="0">
                <a:latin typeface="Cambria"/>
                <a:cs typeface="Cambria"/>
              </a:rPr>
              <a:t>use</a:t>
            </a:r>
            <a:r>
              <a:rPr sz="2200" spc="120" dirty="0">
                <a:latin typeface="Cambria"/>
                <a:cs typeface="Cambria"/>
              </a:rPr>
              <a:t> </a:t>
            </a:r>
            <a:r>
              <a:rPr sz="2200" spc="-5" dirty="0">
                <a:latin typeface="Cambria"/>
                <a:cs typeface="Cambria"/>
              </a:rPr>
              <a:t>of</a:t>
            </a:r>
            <a:r>
              <a:rPr sz="2200" spc="120" dirty="0">
                <a:latin typeface="Cambria"/>
                <a:cs typeface="Cambria"/>
              </a:rPr>
              <a:t> </a:t>
            </a:r>
            <a:r>
              <a:rPr sz="2200" spc="160" dirty="0">
                <a:latin typeface="Cambria"/>
                <a:cs typeface="Cambria"/>
              </a:rPr>
              <a:t>a</a:t>
            </a:r>
            <a:r>
              <a:rPr sz="2200" spc="135" dirty="0">
                <a:latin typeface="Cambria"/>
                <a:cs typeface="Cambria"/>
              </a:rPr>
              <a:t> </a:t>
            </a:r>
            <a:r>
              <a:rPr sz="2200" spc="310" dirty="0">
                <a:latin typeface="Cambria"/>
                <a:cs typeface="Cambria"/>
              </a:rPr>
              <a:t>COHESION</a:t>
            </a:r>
            <a:r>
              <a:rPr sz="2200" spc="120" dirty="0">
                <a:latin typeface="Cambria"/>
                <a:cs typeface="Cambria"/>
              </a:rPr>
              <a:t> </a:t>
            </a:r>
            <a:r>
              <a:rPr sz="2200" spc="60" dirty="0">
                <a:latin typeface="Cambria"/>
                <a:cs typeface="Cambria"/>
              </a:rPr>
              <a:t>factor</a:t>
            </a:r>
            <a:r>
              <a:rPr sz="2200" spc="130" dirty="0">
                <a:latin typeface="Cambria"/>
                <a:cs typeface="Cambria"/>
              </a:rPr>
              <a:t> </a:t>
            </a:r>
            <a:r>
              <a:rPr sz="2200" spc="45" dirty="0">
                <a:latin typeface="Cambria"/>
                <a:cs typeface="Cambria"/>
              </a:rPr>
              <a:t>between</a:t>
            </a:r>
            <a:r>
              <a:rPr sz="2200" spc="130" dirty="0">
                <a:latin typeface="Cambria"/>
                <a:cs typeface="Cambria"/>
              </a:rPr>
              <a:t> </a:t>
            </a:r>
            <a:r>
              <a:rPr sz="2200" spc="85" dirty="0">
                <a:latin typeface="Cambria"/>
                <a:cs typeface="Cambria"/>
              </a:rPr>
              <a:t>terms</a:t>
            </a:r>
            <a:r>
              <a:rPr sz="2200" spc="125" dirty="0">
                <a:latin typeface="Cambria"/>
                <a:cs typeface="Cambria"/>
              </a:rPr>
              <a:t> </a:t>
            </a:r>
            <a:r>
              <a:rPr sz="2200" spc="-25" dirty="0" smtClean="0">
                <a:latin typeface="Cambria"/>
                <a:cs typeface="Cambria"/>
              </a:rPr>
              <a:t>:</a:t>
            </a:r>
            <a:endParaRPr sz="2200" dirty="0">
              <a:latin typeface="Cambria"/>
              <a:cs typeface="Cambria"/>
            </a:endParaRPr>
          </a:p>
        </p:txBody>
      </p:sp>
      <p:pic>
        <p:nvPicPr>
          <p:cNvPr id="12" name="object 12"/>
          <p:cNvPicPr/>
          <p:nvPr/>
        </p:nvPicPr>
        <p:blipFill>
          <a:blip r:embed="rId3" cstate="print"/>
          <a:stretch>
            <a:fillRect/>
          </a:stretch>
        </p:blipFill>
        <p:spPr>
          <a:xfrm>
            <a:off x="914400" y="5029200"/>
            <a:ext cx="6477000" cy="762000"/>
          </a:xfrm>
          <a:prstGeom prst="rect">
            <a:avLst/>
          </a:prstGeom>
        </p:spPr>
      </p:pic>
      <p:sp>
        <p:nvSpPr>
          <p:cNvPr id="13" name="object 9"/>
          <p:cNvSpPr txBox="1"/>
          <p:nvPr/>
        </p:nvSpPr>
        <p:spPr>
          <a:xfrm>
            <a:off x="533400" y="5943600"/>
            <a:ext cx="8077200" cy="1705595"/>
          </a:xfrm>
          <a:prstGeom prst="rect">
            <a:avLst/>
          </a:prstGeom>
        </p:spPr>
        <p:txBody>
          <a:bodyPr vert="horz" wrap="square" lIns="0" tIns="12700" rIns="0" bIns="0" rtlCol="0">
            <a:spAutoFit/>
          </a:bodyPr>
          <a:lstStyle/>
          <a:p>
            <a:pPr marL="286385" marR="5080" indent="-274320">
              <a:lnSpc>
                <a:spcPct val="100000"/>
              </a:lnSpc>
              <a:spcBef>
                <a:spcPts val="100"/>
              </a:spcBef>
              <a:buClr>
                <a:srgbClr val="FD8537"/>
              </a:buClr>
              <a:buSzPct val="68750"/>
              <a:buFont typeface="Wingdings"/>
              <a:buChar char=""/>
              <a:tabLst>
                <a:tab pos="287020" algn="l"/>
              </a:tabLst>
            </a:pPr>
            <a:r>
              <a:rPr sz="2200" spc="55" dirty="0">
                <a:latin typeface="Cambria"/>
                <a:cs typeface="Cambria"/>
              </a:rPr>
              <a:t>where</a:t>
            </a:r>
            <a:r>
              <a:rPr sz="2200" spc="100" dirty="0">
                <a:latin typeface="Cambria"/>
                <a:cs typeface="Cambria"/>
              </a:rPr>
              <a:t> </a:t>
            </a:r>
            <a:r>
              <a:rPr sz="2200" spc="245" dirty="0">
                <a:latin typeface="Cambria"/>
                <a:cs typeface="Cambria"/>
              </a:rPr>
              <a:t>SIZE-FACTOR</a:t>
            </a:r>
            <a:r>
              <a:rPr sz="2200" spc="125" dirty="0">
                <a:latin typeface="Cambria"/>
                <a:cs typeface="Cambria"/>
              </a:rPr>
              <a:t> </a:t>
            </a:r>
            <a:r>
              <a:rPr sz="2200" spc="80" dirty="0">
                <a:latin typeface="Cambria"/>
                <a:cs typeface="Cambria"/>
              </a:rPr>
              <a:t>is</a:t>
            </a:r>
            <a:r>
              <a:rPr sz="2200" spc="120" dirty="0">
                <a:latin typeface="Cambria"/>
                <a:cs typeface="Cambria"/>
              </a:rPr>
              <a:t> </a:t>
            </a:r>
            <a:r>
              <a:rPr sz="2200" spc="160" dirty="0">
                <a:latin typeface="Cambria"/>
                <a:cs typeface="Cambria"/>
              </a:rPr>
              <a:t>a</a:t>
            </a:r>
            <a:r>
              <a:rPr sz="2200" spc="120" dirty="0">
                <a:latin typeface="Cambria"/>
                <a:cs typeface="Cambria"/>
              </a:rPr>
              <a:t> </a:t>
            </a:r>
            <a:r>
              <a:rPr sz="2200" spc="85" dirty="0">
                <a:latin typeface="Cambria"/>
                <a:cs typeface="Cambria"/>
              </a:rPr>
              <a:t>normalization</a:t>
            </a:r>
            <a:r>
              <a:rPr sz="2200" spc="100" dirty="0">
                <a:latin typeface="Cambria"/>
                <a:cs typeface="Cambria"/>
              </a:rPr>
              <a:t> </a:t>
            </a:r>
            <a:r>
              <a:rPr sz="2200" spc="60" dirty="0">
                <a:latin typeface="Cambria"/>
                <a:cs typeface="Cambria"/>
              </a:rPr>
              <a:t>factor</a:t>
            </a:r>
            <a:r>
              <a:rPr sz="2200" spc="125" dirty="0">
                <a:latin typeface="Cambria"/>
                <a:cs typeface="Cambria"/>
              </a:rPr>
              <a:t> </a:t>
            </a:r>
            <a:r>
              <a:rPr sz="2200" spc="65" dirty="0">
                <a:latin typeface="Cambria"/>
                <a:cs typeface="Cambria"/>
              </a:rPr>
              <a:t>based </a:t>
            </a:r>
            <a:r>
              <a:rPr sz="2200" spc="-515" dirty="0">
                <a:latin typeface="Cambria"/>
                <a:cs typeface="Cambria"/>
              </a:rPr>
              <a:t> </a:t>
            </a:r>
            <a:r>
              <a:rPr sz="2200" spc="55" dirty="0">
                <a:latin typeface="Cambria"/>
                <a:cs typeface="Cambria"/>
              </a:rPr>
              <a:t>upon</a:t>
            </a:r>
            <a:r>
              <a:rPr sz="2200" spc="110" dirty="0">
                <a:latin typeface="Cambria"/>
                <a:cs typeface="Cambria"/>
              </a:rPr>
              <a:t> </a:t>
            </a:r>
            <a:r>
              <a:rPr sz="2200" spc="90" dirty="0">
                <a:latin typeface="Cambria"/>
                <a:cs typeface="Cambria"/>
              </a:rPr>
              <a:t>the</a:t>
            </a:r>
            <a:r>
              <a:rPr sz="2200" spc="135" dirty="0">
                <a:latin typeface="Cambria"/>
                <a:cs typeface="Cambria"/>
              </a:rPr>
              <a:t> </a:t>
            </a:r>
            <a:r>
              <a:rPr sz="2200" spc="65" dirty="0">
                <a:latin typeface="Cambria"/>
                <a:cs typeface="Cambria"/>
              </a:rPr>
              <a:t>size</a:t>
            </a:r>
            <a:r>
              <a:rPr sz="2200" spc="120" dirty="0">
                <a:latin typeface="Cambria"/>
                <a:cs typeface="Cambria"/>
              </a:rPr>
              <a:t> </a:t>
            </a:r>
            <a:r>
              <a:rPr sz="2200" spc="-5" dirty="0">
                <a:latin typeface="Cambria"/>
                <a:cs typeface="Cambria"/>
              </a:rPr>
              <a:t>of</a:t>
            </a:r>
            <a:r>
              <a:rPr sz="2200" spc="135" dirty="0">
                <a:latin typeface="Cambria"/>
                <a:cs typeface="Cambria"/>
              </a:rPr>
              <a:t> </a:t>
            </a:r>
            <a:r>
              <a:rPr sz="2200" spc="90" dirty="0">
                <a:latin typeface="Cambria"/>
                <a:cs typeface="Cambria"/>
              </a:rPr>
              <a:t>the</a:t>
            </a:r>
            <a:r>
              <a:rPr sz="2200" spc="120" dirty="0">
                <a:latin typeface="Cambria"/>
                <a:cs typeface="Cambria"/>
              </a:rPr>
              <a:t> </a:t>
            </a:r>
            <a:r>
              <a:rPr sz="2200" spc="70" dirty="0">
                <a:latin typeface="Cambria"/>
                <a:cs typeface="Cambria"/>
              </a:rPr>
              <a:t>vocabulary</a:t>
            </a:r>
            <a:r>
              <a:rPr sz="2200" spc="120" dirty="0">
                <a:latin typeface="Cambria"/>
                <a:cs typeface="Cambria"/>
              </a:rPr>
              <a:t> </a:t>
            </a:r>
            <a:r>
              <a:rPr sz="2200" spc="105" dirty="0">
                <a:latin typeface="Cambria"/>
                <a:cs typeface="Cambria"/>
              </a:rPr>
              <a:t>and</a:t>
            </a:r>
            <a:r>
              <a:rPr sz="2200" spc="135" dirty="0">
                <a:latin typeface="Cambria"/>
                <a:cs typeface="Cambria"/>
              </a:rPr>
              <a:t> </a:t>
            </a:r>
            <a:r>
              <a:rPr sz="2200" spc="200" dirty="0">
                <a:latin typeface="Cambria"/>
                <a:cs typeface="Cambria"/>
              </a:rPr>
              <a:t>PAIR-FREQk,h</a:t>
            </a:r>
            <a:r>
              <a:rPr sz="2200" spc="345" dirty="0">
                <a:latin typeface="Cambria"/>
                <a:cs typeface="Cambria"/>
              </a:rPr>
              <a:t> </a:t>
            </a:r>
            <a:r>
              <a:rPr sz="2200" spc="80" dirty="0">
                <a:latin typeface="Cambria"/>
                <a:cs typeface="Cambria"/>
              </a:rPr>
              <a:t>is </a:t>
            </a:r>
            <a:r>
              <a:rPr sz="2200" spc="85" dirty="0">
                <a:latin typeface="Cambria"/>
                <a:cs typeface="Cambria"/>
              </a:rPr>
              <a:t> </a:t>
            </a:r>
            <a:r>
              <a:rPr sz="2200" spc="90" dirty="0">
                <a:latin typeface="Cambria"/>
                <a:cs typeface="Cambria"/>
              </a:rPr>
              <a:t>the </a:t>
            </a:r>
            <a:r>
              <a:rPr sz="2200" spc="80" dirty="0">
                <a:latin typeface="Cambria"/>
                <a:cs typeface="Cambria"/>
              </a:rPr>
              <a:t>total </a:t>
            </a:r>
            <a:r>
              <a:rPr sz="2200" spc="60" dirty="0">
                <a:latin typeface="Cambria"/>
                <a:cs typeface="Cambria"/>
              </a:rPr>
              <a:t>frequency </a:t>
            </a:r>
            <a:r>
              <a:rPr sz="2200" spc="-5" dirty="0">
                <a:latin typeface="Cambria"/>
                <a:cs typeface="Cambria"/>
              </a:rPr>
              <a:t>of</a:t>
            </a:r>
            <a:r>
              <a:rPr sz="2200" spc="515" dirty="0">
                <a:latin typeface="Cambria"/>
                <a:cs typeface="Cambria"/>
              </a:rPr>
              <a:t> </a:t>
            </a:r>
            <a:r>
              <a:rPr sz="2200" spc="25" dirty="0">
                <a:latin typeface="Cambria"/>
                <a:cs typeface="Cambria"/>
              </a:rPr>
              <a:t>co-occurrence </a:t>
            </a:r>
            <a:r>
              <a:rPr sz="2200" spc="-5" dirty="0">
                <a:latin typeface="Cambria"/>
                <a:cs typeface="Cambria"/>
              </a:rPr>
              <a:t>of</a:t>
            </a:r>
            <a:r>
              <a:rPr sz="2200" spc="520" dirty="0">
                <a:latin typeface="Cambria"/>
                <a:cs typeface="Cambria"/>
              </a:rPr>
              <a:t> </a:t>
            </a:r>
            <a:r>
              <a:rPr sz="2200" spc="90" dirty="0">
                <a:latin typeface="Cambria"/>
                <a:cs typeface="Cambria"/>
              </a:rPr>
              <a:t>the </a:t>
            </a:r>
            <a:r>
              <a:rPr sz="2200" spc="85" dirty="0">
                <a:latin typeface="Cambria"/>
                <a:cs typeface="Cambria"/>
              </a:rPr>
              <a:t>pair </a:t>
            </a:r>
            <a:r>
              <a:rPr sz="2200" spc="90" dirty="0">
                <a:latin typeface="Cambria"/>
                <a:cs typeface="Cambria"/>
              </a:rPr>
              <a:t> </a:t>
            </a:r>
            <a:r>
              <a:rPr sz="2200" spc="110" dirty="0">
                <a:latin typeface="Cambria"/>
                <a:cs typeface="Cambria"/>
              </a:rPr>
              <a:t>Termk, </a:t>
            </a:r>
            <a:r>
              <a:rPr sz="2200" spc="100" dirty="0">
                <a:latin typeface="Cambria"/>
                <a:cs typeface="Cambria"/>
              </a:rPr>
              <a:t>Termh</a:t>
            </a:r>
            <a:r>
              <a:rPr sz="2200" spc="105" dirty="0">
                <a:latin typeface="Cambria"/>
                <a:cs typeface="Cambria"/>
              </a:rPr>
              <a:t> in </a:t>
            </a:r>
            <a:r>
              <a:rPr sz="2200" spc="90" dirty="0">
                <a:latin typeface="Cambria"/>
                <a:cs typeface="Cambria"/>
              </a:rPr>
              <a:t>the item </a:t>
            </a:r>
            <a:r>
              <a:rPr sz="2200" spc="55" dirty="0">
                <a:latin typeface="Cambria"/>
                <a:cs typeface="Cambria"/>
              </a:rPr>
              <a:t>collection. Co-occurrence </a:t>
            </a:r>
            <a:r>
              <a:rPr sz="2200" spc="60" dirty="0">
                <a:latin typeface="Cambria"/>
                <a:cs typeface="Cambria"/>
              </a:rPr>
              <a:t> </a:t>
            </a:r>
            <a:r>
              <a:rPr sz="2200" spc="120" dirty="0">
                <a:latin typeface="Cambria"/>
                <a:cs typeface="Cambria"/>
              </a:rPr>
              <a:t>may</a:t>
            </a:r>
            <a:r>
              <a:rPr sz="2200" spc="135" dirty="0">
                <a:latin typeface="Cambria"/>
                <a:cs typeface="Cambria"/>
              </a:rPr>
              <a:t> </a:t>
            </a:r>
            <a:r>
              <a:rPr sz="2200" spc="20" dirty="0">
                <a:latin typeface="Cambria"/>
                <a:cs typeface="Cambria"/>
              </a:rPr>
              <a:t>be</a:t>
            </a:r>
            <a:r>
              <a:rPr sz="2200" spc="135" dirty="0">
                <a:latin typeface="Cambria"/>
                <a:cs typeface="Cambria"/>
              </a:rPr>
              <a:t> </a:t>
            </a:r>
            <a:r>
              <a:rPr sz="2200" spc="60" dirty="0">
                <a:latin typeface="Cambria"/>
                <a:cs typeface="Cambria"/>
              </a:rPr>
              <a:t>defined</a:t>
            </a:r>
            <a:r>
              <a:rPr sz="2200" spc="110" dirty="0">
                <a:latin typeface="Cambria"/>
                <a:cs typeface="Cambria"/>
              </a:rPr>
              <a:t> </a:t>
            </a:r>
            <a:r>
              <a:rPr sz="2200" spc="105" dirty="0">
                <a:latin typeface="Cambria"/>
                <a:cs typeface="Cambria"/>
              </a:rPr>
              <a:t>in</a:t>
            </a:r>
            <a:r>
              <a:rPr sz="2200" spc="125" dirty="0">
                <a:latin typeface="Cambria"/>
                <a:cs typeface="Cambria"/>
              </a:rPr>
              <a:t> </a:t>
            </a:r>
            <a:r>
              <a:rPr sz="2200" spc="85" dirty="0">
                <a:latin typeface="Cambria"/>
                <a:cs typeface="Cambria"/>
              </a:rPr>
              <a:t>terms</a:t>
            </a:r>
            <a:r>
              <a:rPr sz="2200" spc="130" dirty="0">
                <a:latin typeface="Cambria"/>
                <a:cs typeface="Cambria"/>
              </a:rPr>
              <a:t> </a:t>
            </a:r>
            <a:r>
              <a:rPr sz="2200" spc="-5" dirty="0">
                <a:latin typeface="Cambria"/>
                <a:cs typeface="Cambria"/>
              </a:rPr>
              <a:t>of</a:t>
            </a:r>
            <a:r>
              <a:rPr sz="2200" spc="135" dirty="0">
                <a:latin typeface="Cambria"/>
                <a:cs typeface="Cambria"/>
              </a:rPr>
              <a:t> </a:t>
            </a:r>
            <a:r>
              <a:rPr sz="2200" spc="80" dirty="0">
                <a:latin typeface="Cambria"/>
                <a:cs typeface="Cambria"/>
              </a:rPr>
              <a:t>adjacency,</a:t>
            </a:r>
            <a:r>
              <a:rPr sz="2200" spc="125" dirty="0">
                <a:latin typeface="Cambria"/>
                <a:cs typeface="Cambria"/>
              </a:rPr>
              <a:t> </a:t>
            </a:r>
            <a:r>
              <a:rPr sz="2200" spc="10" dirty="0">
                <a:latin typeface="Cambria"/>
                <a:cs typeface="Cambria"/>
              </a:rPr>
              <a:t>word </a:t>
            </a:r>
            <a:r>
              <a:rPr sz="2200" spc="15" dirty="0">
                <a:latin typeface="Cambria"/>
                <a:cs typeface="Cambria"/>
              </a:rPr>
              <a:t> </a:t>
            </a:r>
            <a:r>
              <a:rPr sz="2200" spc="80" dirty="0">
                <a:latin typeface="Cambria"/>
                <a:cs typeface="Cambria"/>
              </a:rPr>
              <a:t>proximity,</a:t>
            </a:r>
            <a:r>
              <a:rPr sz="2200" spc="105" dirty="0">
                <a:latin typeface="Cambria"/>
                <a:cs typeface="Cambria"/>
              </a:rPr>
              <a:t> </a:t>
            </a:r>
            <a:r>
              <a:rPr sz="2200" spc="65" dirty="0">
                <a:latin typeface="Cambria"/>
                <a:cs typeface="Cambria"/>
              </a:rPr>
              <a:t>sentence</a:t>
            </a:r>
            <a:r>
              <a:rPr sz="2200" spc="120" dirty="0">
                <a:latin typeface="Cambria"/>
                <a:cs typeface="Cambria"/>
              </a:rPr>
              <a:t> </a:t>
            </a:r>
            <a:r>
              <a:rPr sz="2200" spc="80" dirty="0">
                <a:latin typeface="Cambria"/>
                <a:cs typeface="Cambria"/>
              </a:rPr>
              <a:t>proximity,</a:t>
            </a:r>
            <a:r>
              <a:rPr sz="2200" spc="110" dirty="0">
                <a:latin typeface="Cambria"/>
                <a:cs typeface="Cambria"/>
              </a:rPr>
              <a:t> </a:t>
            </a:r>
            <a:r>
              <a:rPr sz="2200" spc="50" dirty="0" smtClean="0">
                <a:latin typeface="Cambria"/>
                <a:cs typeface="Cambria"/>
              </a:rPr>
              <a:t>etc</a:t>
            </a:r>
            <a:endParaRPr sz="2200" dirty="0">
              <a:latin typeface="Cambria"/>
              <a:cs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0"/>
            <a:ext cx="445134" cy="6858000"/>
          </a:xfrm>
          <a:custGeom>
            <a:avLst/>
            <a:gdLst/>
            <a:ahLst/>
            <a:cxnLst/>
            <a:rect l="l" t="t" r="r" b="b"/>
            <a:pathLst>
              <a:path w="445134" h="6858000">
                <a:moveTo>
                  <a:pt x="0" y="6858000"/>
                </a:moveTo>
                <a:lnTo>
                  <a:pt x="444536" y="6858000"/>
                </a:lnTo>
                <a:lnTo>
                  <a:pt x="444536"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3" name="object 3"/>
          <p:cNvSpPr/>
          <p:nvPr/>
        </p:nvSpPr>
        <p:spPr>
          <a:xfrm>
            <a:off x="882686" y="0"/>
            <a:ext cx="3175" cy="6858000"/>
          </a:xfrm>
          <a:custGeom>
            <a:avLst/>
            <a:gdLst/>
            <a:ahLst/>
            <a:cxnLst/>
            <a:rect l="l" t="t" r="r" b="b"/>
            <a:pathLst>
              <a:path w="3175" h="6858000">
                <a:moveTo>
                  <a:pt x="0" y="6858000"/>
                </a:moveTo>
                <a:lnTo>
                  <a:pt x="3138" y="6858000"/>
                </a:lnTo>
                <a:lnTo>
                  <a:pt x="3138"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4" name="object 4"/>
          <p:cNvSpPr/>
          <p:nvPr/>
        </p:nvSpPr>
        <p:spPr>
          <a:xfrm>
            <a:off x="942975" y="0"/>
            <a:ext cx="48260" cy="6858000"/>
          </a:xfrm>
          <a:custGeom>
            <a:avLst/>
            <a:gdLst/>
            <a:ahLst/>
            <a:cxnLst/>
            <a:rect l="l" t="t" r="r" b="b"/>
            <a:pathLst>
              <a:path w="48259" h="6858000">
                <a:moveTo>
                  <a:pt x="0" y="6858000"/>
                </a:moveTo>
                <a:lnTo>
                  <a:pt x="47637" y="6858000"/>
                </a:lnTo>
                <a:lnTo>
                  <a:pt x="47637"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5" name="object 5"/>
          <p:cNvSpPr/>
          <p:nvPr/>
        </p:nvSpPr>
        <p:spPr>
          <a:xfrm>
            <a:off x="276326" y="0"/>
            <a:ext cx="104775" cy="6858000"/>
          </a:xfrm>
          <a:custGeom>
            <a:avLst/>
            <a:gdLst/>
            <a:ahLst/>
            <a:cxnLst/>
            <a:rect l="l" t="t" r="r" b="b"/>
            <a:pathLst>
              <a:path w="104775" h="6858000">
                <a:moveTo>
                  <a:pt x="104660" y="0"/>
                </a:moveTo>
                <a:lnTo>
                  <a:pt x="0" y="0"/>
                </a:lnTo>
                <a:lnTo>
                  <a:pt x="0" y="6858000"/>
                </a:lnTo>
                <a:lnTo>
                  <a:pt x="104660" y="6858000"/>
                </a:lnTo>
                <a:lnTo>
                  <a:pt x="104660" y="0"/>
                </a:lnTo>
                <a:close/>
              </a:path>
            </a:pathLst>
          </a:custGeom>
          <a:solidFill>
            <a:srgbClr val="FFD9CE">
              <a:alpha val="36077"/>
            </a:srgbClr>
          </a:solidFill>
        </p:spPr>
        <p:txBody>
          <a:bodyPr wrap="square" lIns="0" tIns="0" rIns="0" bIns="0" rtlCol="0"/>
          <a:lstStyle/>
          <a:p>
            <a:endParaRPr/>
          </a:p>
        </p:txBody>
      </p:sp>
      <p:grpSp>
        <p:nvGrpSpPr>
          <p:cNvPr id="6" name="object 6"/>
          <p:cNvGrpSpPr/>
          <p:nvPr/>
        </p:nvGrpSpPr>
        <p:grpSpPr>
          <a:xfrm>
            <a:off x="990600" y="0"/>
            <a:ext cx="381000" cy="6858000"/>
            <a:chOff x="990600" y="0"/>
            <a:chExt cx="381000" cy="6858000"/>
          </a:xfrm>
        </p:grpSpPr>
        <p:sp>
          <p:nvSpPr>
            <p:cNvPr id="7" name="object 7"/>
            <p:cNvSpPr/>
            <p:nvPr/>
          </p:nvSpPr>
          <p:spPr>
            <a:xfrm>
              <a:off x="990600" y="0"/>
              <a:ext cx="182245" cy="6858000"/>
            </a:xfrm>
            <a:custGeom>
              <a:avLst/>
              <a:gdLst/>
              <a:ahLst/>
              <a:cxnLst/>
              <a:rect l="l" t="t" r="r" b="b"/>
              <a:pathLst>
                <a:path w="182244" h="6858000">
                  <a:moveTo>
                    <a:pt x="181863" y="0"/>
                  </a:moveTo>
                  <a:lnTo>
                    <a:pt x="0" y="0"/>
                  </a:lnTo>
                  <a:lnTo>
                    <a:pt x="0" y="6858000"/>
                  </a:lnTo>
                  <a:lnTo>
                    <a:pt x="181863" y="6858000"/>
                  </a:lnTo>
                  <a:lnTo>
                    <a:pt x="181863" y="0"/>
                  </a:lnTo>
                  <a:close/>
                </a:path>
              </a:pathLst>
            </a:custGeom>
            <a:solidFill>
              <a:srgbClr val="FFD9CE">
                <a:alpha val="70195"/>
              </a:srgbClr>
            </a:solidFill>
          </p:spPr>
          <p:txBody>
            <a:bodyPr wrap="square" lIns="0" tIns="0" rIns="0" bIns="0" rtlCol="0"/>
            <a:lstStyle/>
            <a:p>
              <a:endParaRPr/>
            </a:p>
          </p:txBody>
        </p:sp>
        <p:sp>
          <p:nvSpPr>
            <p:cNvPr id="8" name="object 8"/>
            <p:cNvSpPr/>
            <p:nvPr/>
          </p:nvSpPr>
          <p:spPr>
            <a:xfrm>
              <a:off x="1141323" y="0"/>
              <a:ext cx="230504" cy="6858000"/>
            </a:xfrm>
            <a:custGeom>
              <a:avLst/>
              <a:gdLst/>
              <a:ahLst/>
              <a:cxnLst/>
              <a:rect l="l" t="t" r="r" b="b"/>
              <a:pathLst>
                <a:path w="230505" h="6858000">
                  <a:moveTo>
                    <a:pt x="230276" y="0"/>
                  </a:moveTo>
                  <a:lnTo>
                    <a:pt x="0" y="0"/>
                  </a:lnTo>
                  <a:lnTo>
                    <a:pt x="0" y="6858000"/>
                  </a:lnTo>
                  <a:lnTo>
                    <a:pt x="230276" y="6858000"/>
                  </a:lnTo>
                  <a:lnTo>
                    <a:pt x="230276" y="0"/>
                  </a:lnTo>
                  <a:close/>
                </a:path>
              </a:pathLst>
            </a:custGeom>
            <a:solidFill>
              <a:srgbClr val="FFEDE8">
                <a:alpha val="70979"/>
              </a:srgbClr>
            </a:solidFill>
          </p:spPr>
          <p:txBody>
            <a:bodyPr wrap="square" lIns="0" tIns="0" rIns="0" bIns="0" rtlCol="0"/>
            <a:lstStyle/>
            <a:p>
              <a:endParaRPr/>
            </a:p>
          </p:txBody>
        </p:sp>
      </p:grpSp>
      <p:sp>
        <p:nvSpPr>
          <p:cNvPr id="9" name="object 9"/>
          <p:cNvSpPr/>
          <p:nvPr/>
        </p:nvSpPr>
        <p:spPr>
          <a:xfrm>
            <a:off x="106343"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nvGrpSpPr>
          <p:cNvPr id="10" name="object 10"/>
          <p:cNvGrpSpPr/>
          <p:nvPr/>
        </p:nvGrpSpPr>
        <p:grpSpPr>
          <a:xfrm>
            <a:off x="825536" y="0"/>
            <a:ext cx="117475" cy="6858000"/>
            <a:chOff x="825536" y="0"/>
            <a:chExt cx="117475" cy="6858000"/>
          </a:xfrm>
        </p:grpSpPr>
        <p:sp>
          <p:nvSpPr>
            <p:cNvPr id="11" name="object 11"/>
            <p:cNvSpPr/>
            <p:nvPr/>
          </p:nvSpPr>
          <p:spPr>
            <a:xfrm>
              <a:off x="914399" y="0"/>
              <a:ext cx="0" cy="6858000"/>
            </a:xfrm>
            <a:custGeom>
              <a:avLst/>
              <a:gdLst/>
              <a:ahLst/>
              <a:cxnLst/>
              <a:rect l="l" t="t" r="r" b="b"/>
              <a:pathLst>
                <a:path h="6858000">
                  <a:moveTo>
                    <a:pt x="0" y="0"/>
                  </a:moveTo>
                  <a:lnTo>
                    <a:pt x="0" y="6858000"/>
                  </a:lnTo>
                </a:path>
              </a:pathLst>
            </a:custGeom>
            <a:ln w="57150">
              <a:solidFill>
                <a:srgbClr val="FFEDE8"/>
              </a:solidFill>
            </a:ln>
          </p:spPr>
          <p:txBody>
            <a:bodyPr wrap="square" lIns="0" tIns="0" rIns="0" bIns="0" rtlCol="0"/>
            <a:lstStyle/>
            <a:p>
              <a:endParaRPr/>
            </a:p>
          </p:txBody>
        </p:sp>
        <p:sp>
          <p:nvSpPr>
            <p:cNvPr id="12" name="object 12"/>
            <p:cNvSpPr/>
            <p:nvPr/>
          </p:nvSpPr>
          <p:spPr>
            <a:xfrm>
              <a:off x="854111"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sp>
        <p:nvSpPr>
          <p:cNvPr id="13" name="object 13"/>
          <p:cNvSpPr/>
          <p:nvPr/>
        </p:nvSpPr>
        <p:spPr>
          <a:xfrm>
            <a:off x="1726639" y="0"/>
            <a:ext cx="0" cy="6858000"/>
          </a:xfrm>
          <a:custGeom>
            <a:avLst/>
            <a:gdLst/>
            <a:ahLst/>
            <a:cxnLst/>
            <a:rect l="l" t="t" r="r" b="b"/>
            <a:pathLst>
              <a:path h="6858000">
                <a:moveTo>
                  <a:pt x="0" y="0"/>
                </a:moveTo>
                <a:lnTo>
                  <a:pt x="0" y="6858000"/>
                </a:lnTo>
              </a:path>
            </a:pathLst>
          </a:custGeom>
          <a:ln w="28575">
            <a:solidFill>
              <a:srgbClr val="FEC3AE"/>
            </a:solidFill>
          </a:ln>
        </p:spPr>
        <p:txBody>
          <a:bodyPr wrap="square" lIns="0" tIns="0" rIns="0" bIns="0" rtlCol="0"/>
          <a:lstStyle/>
          <a:p>
            <a:endParaRPr/>
          </a:p>
        </p:txBody>
      </p:sp>
      <p:sp>
        <p:nvSpPr>
          <p:cNvPr id="14" name="object 14"/>
          <p:cNvSpPr/>
          <p:nvPr/>
        </p:nvSpPr>
        <p:spPr>
          <a:xfrm>
            <a:off x="1066800" y="0"/>
            <a:ext cx="0" cy="6858000"/>
          </a:xfrm>
          <a:custGeom>
            <a:avLst/>
            <a:gdLst/>
            <a:ahLst/>
            <a:cxnLst/>
            <a:rect l="l" t="t" r="r" b="b"/>
            <a:pathLst>
              <a:path h="6858000">
                <a:moveTo>
                  <a:pt x="0" y="0"/>
                </a:moveTo>
                <a:lnTo>
                  <a:pt x="0" y="6858000"/>
                </a:lnTo>
              </a:path>
            </a:pathLst>
          </a:custGeom>
          <a:ln w="9525">
            <a:solidFill>
              <a:srgbClr val="FEC3AE"/>
            </a:solidFill>
          </a:ln>
        </p:spPr>
        <p:txBody>
          <a:bodyPr wrap="square" lIns="0" tIns="0" rIns="0" bIns="0" rtlCol="0"/>
          <a:lstStyle/>
          <a:p>
            <a:endParaRPr/>
          </a:p>
        </p:txBody>
      </p:sp>
      <p:sp>
        <p:nvSpPr>
          <p:cNvPr id="15" name="object 15"/>
          <p:cNvSpPr/>
          <p:nvPr/>
        </p:nvSpPr>
        <p:spPr>
          <a:xfrm>
            <a:off x="9085288" y="0"/>
            <a:ext cx="57150" cy="6858000"/>
          </a:xfrm>
          <a:custGeom>
            <a:avLst/>
            <a:gdLst/>
            <a:ahLst/>
            <a:cxnLst/>
            <a:rect l="l" t="t" r="r" b="b"/>
            <a:pathLst>
              <a:path w="57150" h="6858000">
                <a:moveTo>
                  <a:pt x="11417" y="0"/>
                </a:moveTo>
                <a:lnTo>
                  <a:pt x="0" y="0"/>
                </a:lnTo>
                <a:lnTo>
                  <a:pt x="0" y="6858000"/>
                </a:lnTo>
                <a:lnTo>
                  <a:pt x="11417" y="6858000"/>
                </a:lnTo>
                <a:lnTo>
                  <a:pt x="11417" y="0"/>
                </a:lnTo>
                <a:close/>
              </a:path>
              <a:path w="57150" h="6858000">
                <a:moveTo>
                  <a:pt x="57150" y="0"/>
                </a:moveTo>
                <a:lnTo>
                  <a:pt x="22860" y="0"/>
                </a:lnTo>
                <a:lnTo>
                  <a:pt x="22860" y="6858000"/>
                </a:lnTo>
                <a:lnTo>
                  <a:pt x="57150" y="6858000"/>
                </a:lnTo>
                <a:lnTo>
                  <a:pt x="57150" y="0"/>
                </a:lnTo>
                <a:close/>
              </a:path>
            </a:pathLst>
          </a:custGeom>
          <a:solidFill>
            <a:srgbClr val="FEC3AE"/>
          </a:solidFill>
        </p:spPr>
        <p:txBody>
          <a:bodyPr wrap="square" lIns="0" tIns="0" rIns="0" bIns="0" rtlCol="0"/>
          <a:lstStyle/>
          <a:p>
            <a:endParaRPr/>
          </a:p>
        </p:txBody>
      </p:sp>
      <p:grpSp>
        <p:nvGrpSpPr>
          <p:cNvPr id="16" name="object 16"/>
          <p:cNvGrpSpPr/>
          <p:nvPr/>
        </p:nvGrpSpPr>
        <p:grpSpPr>
          <a:xfrm>
            <a:off x="609600" y="0"/>
            <a:ext cx="1661160" cy="6858000"/>
            <a:chOff x="609600" y="0"/>
            <a:chExt cx="1661160" cy="6858000"/>
          </a:xfrm>
        </p:grpSpPr>
        <p:sp>
          <p:nvSpPr>
            <p:cNvPr id="17" name="object 17"/>
            <p:cNvSpPr/>
            <p:nvPr/>
          </p:nvSpPr>
          <p:spPr>
            <a:xfrm>
              <a:off x="1219200" y="0"/>
              <a:ext cx="76200" cy="6858000"/>
            </a:xfrm>
            <a:custGeom>
              <a:avLst/>
              <a:gdLst/>
              <a:ahLst/>
              <a:cxnLst/>
              <a:rect l="l" t="t" r="r" b="b"/>
              <a:pathLst>
                <a:path w="76200" h="6858000">
                  <a:moveTo>
                    <a:pt x="76187" y="0"/>
                  </a:moveTo>
                  <a:lnTo>
                    <a:pt x="0" y="0"/>
                  </a:lnTo>
                  <a:lnTo>
                    <a:pt x="0" y="6858000"/>
                  </a:lnTo>
                  <a:lnTo>
                    <a:pt x="76187" y="6858000"/>
                  </a:lnTo>
                  <a:lnTo>
                    <a:pt x="76187" y="0"/>
                  </a:lnTo>
                  <a:close/>
                </a:path>
              </a:pathLst>
            </a:custGeom>
            <a:solidFill>
              <a:srgbClr val="FEC3AE">
                <a:alpha val="50979"/>
              </a:srgbClr>
            </a:solidFill>
          </p:spPr>
          <p:txBody>
            <a:bodyPr wrap="square" lIns="0" tIns="0" rIns="0" bIns="0" rtlCol="0"/>
            <a:lstStyle/>
            <a:p>
              <a:endParaRPr/>
            </a:p>
          </p:txBody>
        </p:sp>
        <p:sp>
          <p:nvSpPr>
            <p:cNvPr id="18" name="object 18"/>
            <p:cNvSpPr/>
            <p:nvPr/>
          </p:nvSpPr>
          <p:spPr>
            <a:xfrm>
              <a:off x="609600" y="3429000"/>
              <a:ext cx="1341755" cy="2079625"/>
            </a:xfrm>
            <a:custGeom>
              <a:avLst/>
              <a:gdLst/>
              <a:ahLst/>
              <a:cxnLst/>
              <a:rect l="l" t="t" r="r" b="b"/>
              <a:pathLst>
                <a:path w="1341755" h="2079625">
                  <a:moveTo>
                    <a:pt x="1295400" y="647700"/>
                  </a:moveTo>
                  <a:lnTo>
                    <a:pt x="1293622" y="599363"/>
                  </a:lnTo>
                  <a:lnTo>
                    <a:pt x="1288376" y="551992"/>
                  </a:lnTo>
                  <a:lnTo>
                    <a:pt x="1279779" y="505714"/>
                  </a:lnTo>
                  <a:lnTo>
                    <a:pt x="1267968" y="460641"/>
                  </a:lnTo>
                  <a:lnTo>
                    <a:pt x="1253070" y="416915"/>
                  </a:lnTo>
                  <a:lnTo>
                    <a:pt x="1235202" y="374650"/>
                  </a:lnTo>
                  <a:lnTo>
                    <a:pt x="1214475" y="333984"/>
                  </a:lnTo>
                  <a:lnTo>
                    <a:pt x="1191044" y="295021"/>
                  </a:lnTo>
                  <a:lnTo>
                    <a:pt x="1165021" y="257911"/>
                  </a:lnTo>
                  <a:lnTo>
                    <a:pt x="1136523" y="222770"/>
                  </a:lnTo>
                  <a:lnTo>
                    <a:pt x="1105687" y="189712"/>
                  </a:lnTo>
                  <a:lnTo>
                    <a:pt x="1072629" y="158877"/>
                  </a:lnTo>
                  <a:lnTo>
                    <a:pt x="1037488" y="130378"/>
                  </a:lnTo>
                  <a:lnTo>
                    <a:pt x="1000379" y="104355"/>
                  </a:lnTo>
                  <a:lnTo>
                    <a:pt x="961415" y="80924"/>
                  </a:lnTo>
                  <a:lnTo>
                    <a:pt x="920750" y="60198"/>
                  </a:lnTo>
                  <a:lnTo>
                    <a:pt x="878484" y="42329"/>
                  </a:lnTo>
                  <a:lnTo>
                    <a:pt x="834758" y="27432"/>
                  </a:lnTo>
                  <a:lnTo>
                    <a:pt x="789686" y="15621"/>
                  </a:lnTo>
                  <a:lnTo>
                    <a:pt x="743407" y="7023"/>
                  </a:lnTo>
                  <a:lnTo>
                    <a:pt x="696036" y="1778"/>
                  </a:lnTo>
                  <a:lnTo>
                    <a:pt x="647700" y="0"/>
                  </a:lnTo>
                  <a:lnTo>
                    <a:pt x="599351" y="1778"/>
                  </a:lnTo>
                  <a:lnTo>
                    <a:pt x="551980" y="7023"/>
                  </a:lnTo>
                  <a:lnTo>
                    <a:pt x="505701" y="15621"/>
                  </a:lnTo>
                  <a:lnTo>
                    <a:pt x="460629" y="27432"/>
                  </a:lnTo>
                  <a:lnTo>
                    <a:pt x="416902" y="42329"/>
                  </a:lnTo>
                  <a:lnTo>
                    <a:pt x="374637" y="60198"/>
                  </a:lnTo>
                  <a:lnTo>
                    <a:pt x="333971" y="80924"/>
                  </a:lnTo>
                  <a:lnTo>
                    <a:pt x="295008" y="104355"/>
                  </a:lnTo>
                  <a:lnTo>
                    <a:pt x="257898" y="130378"/>
                  </a:lnTo>
                  <a:lnTo>
                    <a:pt x="222758" y="158877"/>
                  </a:lnTo>
                  <a:lnTo>
                    <a:pt x="189699" y="189712"/>
                  </a:lnTo>
                  <a:lnTo>
                    <a:pt x="158864" y="222770"/>
                  </a:lnTo>
                  <a:lnTo>
                    <a:pt x="130365" y="257911"/>
                  </a:lnTo>
                  <a:lnTo>
                    <a:pt x="104343" y="295021"/>
                  </a:lnTo>
                  <a:lnTo>
                    <a:pt x="80911" y="333984"/>
                  </a:lnTo>
                  <a:lnTo>
                    <a:pt x="60185" y="374650"/>
                  </a:lnTo>
                  <a:lnTo>
                    <a:pt x="42316" y="416915"/>
                  </a:lnTo>
                  <a:lnTo>
                    <a:pt x="27419" y="460641"/>
                  </a:lnTo>
                  <a:lnTo>
                    <a:pt x="15608" y="505714"/>
                  </a:lnTo>
                  <a:lnTo>
                    <a:pt x="7010" y="551992"/>
                  </a:lnTo>
                  <a:lnTo>
                    <a:pt x="1765" y="599363"/>
                  </a:lnTo>
                  <a:lnTo>
                    <a:pt x="0" y="647700"/>
                  </a:lnTo>
                  <a:lnTo>
                    <a:pt x="1765" y="696048"/>
                  </a:lnTo>
                  <a:lnTo>
                    <a:pt x="7010" y="743419"/>
                  </a:lnTo>
                  <a:lnTo>
                    <a:pt x="15608" y="789698"/>
                  </a:lnTo>
                  <a:lnTo>
                    <a:pt x="27419" y="834771"/>
                  </a:lnTo>
                  <a:lnTo>
                    <a:pt x="42316" y="878497"/>
                  </a:lnTo>
                  <a:lnTo>
                    <a:pt x="60185" y="920762"/>
                  </a:lnTo>
                  <a:lnTo>
                    <a:pt x="80911" y="961428"/>
                  </a:lnTo>
                  <a:lnTo>
                    <a:pt x="104343" y="1000391"/>
                  </a:lnTo>
                  <a:lnTo>
                    <a:pt x="130365" y="1037501"/>
                  </a:lnTo>
                  <a:lnTo>
                    <a:pt x="158864" y="1072642"/>
                  </a:lnTo>
                  <a:lnTo>
                    <a:pt x="189699" y="1105700"/>
                  </a:lnTo>
                  <a:lnTo>
                    <a:pt x="222758" y="1136535"/>
                  </a:lnTo>
                  <a:lnTo>
                    <a:pt x="257898" y="1165034"/>
                  </a:lnTo>
                  <a:lnTo>
                    <a:pt x="295008" y="1191056"/>
                  </a:lnTo>
                  <a:lnTo>
                    <a:pt x="333971" y="1214488"/>
                  </a:lnTo>
                  <a:lnTo>
                    <a:pt x="374637" y="1235214"/>
                  </a:lnTo>
                  <a:lnTo>
                    <a:pt x="416902" y="1253083"/>
                  </a:lnTo>
                  <a:lnTo>
                    <a:pt x="460629" y="1267980"/>
                  </a:lnTo>
                  <a:lnTo>
                    <a:pt x="505701" y="1279791"/>
                  </a:lnTo>
                  <a:lnTo>
                    <a:pt x="551980" y="1288389"/>
                  </a:lnTo>
                  <a:lnTo>
                    <a:pt x="599351" y="1293634"/>
                  </a:lnTo>
                  <a:lnTo>
                    <a:pt x="647700" y="1295400"/>
                  </a:lnTo>
                  <a:lnTo>
                    <a:pt x="696036" y="1293634"/>
                  </a:lnTo>
                  <a:lnTo>
                    <a:pt x="743407" y="1288389"/>
                  </a:lnTo>
                  <a:lnTo>
                    <a:pt x="789686" y="1279791"/>
                  </a:lnTo>
                  <a:lnTo>
                    <a:pt x="834758" y="1267980"/>
                  </a:lnTo>
                  <a:lnTo>
                    <a:pt x="878484" y="1253083"/>
                  </a:lnTo>
                  <a:lnTo>
                    <a:pt x="920750" y="1235214"/>
                  </a:lnTo>
                  <a:lnTo>
                    <a:pt x="961415" y="1214488"/>
                  </a:lnTo>
                  <a:lnTo>
                    <a:pt x="1000379" y="1191056"/>
                  </a:lnTo>
                  <a:lnTo>
                    <a:pt x="1037488" y="1165034"/>
                  </a:lnTo>
                  <a:lnTo>
                    <a:pt x="1072629" y="1136535"/>
                  </a:lnTo>
                  <a:lnTo>
                    <a:pt x="1105687" y="1105700"/>
                  </a:lnTo>
                  <a:lnTo>
                    <a:pt x="1136523" y="1072642"/>
                  </a:lnTo>
                  <a:lnTo>
                    <a:pt x="1165021" y="1037501"/>
                  </a:lnTo>
                  <a:lnTo>
                    <a:pt x="1191044" y="1000391"/>
                  </a:lnTo>
                  <a:lnTo>
                    <a:pt x="1214475" y="961428"/>
                  </a:lnTo>
                  <a:lnTo>
                    <a:pt x="1235202" y="920762"/>
                  </a:lnTo>
                  <a:lnTo>
                    <a:pt x="1253070" y="878497"/>
                  </a:lnTo>
                  <a:lnTo>
                    <a:pt x="1267968" y="834771"/>
                  </a:lnTo>
                  <a:lnTo>
                    <a:pt x="1279779" y="789698"/>
                  </a:lnTo>
                  <a:lnTo>
                    <a:pt x="1288376" y="743419"/>
                  </a:lnTo>
                  <a:lnTo>
                    <a:pt x="1293622" y="696048"/>
                  </a:lnTo>
                  <a:lnTo>
                    <a:pt x="1295400" y="647700"/>
                  </a:lnTo>
                  <a:close/>
                </a:path>
                <a:path w="1341755" h="2079625">
                  <a:moveTo>
                    <a:pt x="1341450" y="1758467"/>
                  </a:moveTo>
                  <a:lnTo>
                    <a:pt x="1337970" y="1711071"/>
                  </a:lnTo>
                  <a:lnTo>
                    <a:pt x="1327873" y="1665846"/>
                  </a:lnTo>
                  <a:lnTo>
                    <a:pt x="1311643" y="1623263"/>
                  </a:lnTo>
                  <a:lnTo>
                    <a:pt x="1289786" y="1583842"/>
                  </a:lnTo>
                  <a:lnTo>
                    <a:pt x="1262786" y="1548053"/>
                  </a:lnTo>
                  <a:lnTo>
                    <a:pt x="1231150" y="1516418"/>
                  </a:lnTo>
                  <a:lnTo>
                    <a:pt x="1195374" y="1489430"/>
                  </a:lnTo>
                  <a:lnTo>
                    <a:pt x="1155941" y="1467561"/>
                  </a:lnTo>
                  <a:lnTo>
                    <a:pt x="1113370" y="1451330"/>
                  </a:lnTo>
                  <a:lnTo>
                    <a:pt x="1068133" y="1441234"/>
                  </a:lnTo>
                  <a:lnTo>
                    <a:pt x="1020737" y="1437754"/>
                  </a:lnTo>
                  <a:lnTo>
                    <a:pt x="973340" y="1441234"/>
                  </a:lnTo>
                  <a:lnTo>
                    <a:pt x="928116" y="1451330"/>
                  </a:lnTo>
                  <a:lnTo>
                    <a:pt x="885532" y="1467561"/>
                  </a:lnTo>
                  <a:lnTo>
                    <a:pt x="846112" y="1489430"/>
                  </a:lnTo>
                  <a:lnTo>
                    <a:pt x="810323" y="1516418"/>
                  </a:lnTo>
                  <a:lnTo>
                    <a:pt x="778687" y="1548053"/>
                  </a:lnTo>
                  <a:lnTo>
                    <a:pt x="751687" y="1583842"/>
                  </a:lnTo>
                  <a:lnTo>
                    <a:pt x="729830" y="1623263"/>
                  </a:lnTo>
                  <a:lnTo>
                    <a:pt x="713600" y="1665846"/>
                  </a:lnTo>
                  <a:lnTo>
                    <a:pt x="703503" y="1711071"/>
                  </a:lnTo>
                  <a:lnTo>
                    <a:pt x="700024" y="1758467"/>
                  </a:lnTo>
                  <a:lnTo>
                    <a:pt x="703503" y="1805863"/>
                  </a:lnTo>
                  <a:lnTo>
                    <a:pt x="713600" y="1851101"/>
                  </a:lnTo>
                  <a:lnTo>
                    <a:pt x="729830" y="1893671"/>
                  </a:lnTo>
                  <a:lnTo>
                    <a:pt x="751687" y="1933105"/>
                  </a:lnTo>
                  <a:lnTo>
                    <a:pt x="778687" y="1968881"/>
                  </a:lnTo>
                  <a:lnTo>
                    <a:pt x="810323" y="2000516"/>
                  </a:lnTo>
                  <a:lnTo>
                    <a:pt x="846112" y="2027516"/>
                  </a:lnTo>
                  <a:lnTo>
                    <a:pt x="885532" y="2049373"/>
                  </a:lnTo>
                  <a:lnTo>
                    <a:pt x="928116" y="2065604"/>
                  </a:lnTo>
                  <a:lnTo>
                    <a:pt x="973340" y="2075700"/>
                  </a:lnTo>
                  <a:lnTo>
                    <a:pt x="1020737" y="2079180"/>
                  </a:lnTo>
                  <a:lnTo>
                    <a:pt x="1068133" y="2075700"/>
                  </a:lnTo>
                  <a:lnTo>
                    <a:pt x="1113370" y="2065604"/>
                  </a:lnTo>
                  <a:lnTo>
                    <a:pt x="1155941" y="2049373"/>
                  </a:lnTo>
                  <a:lnTo>
                    <a:pt x="1195374" y="2027516"/>
                  </a:lnTo>
                  <a:lnTo>
                    <a:pt x="1231150" y="2000516"/>
                  </a:lnTo>
                  <a:lnTo>
                    <a:pt x="1262786" y="1968881"/>
                  </a:lnTo>
                  <a:lnTo>
                    <a:pt x="1289786" y="1933105"/>
                  </a:lnTo>
                  <a:lnTo>
                    <a:pt x="1311643" y="1893671"/>
                  </a:lnTo>
                  <a:lnTo>
                    <a:pt x="1327873" y="1851101"/>
                  </a:lnTo>
                  <a:lnTo>
                    <a:pt x="1337970" y="1805863"/>
                  </a:lnTo>
                  <a:lnTo>
                    <a:pt x="1341450" y="1758467"/>
                  </a:lnTo>
                  <a:close/>
                </a:path>
              </a:pathLst>
            </a:custGeom>
            <a:solidFill>
              <a:srgbClr val="FE8637"/>
            </a:solidFill>
          </p:spPr>
          <p:txBody>
            <a:bodyPr wrap="square" lIns="0" tIns="0" rIns="0" bIns="0" rtlCol="0"/>
            <a:lstStyle/>
            <a:p>
              <a:endParaRPr/>
            </a:p>
          </p:txBody>
        </p:sp>
        <p:pic>
          <p:nvPicPr>
            <p:cNvPr id="19" name="object 19"/>
            <p:cNvPicPr/>
            <p:nvPr/>
          </p:nvPicPr>
          <p:blipFill>
            <a:blip r:embed="rId3" cstate="print"/>
            <a:stretch>
              <a:fillRect/>
            </a:stretch>
          </p:blipFill>
          <p:spPr>
            <a:xfrm>
              <a:off x="1091079" y="5500631"/>
              <a:ext cx="137159" cy="137160"/>
            </a:xfrm>
            <a:prstGeom prst="rect">
              <a:avLst/>
            </a:prstGeom>
          </p:spPr>
        </p:pic>
        <p:sp>
          <p:nvSpPr>
            <p:cNvPr id="20" name="object 20"/>
            <p:cNvSpPr/>
            <p:nvPr/>
          </p:nvSpPr>
          <p:spPr>
            <a:xfrm>
              <a:off x="1664195" y="4495800"/>
              <a:ext cx="607060" cy="1567180"/>
            </a:xfrm>
            <a:custGeom>
              <a:avLst/>
              <a:gdLst/>
              <a:ahLst/>
              <a:cxnLst/>
              <a:rect l="l" t="t" r="r" b="b"/>
              <a:pathLst>
                <a:path w="607060" h="1567179">
                  <a:moveTo>
                    <a:pt x="274332" y="1429512"/>
                  </a:moveTo>
                  <a:lnTo>
                    <a:pt x="267335" y="1386166"/>
                  </a:lnTo>
                  <a:lnTo>
                    <a:pt x="247865" y="1348511"/>
                  </a:lnTo>
                  <a:lnTo>
                    <a:pt x="218173" y="1318818"/>
                  </a:lnTo>
                  <a:lnTo>
                    <a:pt x="180517" y="1299349"/>
                  </a:lnTo>
                  <a:lnTo>
                    <a:pt x="137172" y="1292352"/>
                  </a:lnTo>
                  <a:lnTo>
                    <a:pt x="93814" y="1299349"/>
                  </a:lnTo>
                  <a:lnTo>
                    <a:pt x="56159" y="1318818"/>
                  </a:lnTo>
                  <a:lnTo>
                    <a:pt x="26466" y="1348511"/>
                  </a:lnTo>
                  <a:lnTo>
                    <a:pt x="6997" y="1386166"/>
                  </a:lnTo>
                  <a:lnTo>
                    <a:pt x="0" y="1429512"/>
                  </a:lnTo>
                  <a:lnTo>
                    <a:pt x="6997" y="1472869"/>
                  </a:lnTo>
                  <a:lnTo>
                    <a:pt x="26466" y="1510525"/>
                  </a:lnTo>
                  <a:lnTo>
                    <a:pt x="56159" y="1540217"/>
                  </a:lnTo>
                  <a:lnTo>
                    <a:pt x="93814" y="1559687"/>
                  </a:lnTo>
                  <a:lnTo>
                    <a:pt x="137172" y="1566672"/>
                  </a:lnTo>
                  <a:lnTo>
                    <a:pt x="180517" y="1559687"/>
                  </a:lnTo>
                  <a:lnTo>
                    <a:pt x="218173" y="1540217"/>
                  </a:lnTo>
                  <a:lnTo>
                    <a:pt x="247865" y="1510525"/>
                  </a:lnTo>
                  <a:lnTo>
                    <a:pt x="267335" y="1472869"/>
                  </a:lnTo>
                  <a:lnTo>
                    <a:pt x="274332" y="1429512"/>
                  </a:lnTo>
                  <a:close/>
                </a:path>
                <a:path w="607060" h="1567179">
                  <a:moveTo>
                    <a:pt x="606564" y="182880"/>
                  </a:moveTo>
                  <a:lnTo>
                    <a:pt x="600024" y="134264"/>
                  </a:lnTo>
                  <a:lnTo>
                    <a:pt x="581596" y="90576"/>
                  </a:lnTo>
                  <a:lnTo>
                    <a:pt x="552996" y="53568"/>
                  </a:lnTo>
                  <a:lnTo>
                    <a:pt x="515988" y="24968"/>
                  </a:lnTo>
                  <a:lnTo>
                    <a:pt x="472300" y="6540"/>
                  </a:lnTo>
                  <a:lnTo>
                    <a:pt x="423684" y="0"/>
                  </a:lnTo>
                  <a:lnTo>
                    <a:pt x="375056" y="6540"/>
                  </a:lnTo>
                  <a:lnTo>
                    <a:pt x="331381" y="24968"/>
                  </a:lnTo>
                  <a:lnTo>
                    <a:pt x="294360" y="53568"/>
                  </a:lnTo>
                  <a:lnTo>
                    <a:pt x="265772" y="90576"/>
                  </a:lnTo>
                  <a:lnTo>
                    <a:pt x="247332" y="134264"/>
                  </a:lnTo>
                  <a:lnTo>
                    <a:pt x="240804" y="182880"/>
                  </a:lnTo>
                  <a:lnTo>
                    <a:pt x="247332" y="231508"/>
                  </a:lnTo>
                  <a:lnTo>
                    <a:pt x="265772" y="275183"/>
                  </a:lnTo>
                  <a:lnTo>
                    <a:pt x="294360" y="312204"/>
                  </a:lnTo>
                  <a:lnTo>
                    <a:pt x="331381" y="340791"/>
                  </a:lnTo>
                  <a:lnTo>
                    <a:pt x="375056" y="359232"/>
                  </a:lnTo>
                  <a:lnTo>
                    <a:pt x="423684" y="365760"/>
                  </a:lnTo>
                  <a:lnTo>
                    <a:pt x="472300" y="359232"/>
                  </a:lnTo>
                  <a:lnTo>
                    <a:pt x="515988" y="340791"/>
                  </a:lnTo>
                  <a:lnTo>
                    <a:pt x="552996" y="312204"/>
                  </a:lnTo>
                  <a:lnTo>
                    <a:pt x="581596" y="275183"/>
                  </a:lnTo>
                  <a:lnTo>
                    <a:pt x="600024" y="231508"/>
                  </a:lnTo>
                  <a:lnTo>
                    <a:pt x="606564" y="182880"/>
                  </a:lnTo>
                  <a:close/>
                </a:path>
              </a:pathLst>
            </a:custGeom>
            <a:solidFill>
              <a:srgbClr val="FE8637"/>
            </a:solidFill>
          </p:spPr>
          <p:txBody>
            <a:bodyPr wrap="square" lIns="0" tIns="0" rIns="0" bIns="0" rtlCol="0"/>
            <a:lstStyle/>
            <a:p>
              <a:endParaRPr/>
            </a:p>
          </p:txBody>
        </p:sp>
      </p:grpSp>
      <p:sp>
        <p:nvSpPr>
          <p:cNvPr id="21" name="object 21"/>
          <p:cNvSpPr txBox="1"/>
          <p:nvPr/>
        </p:nvSpPr>
        <p:spPr>
          <a:xfrm>
            <a:off x="1371600" y="2895600"/>
            <a:ext cx="6858000" cy="2520562"/>
          </a:xfrm>
          <a:prstGeom prst="rect">
            <a:avLst/>
          </a:prstGeom>
        </p:spPr>
        <p:txBody>
          <a:bodyPr vert="horz" wrap="square" lIns="0" tIns="12065" rIns="0" bIns="0" rtlCol="0">
            <a:spAutoFit/>
          </a:bodyPr>
          <a:lstStyle/>
          <a:p>
            <a:pPr marL="12700" marR="5080" algn="ctr">
              <a:lnSpc>
                <a:spcPct val="100000"/>
              </a:lnSpc>
              <a:spcBef>
                <a:spcPts val="95"/>
              </a:spcBef>
              <a:tabLst>
                <a:tab pos="2333625" algn="l"/>
                <a:tab pos="3543300" algn="l"/>
              </a:tabLst>
            </a:pPr>
            <a:r>
              <a:rPr lang="en-US" sz="4000" b="1" spc="375" dirty="0" smtClean="0">
                <a:solidFill>
                  <a:srgbClr val="1D136B"/>
                </a:solidFill>
                <a:latin typeface="Cambria"/>
                <a:cs typeface="Cambria"/>
              </a:rPr>
              <a:t>AUTOMATIC INDEXING</a:t>
            </a:r>
            <a:endParaRPr lang="en-US" sz="4000" b="1" spc="285" dirty="0">
              <a:solidFill>
                <a:srgbClr val="1D136B"/>
              </a:solidFill>
              <a:latin typeface="Cambria"/>
              <a:cs typeface="Cambria"/>
            </a:endParaRPr>
          </a:p>
          <a:p>
            <a:pPr marL="12700" marR="5080" algn="ctr">
              <a:lnSpc>
                <a:spcPct val="100000"/>
              </a:lnSpc>
              <a:spcBef>
                <a:spcPts val="95"/>
              </a:spcBef>
              <a:tabLst>
                <a:tab pos="2333625" algn="l"/>
                <a:tab pos="3543300" algn="l"/>
              </a:tabLst>
            </a:pPr>
            <a:endParaRPr lang="en-US" sz="4000" b="1" spc="285" dirty="0">
              <a:solidFill>
                <a:srgbClr val="1D136B"/>
              </a:solidFill>
              <a:latin typeface="Cambria"/>
              <a:cs typeface="Cambria"/>
            </a:endParaRPr>
          </a:p>
          <a:p>
            <a:pPr marL="12700" marR="5080" algn="ctr">
              <a:lnSpc>
                <a:spcPct val="100000"/>
              </a:lnSpc>
              <a:spcBef>
                <a:spcPts val="95"/>
              </a:spcBef>
              <a:tabLst>
                <a:tab pos="2333625" algn="l"/>
                <a:tab pos="3543300" algn="l"/>
              </a:tabLst>
            </a:pPr>
            <a:endParaRPr sz="4000" dirty="0">
              <a:latin typeface="Cambria"/>
              <a:cs typeface="Cambria"/>
            </a:endParaRPr>
          </a:p>
          <a:p>
            <a:pPr>
              <a:lnSpc>
                <a:spcPct val="100000"/>
              </a:lnSpc>
              <a:spcBef>
                <a:spcPts val="50"/>
              </a:spcBef>
            </a:pPr>
            <a:endParaRPr sz="4050" dirty="0">
              <a:latin typeface="Cambria"/>
              <a:cs typeface="Cambria"/>
            </a:endParaRPr>
          </a:p>
        </p:txBody>
      </p:sp>
    </p:spTree>
  </p:cSld>
  <p:clrMapOvr>
    <a:masterClrMapping/>
  </p:clrMapOvr>
  <p:transition>
    <p:split orient="vert"/>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371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4493260" cy="474489"/>
          </a:xfrm>
          <a:prstGeom prst="rect">
            <a:avLst/>
          </a:prstGeom>
        </p:spPr>
        <p:txBody>
          <a:bodyPr vert="horz" wrap="square" lIns="0" tIns="12700" rIns="0" bIns="0" rtlCol="0">
            <a:spAutoFit/>
          </a:bodyPr>
          <a:lstStyle/>
          <a:p>
            <a:pPr marL="12700">
              <a:lnSpc>
                <a:spcPct val="100000"/>
              </a:lnSpc>
              <a:spcBef>
                <a:spcPts val="100"/>
              </a:spcBef>
            </a:pPr>
            <a:r>
              <a:rPr sz="3000" b="1" spc="420" dirty="0">
                <a:solidFill>
                  <a:srgbClr val="002060"/>
                </a:solidFill>
              </a:rPr>
              <a:t>BUCKLEY</a:t>
            </a:r>
            <a:r>
              <a:rPr sz="3000" b="1" spc="110" dirty="0">
                <a:solidFill>
                  <a:srgbClr val="002060"/>
                </a:solidFill>
              </a:rPr>
              <a:t> </a:t>
            </a:r>
            <a:r>
              <a:rPr b="1" spc="275" dirty="0">
                <a:solidFill>
                  <a:srgbClr val="002060"/>
                </a:solidFill>
              </a:rPr>
              <a:t>ALGORITHM</a:t>
            </a:r>
            <a:endParaRPr sz="3000" b="1">
              <a:solidFill>
                <a:srgbClr val="002060"/>
              </a:solidFill>
            </a:endParaRPr>
          </a:p>
        </p:txBody>
      </p:sp>
      <p:sp>
        <p:nvSpPr>
          <p:cNvPr id="10" name="object 10"/>
          <p:cNvSpPr txBox="1"/>
          <p:nvPr/>
        </p:nvSpPr>
        <p:spPr>
          <a:xfrm>
            <a:off x="535940" y="1628902"/>
            <a:ext cx="7767955" cy="4354195"/>
          </a:xfrm>
          <a:prstGeom prst="rect">
            <a:avLst/>
          </a:prstGeom>
        </p:spPr>
        <p:txBody>
          <a:bodyPr vert="horz" wrap="square" lIns="0" tIns="12700" rIns="0" bIns="0" rtlCol="0">
            <a:spAutoFit/>
          </a:bodyPr>
          <a:lstStyle/>
          <a:p>
            <a:pPr marL="286385" marR="5715" indent="-274320" algn="just">
              <a:lnSpc>
                <a:spcPct val="100000"/>
              </a:lnSpc>
              <a:spcBef>
                <a:spcPts val="100"/>
              </a:spcBef>
              <a:buClr>
                <a:srgbClr val="FD8537"/>
              </a:buClr>
              <a:buSzPct val="68750"/>
              <a:buFont typeface="Wingdings"/>
              <a:buChar char=""/>
              <a:tabLst>
                <a:tab pos="287020" algn="l"/>
              </a:tabLst>
            </a:pPr>
            <a:r>
              <a:rPr sz="2400" spc="114" dirty="0">
                <a:latin typeface="Cambria"/>
                <a:cs typeface="Cambria"/>
              </a:rPr>
              <a:t>any </a:t>
            </a:r>
            <a:r>
              <a:rPr sz="2400" spc="85" dirty="0">
                <a:latin typeface="Cambria"/>
                <a:cs typeface="Cambria"/>
              </a:rPr>
              <a:t>pair </a:t>
            </a:r>
            <a:r>
              <a:rPr sz="2400" spc="-5" dirty="0">
                <a:latin typeface="Cambria"/>
                <a:cs typeface="Cambria"/>
              </a:rPr>
              <a:t>of</a:t>
            </a:r>
            <a:r>
              <a:rPr sz="2400" dirty="0">
                <a:latin typeface="Cambria"/>
                <a:cs typeface="Cambria"/>
              </a:rPr>
              <a:t> </a:t>
            </a:r>
            <a:r>
              <a:rPr sz="2400" spc="85" dirty="0">
                <a:latin typeface="Cambria"/>
                <a:cs typeface="Cambria"/>
              </a:rPr>
              <a:t>adjacent</a:t>
            </a:r>
            <a:r>
              <a:rPr sz="2400" spc="90" dirty="0">
                <a:latin typeface="Cambria"/>
                <a:cs typeface="Cambria"/>
              </a:rPr>
              <a:t> </a:t>
            </a:r>
            <a:r>
              <a:rPr sz="2400" spc="40" dirty="0">
                <a:latin typeface="Cambria"/>
                <a:cs typeface="Cambria"/>
              </a:rPr>
              <a:t>non-stop</a:t>
            </a:r>
            <a:r>
              <a:rPr sz="2400" spc="45" dirty="0">
                <a:latin typeface="Cambria"/>
                <a:cs typeface="Cambria"/>
              </a:rPr>
              <a:t> </a:t>
            </a:r>
            <a:r>
              <a:rPr sz="2400" spc="20" dirty="0">
                <a:latin typeface="Cambria"/>
                <a:cs typeface="Cambria"/>
              </a:rPr>
              <a:t>words</a:t>
            </a:r>
            <a:r>
              <a:rPr sz="2400" spc="25" dirty="0">
                <a:latin typeface="Cambria"/>
                <a:cs typeface="Cambria"/>
              </a:rPr>
              <a:t> </a:t>
            </a:r>
            <a:r>
              <a:rPr sz="2400" spc="75" dirty="0">
                <a:latin typeface="Cambria"/>
                <a:cs typeface="Cambria"/>
              </a:rPr>
              <a:t>is</a:t>
            </a:r>
            <a:r>
              <a:rPr sz="2400" spc="80" dirty="0">
                <a:latin typeface="Cambria"/>
                <a:cs typeface="Cambria"/>
              </a:rPr>
              <a:t> </a:t>
            </a:r>
            <a:r>
              <a:rPr sz="2400" spc="160" dirty="0">
                <a:latin typeface="Cambria"/>
                <a:cs typeface="Cambria"/>
              </a:rPr>
              <a:t>a </a:t>
            </a:r>
            <a:r>
              <a:rPr sz="2400" spc="75" dirty="0">
                <a:latin typeface="Cambria"/>
                <a:cs typeface="Cambria"/>
              </a:rPr>
              <a:t>potential </a:t>
            </a:r>
            <a:r>
              <a:rPr sz="2400" spc="80" dirty="0">
                <a:latin typeface="Cambria"/>
                <a:cs typeface="Cambria"/>
              </a:rPr>
              <a:t> phrase</a:t>
            </a:r>
            <a:endParaRPr sz="2400">
              <a:latin typeface="Cambria"/>
              <a:cs typeface="Cambria"/>
            </a:endParaRPr>
          </a:p>
          <a:p>
            <a:pPr marL="28702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any</a:t>
            </a:r>
            <a:r>
              <a:rPr sz="2400" spc="125" dirty="0">
                <a:latin typeface="Cambria"/>
                <a:cs typeface="Cambria"/>
              </a:rPr>
              <a:t> </a:t>
            </a:r>
            <a:r>
              <a:rPr sz="2400" spc="85" dirty="0">
                <a:latin typeface="Cambria"/>
                <a:cs typeface="Cambria"/>
              </a:rPr>
              <a:t>pair</a:t>
            </a:r>
            <a:r>
              <a:rPr sz="2400" spc="125" dirty="0">
                <a:latin typeface="Cambria"/>
                <a:cs typeface="Cambria"/>
              </a:rPr>
              <a:t> </a:t>
            </a:r>
            <a:r>
              <a:rPr sz="2400" spc="114" dirty="0">
                <a:latin typeface="Cambria"/>
                <a:cs typeface="Cambria"/>
              </a:rPr>
              <a:t>must</a:t>
            </a:r>
            <a:r>
              <a:rPr sz="2400" spc="135" dirty="0">
                <a:latin typeface="Cambria"/>
                <a:cs typeface="Cambria"/>
              </a:rPr>
              <a:t> </a:t>
            </a:r>
            <a:r>
              <a:rPr sz="2400" spc="85" dirty="0">
                <a:latin typeface="Cambria"/>
                <a:cs typeface="Cambria"/>
              </a:rPr>
              <a:t>exist</a:t>
            </a:r>
            <a:r>
              <a:rPr sz="2400" spc="130" dirty="0">
                <a:latin typeface="Cambria"/>
                <a:cs typeface="Cambria"/>
              </a:rPr>
              <a:t> </a:t>
            </a:r>
            <a:r>
              <a:rPr sz="2400" spc="105" dirty="0">
                <a:latin typeface="Cambria"/>
                <a:cs typeface="Cambria"/>
              </a:rPr>
              <a:t>in</a:t>
            </a:r>
            <a:r>
              <a:rPr sz="2400" spc="120" dirty="0">
                <a:latin typeface="Cambria"/>
                <a:cs typeface="Cambria"/>
              </a:rPr>
              <a:t> </a:t>
            </a:r>
            <a:r>
              <a:rPr sz="2400" dirty="0">
                <a:latin typeface="Cambria"/>
                <a:cs typeface="Cambria"/>
              </a:rPr>
              <a:t>25</a:t>
            </a:r>
            <a:r>
              <a:rPr sz="2400" spc="140" dirty="0">
                <a:latin typeface="Cambria"/>
                <a:cs typeface="Cambria"/>
              </a:rPr>
              <a:t> </a:t>
            </a:r>
            <a:r>
              <a:rPr sz="2400" spc="-5" dirty="0">
                <a:latin typeface="Cambria"/>
                <a:cs typeface="Cambria"/>
              </a:rPr>
              <a:t>or</a:t>
            </a:r>
            <a:r>
              <a:rPr sz="2400" spc="130" dirty="0">
                <a:latin typeface="Cambria"/>
                <a:cs typeface="Cambria"/>
              </a:rPr>
              <a:t> </a:t>
            </a:r>
            <a:r>
              <a:rPr sz="2400" spc="35" dirty="0">
                <a:latin typeface="Cambria"/>
                <a:cs typeface="Cambria"/>
              </a:rPr>
              <a:t>more</a:t>
            </a:r>
            <a:r>
              <a:rPr sz="2400" spc="130" dirty="0">
                <a:latin typeface="Cambria"/>
                <a:cs typeface="Cambria"/>
              </a:rPr>
              <a:t> </a:t>
            </a:r>
            <a:r>
              <a:rPr sz="2400" spc="90" dirty="0">
                <a:latin typeface="Cambria"/>
                <a:cs typeface="Cambria"/>
              </a:rPr>
              <a:t>items</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80" dirty="0">
                <a:latin typeface="Cambria"/>
                <a:cs typeface="Cambria"/>
              </a:rPr>
              <a:t>phrase</a:t>
            </a:r>
            <a:r>
              <a:rPr sz="2400" spc="85" dirty="0">
                <a:latin typeface="Cambria"/>
                <a:cs typeface="Cambria"/>
              </a:rPr>
              <a:t> weighting</a:t>
            </a:r>
            <a:r>
              <a:rPr sz="2400" spc="90" dirty="0">
                <a:latin typeface="Cambria"/>
                <a:cs typeface="Cambria"/>
              </a:rPr>
              <a:t> </a:t>
            </a:r>
            <a:r>
              <a:rPr sz="2400" spc="80" dirty="0">
                <a:latin typeface="Cambria"/>
                <a:cs typeface="Cambria"/>
              </a:rPr>
              <a:t>uses</a:t>
            </a:r>
            <a:r>
              <a:rPr sz="2400" spc="85" dirty="0">
                <a:latin typeface="Cambria"/>
                <a:cs typeface="Cambria"/>
              </a:rPr>
              <a:t> </a:t>
            </a:r>
            <a:r>
              <a:rPr sz="2400" spc="160" dirty="0">
                <a:latin typeface="Cambria"/>
                <a:cs typeface="Cambria"/>
              </a:rPr>
              <a:t>a</a:t>
            </a:r>
            <a:r>
              <a:rPr sz="2400" spc="165" dirty="0">
                <a:latin typeface="Cambria"/>
                <a:cs typeface="Cambria"/>
              </a:rPr>
              <a:t> </a:t>
            </a:r>
            <a:r>
              <a:rPr sz="2400" spc="50" dirty="0">
                <a:latin typeface="Cambria"/>
                <a:cs typeface="Cambria"/>
              </a:rPr>
              <a:t>modified</a:t>
            </a:r>
            <a:r>
              <a:rPr sz="2400" spc="55" dirty="0">
                <a:latin typeface="Cambria"/>
                <a:cs typeface="Cambria"/>
              </a:rPr>
              <a:t> </a:t>
            </a:r>
            <a:r>
              <a:rPr sz="2400" spc="50" dirty="0">
                <a:latin typeface="Cambria"/>
                <a:cs typeface="Cambria"/>
              </a:rPr>
              <a:t>version</a:t>
            </a:r>
            <a:r>
              <a:rPr sz="2400" spc="55" dirty="0">
                <a:latin typeface="Cambria"/>
                <a:cs typeface="Cambria"/>
              </a:rPr>
              <a:t> </a:t>
            </a:r>
            <a:r>
              <a:rPr sz="2400" spc="-10" dirty="0">
                <a:latin typeface="Cambria"/>
                <a:cs typeface="Cambria"/>
              </a:rPr>
              <a:t>of</a:t>
            </a:r>
            <a:r>
              <a:rPr sz="2400" spc="-5" dirty="0">
                <a:latin typeface="Cambria"/>
                <a:cs typeface="Cambria"/>
              </a:rPr>
              <a:t> </a:t>
            </a:r>
            <a:r>
              <a:rPr sz="2400" spc="90" dirty="0">
                <a:latin typeface="Cambria"/>
                <a:cs typeface="Cambria"/>
              </a:rPr>
              <a:t>the </a:t>
            </a:r>
            <a:r>
              <a:rPr sz="2400" spc="95" dirty="0">
                <a:latin typeface="Cambria"/>
                <a:cs typeface="Cambria"/>
              </a:rPr>
              <a:t> </a:t>
            </a:r>
            <a:r>
              <a:rPr sz="2400" spc="254" dirty="0">
                <a:latin typeface="Cambria"/>
                <a:cs typeface="Cambria"/>
              </a:rPr>
              <a:t>SMART</a:t>
            </a:r>
            <a:r>
              <a:rPr sz="2400" spc="125" dirty="0">
                <a:latin typeface="Cambria"/>
                <a:cs typeface="Cambria"/>
              </a:rPr>
              <a:t> </a:t>
            </a:r>
            <a:r>
              <a:rPr sz="2400" spc="85" dirty="0">
                <a:latin typeface="Cambria"/>
                <a:cs typeface="Cambria"/>
              </a:rPr>
              <a:t>system</a:t>
            </a:r>
            <a:r>
              <a:rPr sz="2400" spc="145" dirty="0">
                <a:latin typeface="Cambria"/>
                <a:cs typeface="Cambria"/>
              </a:rPr>
              <a:t> </a:t>
            </a:r>
            <a:r>
              <a:rPr sz="2400" spc="85" dirty="0">
                <a:latin typeface="Cambria"/>
                <a:cs typeface="Cambria"/>
              </a:rPr>
              <a:t>single</a:t>
            </a:r>
            <a:r>
              <a:rPr sz="2400" spc="114" dirty="0">
                <a:latin typeface="Cambria"/>
                <a:cs typeface="Cambria"/>
              </a:rPr>
              <a:t> </a:t>
            </a:r>
            <a:r>
              <a:rPr sz="2400" spc="85" dirty="0">
                <a:latin typeface="Cambria"/>
                <a:cs typeface="Cambria"/>
              </a:rPr>
              <a:t>term</a:t>
            </a:r>
            <a:r>
              <a:rPr sz="2400" spc="130" dirty="0">
                <a:latin typeface="Cambria"/>
                <a:cs typeface="Cambria"/>
              </a:rPr>
              <a:t> </a:t>
            </a:r>
            <a:r>
              <a:rPr sz="2400" spc="90" dirty="0">
                <a:latin typeface="Cambria"/>
                <a:cs typeface="Cambria"/>
              </a:rPr>
              <a:t>algorithm</a:t>
            </a:r>
            <a:endParaRPr sz="2400">
              <a:latin typeface="Cambria"/>
              <a:cs typeface="Cambria"/>
            </a:endParaRPr>
          </a:p>
          <a:p>
            <a:pPr marL="286385" marR="5715" indent="-274320" algn="just">
              <a:lnSpc>
                <a:spcPct val="100000"/>
              </a:lnSpc>
              <a:spcBef>
                <a:spcPts val="600"/>
              </a:spcBef>
              <a:buClr>
                <a:srgbClr val="FD8537"/>
              </a:buClr>
              <a:buSzPct val="68750"/>
              <a:buFont typeface="Wingdings"/>
              <a:buChar char=""/>
              <a:tabLst>
                <a:tab pos="287020" algn="l"/>
              </a:tabLst>
            </a:pPr>
            <a:r>
              <a:rPr sz="2400" spc="80" dirty="0">
                <a:latin typeface="Cambria"/>
                <a:cs typeface="Cambria"/>
              </a:rPr>
              <a:t>normalization </a:t>
            </a:r>
            <a:r>
              <a:rPr sz="2400" spc="75" dirty="0">
                <a:latin typeface="Cambria"/>
                <a:cs typeface="Cambria"/>
              </a:rPr>
              <a:t>is </a:t>
            </a:r>
            <a:r>
              <a:rPr sz="2400" spc="70" dirty="0">
                <a:latin typeface="Cambria"/>
                <a:cs typeface="Cambria"/>
              </a:rPr>
              <a:t>achieved </a:t>
            </a:r>
            <a:r>
              <a:rPr sz="2400" spc="45" dirty="0">
                <a:latin typeface="Cambria"/>
                <a:cs typeface="Cambria"/>
              </a:rPr>
              <a:t>by  </a:t>
            </a:r>
            <a:r>
              <a:rPr sz="2400" spc="75" dirty="0">
                <a:latin typeface="Cambria"/>
                <a:cs typeface="Cambria"/>
              </a:rPr>
              <a:t>dividing </a:t>
            </a:r>
            <a:r>
              <a:rPr sz="2400" spc="45" dirty="0">
                <a:latin typeface="Cambria"/>
                <a:cs typeface="Cambria"/>
              </a:rPr>
              <a:t>by  </a:t>
            </a:r>
            <a:r>
              <a:rPr sz="2400" spc="90" dirty="0">
                <a:latin typeface="Cambria"/>
                <a:cs typeface="Cambria"/>
              </a:rPr>
              <a:t>the </a:t>
            </a:r>
            <a:r>
              <a:rPr sz="2400" spc="100" dirty="0">
                <a:latin typeface="Cambria"/>
                <a:cs typeface="Cambria"/>
              </a:rPr>
              <a:t>length </a:t>
            </a:r>
            <a:r>
              <a:rPr sz="2400" spc="105" dirty="0">
                <a:latin typeface="Cambria"/>
                <a:cs typeface="Cambria"/>
              </a:rPr>
              <a:t> </a:t>
            </a:r>
            <a:r>
              <a:rPr sz="2400" spc="-5" dirty="0">
                <a:latin typeface="Cambria"/>
                <a:cs typeface="Cambria"/>
              </a:rPr>
              <a:t>of</a:t>
            </a:r>
            <a:r>
              <a:rPr sz="2400" spc="120" dirty="0">
                <a:latin typeface="Cambria"/>
                <a:cs typeface="Cambria"/>
              </a:rPr>
              <a:t> </a:t>
            </a:r>
            <a:r>
              <a:rPr sz="2400" spc="95" dirty="0">
                <a:latin typeface="Cambria"/>
                <a:cs typeface="Cambria"/>
              </a:rPr>
              <a:t>the</a:t>
            </a:r>
            <a:r>
              <a:rPr sz="2400" spc="125" dirty="0">
                <a:latin typeface="Cambria"/>
                <a:cs typeface="Cambria"/>
              </a:rPr>
              <a:t> </a:t>
            </a:r>
            <a:r>
              <a:rPr sz="2400" spc="75" dirty="0">
                <a:latin typeface="Cambria"/>
                <a:cs typeface="Cambria"/>
              </a:rPr>
              <a:t>single-term</a:t>
            </a:r>
            <a:r>
              <a:rPr sz="2400" spc="120" dirty="0">
                <a:latin typeface="Cambria"/>
                <a:cs typeface="Cambria"/>
              </a:rPr>
              <a:t> </a:t>
            </a:r>
            <a:r>
              <a:rPr sz="2400" spc="80" dirty="0">
                <a:latin typeface="Cambria"/>
                <a:cs typeface="Cambria"/>
              </a:rPr>
              <a:t>sub</a:t>
            </a:r>
            <a:r>
              <a:rPr sz="2400" spc="130" dirty="0">
                <a:latin typeface="Cambria"/>
                <a:cs typeface="Cambria"/>
              </a:rPr>
              <a:t> </a:t>
            </a:r>
            <a:r>
              <a:rPr sz="2400" spc="55" dirty="0">
                <a:latin typeface="Cambria"/>
                <a:cs typeface="Cambria"/>
              </a:rPr>
              <a:t>vector.</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55" dirty="0">
                <a:latin typeface="Cambria"/>
                <a:cs typeface="Cambria"/>
              </a:rPr>
              <a:t>Natural</a:t>
            </a:r>
            <a:r>
              <a:rPr sz="2400" spc="160" dirty="0">
                <a:latin typeface="Cambria"/>
                <a:cs typeface="Cambria"/>
              </a:rPr>
              <a:t> </a:t>
            </a:r>
            <a:r>
              <a:rPr sz="2400" spc="114" dirty="0">
                <a:latin typeface="Cambria"/>
                <a:cs typeface="Cambria"/>
              </a:rPr>
              <a:t>language</a:t>
            </a:r>
            <a:r>
              <a:rPr sz="2400" spc="120" dirty="0">
                <a:latin typeface="Cambria"/>
                <a:cs typeface="Cambria"/>
              </a:rPr>
              <a:t> </a:t>
            </a:r>
            <a:r>
              <a:rPr sz="2400" spc="50" dirty="0">
                <a:latin typeface="Cambria"/>
                <a:cs typeface="Cambria"/>
              </a:rPr>
              <a:t>processing</a:t>
            </a:r>
            <a:r>
              <a:rPr sz="2400" spc="55" dirty="0">
                <a:latin typeface="Cambria"/>
                <a:cs typeface="Cambria"/>
              </a:rPr>
              <a:t> </a:t>
            </a:r>
            <a:r>
              <a:rPr sz="2400" spc="95" dirty="0">
                <a:latin typeface="Cambria"/>
                <a:cs typeface="Cambria"/>
              </a:rPr>
              <a:t>can</a:t>
            </a:r>
            <a:r>
              <a:rPr sz="2400" spc="100" dirty="0">
                <a:latin typeface="Cambria"/>
                <a:cs typeface="Cambria"/>
              </a:rPr>
              <a:t> </a:t>
            </a:r>
            <a:r>
              <a:rPr sz="2400" spc="50" dirty="0">
                <a:solidFill>
                  <a:srgbClr val="FF0000"/>
                </a:solidFill>
                <a:latin typeface="Cambria"/>
                <a:cs typeface="Cambria"/>
              </a:rPr>
              <a:t>reduce</a:t>
            </a:r>
            <a:r>
              <a:rPr sz="2400" spc="55" dirty="0">
                <a:solidFill>
                  <a:srgbClr val="FF0000"/>
                </a:solidFill>
                <a:latin typeface="Cambria"/>
                <a:cs typeface="Cambria"/>
              </a:rPr>
              <a:t> </a:t>
            </a:r>
            <a:r>
              <a:rPr sz="2400" spc="40" dirty="0">
                <a:solidFill>
                  <a:srgbClr val="FF0000"/>
                </a:solidFill>
                <a:latin typeface="Cambria"/>
                <a:cs typeface="Cambria"/>
              </a:rPr>
              <a:t>errors</a:t>
            </a:r>
            <a:r>
              <a:rPr sz="2400" spc="45" dirty="0">
                <a:solidFill>
                  <a:srgbClr val="FF0000"/>
                </a:solidFill>
                <a:latin typeface="Cambria"/>
                <a:cs typeface="Cambria"/>
              </a:rPr>
              <a:t> </a:t>
            </a:r>
            <a:r>
              <a:rPr sz="2400" spc="105" dirty="0">
                <a:latin typeface="Cambria"/>
                <a:cs typeface="Cambria"/>
              </a:rPr>
              <a:t>in </a:t>
            </a:r>
            <a:r>
              <a:rPr sz="2400" spc="110" dirty="0">
                <a:latin typeface="Cambria"/>
                <a:cs typeface="Cambria"/>
              </a:rPr>
              <a:t> </a:t>
            </a:r>
            <a:r>
              <a:rPr sz="2400" spc="80" dirty="0">
                <a:solidFill>
                  <a:srgbClr val="FF0000"/>
                </a:solidFill>
                <a:latin typeface="Cambria"/>
                <a:cs typeface="Cambria"/>
              </a:rPr>
              <a:t>determining</a:t>
            </a:r>
            <a:r>
              <a:rPr sz="2400" spc="85" dirty="0">
                <a:solidFill>
                  <a:srgbClr val="FF0000"/>
                </a:solidFill>
                <a:latin typeface="Cambria"/>
                <a:cs typeface="Cambria"/>
              </a:rPr>
              <a:t> </a:t>
            </a:r>
            <a:r>
              <a:rPr sz="2400" spc="80" dirty="0">
                <a:solidFill>
                  <a:srgbClr val="FF0000"/>
                </a:solidFill>
                <a:latin typeface="Cambria"/>
                <a:cs typeface="Cambria"/>
              </a:rPr>
              <a:t>phrases</a:t>
            </a:r>
            <a:r>
              <a:rPr sz="2400" spc="85" dirty="0">
                <a:solidFill>
                  <a:srgbClr val="FF0000"/>
                </a:solidFill>
                <a:latin typeface="Cambria"/>
                <a:cs typeface="Cambria"/>
              </a:rPr>
              <a:t> </a:t>
            </a:r>
            <a:r>
              <a:rPr sz="2400" spc="45" dirty="0">
                <a:solidFill>
                  <a:srgbClr val="FF0000"/>
                </a:solidFill>
                <a:latin typeface="Cambria"/>
                <a:cs typeface="Cambria"/>
              </a:rPr>
              <a:t>by</a:t>
            </a:r>
            <a:r>
              <a:rPr sz="2400" spc="50" dirty="0">
                <a:solidFill>
                  <a:srgbClr val="FF0000"/>
                </a:solidFill>
                <a:latin typeface="Cambria"/>
                <a:cs typeface="Cambria"/>
              </a:rPr>
              <a:t> </a:t>
            </a:r>
            <a:r>
              <a:rPr sz="2400" spc="80" dirty="0">
                <a:solidFill>
                  <a:srgbClr val="FF0000"/>
                </a:solidFill>
                <a:latin typeface="Cambria"/>
                <a:cs typeface="Cambria"/>
              </a:rPr>
              <a:t>determining</a:t>
            </a:r>
            <a:r>
              <a:rPr sz="2400" spc="85" dirty="0">
                <a:solidFill>
                  <a:srgbClr val="FF0000"/>
                </a:solidFill>
                <a:latin typeface="Cambria"/>
                <a:cs typeface="Cambria"/>
              </a:rPr>
              <a:t> </a:t>
            </a:r>
            <a:r>
              <a:rPr sz="2400" spc="75" dirty="0">
                <a:solidFill>
                  <a:srgbClr val="FF0000"/>
                </a:solidFill>
                <a:latin typeface="Cambria"/>
                <a:cs typeface="Cambria"/>
              </a:rPr>
              <a:t>inter-item </a:t>
            </a:r>
            <a:r>
              <a:rPr sz="2400" spc="80" dirty="0">
                <a:solidFill>
                  <a:srgbClr val="FF0000"/>
                </a:solidFill>
                <a:latin typeface="Cambria"/>
                <a:cs typeface="Cambria"/>
              </a:rPr>
              <a:t> </a:t>
            </a:r>
            <a:r>
              <a:rPr sz="2400" spc="50" dirty="0">
                <a:solidFill>
                  <a:srgbClr val="FF0000"/>
                </a:solidFill>
                <a:latin typeface="Cambria"/>
                <a:cs typeface="Cambria"/>
              </a:rPr>
              <a:t>dependencies</a:t>
            </a:r>
            <a:r>
              <a:rPr sz="2400" spc="55" dirty="0">
                <a:solidFill>
                  <a:srgbClr val="FF0000"/>
                </a:solidFill>
                <a:latin typeface="Cambria"/>
                <a:cs typeface="Cambria"/>
              </a:rPr>
              <a:t> </a:t>
            </a:r>
            <a:r>
              <a:rPr sz="2400" spc="105" dirty="0">
                <a:latin typeface="Cambria"/>
                <a:cs typeface="Cambria"/>
              </a:rPr>
              <a:t>and using </a:t>
            </a:r>
            <a:r>
              <a:rPr sz="2400" spc="130" dirty="0">
                <a:latin typeface="Cambria"/>
                <a:cs typeface="Cambria"/>
              </a:rPr>
              <a:t>that </a:t>
            </a:r>
            <a:r>
              <a:rPr sz="2400" spc="75" dirty="0">
                <a:latin typeface="Cambria"/>
                <a:cs typeface="Cambria"/>
              </a:rPr>
              <a:t>information</a:t>
            </a:r>
            <a:r>
              <a:rPr sz="2400" spc="80" dirty="0">
                <a:latin typeface="Cambria"/>
                <a:cs typeface="Cambria"/>
              </a:rPr>
              <a:t> </a:t>
            </a:r>
            <a:r>
              <a:rPr sz="2400" spc="20" dirty="0">
                <a:latin typeface="Cambria"/>
                <a:cs typeface="Cambria"/>
              </a:rPr>
              <a:t>to  </a:t>
            </a:r>
            <a:r>
              <a:rPr sz="2400" spc="65" dirty="0">
                <a:latin typeface="Cambria"/>
                <a:cs typeface="Cambria"/>
              </a:rPr>
              <a:t>create </a:t>
            </a:r>
            <a:r>
              <a:rPr sz="2400" spc="70" dirty="0">
                <a:latin typeface="Cambria"/>
                <a:cs typeface="Cambria"/>
              </a:rPr>
              <a:t> </a:t>
            </a:r>
            <a:r>
              <a:rPr sz="2400" spc="90" dirty="0">
                <a:latin typeface="Cambria"/>
                <a:cs typeface="Cambria"/>
              </a:rPr>
              <a:t>the</a:t>
            </a:r>
            <a:r>
              <a:rPr sz="2400" spc="125" dirty="0">
                <a:latin typeface="Cambria"/>
                <a:cs typeface="Cambria"/>
              </a:rPr>
              <a:t> </a:t>
            </a:r>
            <a:r>
              <a:rPr sz="2400" spc="85" dirty="0">
                <a:latin typeface="Cambria"/>
                <a:cs typeface="Cambria"/>
              </a:rPr>
              <a:t>term</a:t>
            </a:r>
            <a:r>
              <a:rPr sz="2400" spc="140" dirty="0">
                <a:latin typeface="Cambria"/>
                <a:cs typeface="Cambria"/>
              </a:rPr>
              <a:t> </a:t>
            </a:r>
            <a:r>
              <a:rPr sz="2400" spc="80" dirty="0">
                <a:latin typeface="Cambria"/>
                <a:cs typeface="Cambria"/>
              </a:rPr>
              <a:t>phrases</a:t>
            </a:r>
            <a:r>
              <a:rPr sz="2400" spc="140" dirty="0">
                <a:latin typeface="Cambria"/>
                <a:cs typeface="Cambria"/>
              </a:rPr>
              <a:t> </a:t>
            </a:r>
            <a:r>
              <a:rPr sz="2400" spc="70" dirty="0">
                <a:latin typeface="Cambria"/>
                <a:cs typeface="Cambria"/>
              </a:rPr>
              <a:t>used</a:t>
            </a:r>
            <a:r>
              <a:rPr sz="2400" spc="120" dirty="0">
                <a:latin typeface="Cambria"/>
                <a:cs typeface="Cambria"/>
              </a:rPr>
              <a:t> </a:t>
            </a:r>
            <a:r>
              <a:rPr sz="2400" spc="105" dirty="0">
                <a:latin typeface="Cambria"/>
                <a:cs typeface="Cambria"/>
              </a:rPr>
              <a:t>in</a:t>
            </a:r>
            <a:r>
              <a:rPr sz="2400" spc="125" dirty="0">
                <a:latin typeface="Cambria"/>
                <a:cs typeface="Cambria"/>
              </a:rPr>
              <a:t> </a:t>
            </a:r>
            <a:r>
              <a:rPr sz="2400" spc="90" dirty="0">
                <a:latin typeface="Cambria"/>
                <a:cs typeface="Cambria"/>
              </a:rPr>
              <a:t>the</a:t>
            </a:r>
            <a:r>
              <a:rPr sz="2400" spc="135" dirty="0">
                <a:latin typeface="Cambria"/>
                <a:cs typeface="Cambria"/>
              </a:rPr>
              <a:t> </a:t>
            </a:r>
            <a:r>
              <a:rPr sz="2400" spc="90" dirty="0">
                <a:latin typeface="Cambria"/>
                <a:cs typeface="Cambria"/>
              </a:rPr>
              <a:t>indexing</a:t>
            </a:r>
            <a:r>
              <a:rPr sz="2400" spc="105" dirty="0">
                <a:latin typeface="Cambria"/>
                <a:cs typeface="Cambria"/>
              </a:rPr>
              <a:t> </a:t>
            </a:r>
            <a:r>
              <a:rPr sz="2400" spc="45" dirty="0">
                <a:latin typeface="Cambria"/>
                <a:cs typeface="Cambria"/>
              </a:rPr>
              <a:t>process.</a:t>
            </a:r>
            <a:endParaRPr sz="2400">
              <a:latin typeface="Cambria"/>
              <a:cs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9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7767955" cy="331787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235" dirty="0">
                <a:latin typeface="Cambria"/>
                <a:cs typeface="Cambria"/>
              </a:rPr>
              <a:t>A </a:t>
            </a:r>
            <a:r>
              <a:rPr sz="2400" spc="70" dirty="0">
                <a:latin typeface="Cambria"/>
                <a:cs typeface="Cambria"/>
              </a:rPr>
              <a:t>major  </a:t>
            </a:r>
            <a:r>
              <a:rPr sz="2400" spc="105" dirty="0">
                <a:latin typeface="Cambria"/>
                <a:cs typeface="Cambria"/>
              </a:rPr>
              <a:t>advantage </a:t>
            </a:r>
            <a:r>
              <a:rPr sz="2400" spc="-5" dirty="0">
                <a:latin typeface="Cambria"/>
                <a:cs typeface="Cambria"/>
              </a:rPr>
              <a:t>of</a:t>
            </a:r>
            <a:r>
              <a:rPr sz="2400" spc="515" dirty="0">
                <a:latin typeface="Cambria"/>
                <a:cs typeface="Cambria"/>
              </a:rPr>
              <a:t> </a:t>
            </a:r>
            <a:r>
              <a:rPr sz="2400" spc="125" dirty="0">
                <a:latin typeface="Cambria"/>
                <a:cs typeface="Cambria"/>
              </a:rPr>
              <a:t>natural </a:t>
            </a:r>
            <a:r>
              <a:rPr sz="2400" spc="114" dirty="0">
                <a:latin typeface="Cambria"/>
                <a:cs typeface="Cambria"/>
              </a:rPr>
              <a:t>language </a:t>
            </a:r>
            <a:r>
              <a:rPr sz="2400" spc="60" dirty="0">
                <a:latin typeface="Cambria"/>
                <a:cs typeface="Cambria"/>
              </a:rPr>
              <a:t>approaches </a:t>
            </a:r>
            <a:r>
              <a:rPr sz="2400" spc="65" dirty="0">
                <a:latin typeface="Cambria"/>
                <a:cs typeface="Cambria"/>
              </a:rPr>
              <a:t> </a:t>
            </a:r>
            <a:r>
              <a:rPr sz="2400" spc="80" dirty="0">
                <a:latin typeface="Cambria"/>
                <a:cs typeface="Cambria"/>
              </a:rPr>
              <a:t>is their </a:t>
            </a:r>
            <a:r>
              <a:rPr sz="2400" spc="90" dirty="0">
                <a:latin typeface="Cambria"/>
                <a:cs typeface="Cambria"/>
              </a:rPr>
              <a:t>ability </a:t>
            </a:r>
            <a:r>
              <a:rPr sz="2400" spc="20" dirty="0">
                <a:latin typeface="Cambria"/>
                <a:cs typeface="Cambria"/>
              </a:rPr>
              <a:t>to </a:t>
            </a:r>
            <a:r>
              <a:rPr sz="2400" spc="30" dirty="0">
                <a:latin typeface="Cambria"/>
                <a:cs typeface="Cambria"/>
              </a:rPr>
              <a:t>produce </a:t>
            </a:r>
            <a:r>
              <a:rPr sz="2400" spc="80" dirty="0">
                <a:latin typeface="Cambria"/>
                <a:cs typeface="Cambria"/>
              </a:rPr>
              <a:t>multiple-term phrases </a:t>
            </a:r>
            <a:r>
              <a:rPr sz="2400" spc="15" dirty="0">
                <a:latin typeface="Cambria"/>
                <a:cs typeface="Cambria"/>
              </a:rPr>
              <a:t>to </a:t>
            </a:r>
            <a:r>
              <a:rPr sz="2400" spc="20" dirty="0">
                <a:latin typeface="Cambria"/>
                <a:cs typeface="Cambria"/>
              </a:rPr>
              <a:t> </a:t>
            </a:r>
            <a:r>
              <a:rPr sz="2400" spc="40" dirty="0">
                <a:latin typeface="Cambria"/>
                <a:cs typeface="Cambria"/>
              </a:rPr>
              <a:t>denote</a:t>
            </a:r>
            <a:r>
              <a:rPr sz="2400" spc="45" dirty="0">
                <a:latin typeface="Cambria"/>
                <a:cs typeface="Cambria"/>
              </a:rPr>
              <a:t> </a:t>
            </a:r>
            <a:r>
              <a:rPr sz="2400" spc="160" dirty="0">
                <a:latin typeface="Cambria"/>
                <a:cs typeface="Cambria"/>
              </a:rPr>
              <a:t>a</a:t>
            </a:r>
            <a:r>
              <a:rPr sz="2400" spc="850" dirty="0">
                <a:latin typeface="Cambria"/>
                <a:cs typeface="Cambria"/>
              </a:rPr>
              <a:t> </a:t>
            </a:r>
            <a:r>
              <a:rPr sz="2400" spc="85" dirty="0">
                <a:latin typeface="Cambria"/>
                <a:cs typeface="Cambria"/>
              </a:rPr>
              <a:t>single</a:t>
            </a:r>
            <a:r>
              <a:rPr sz="2400" spc="700" dirty="0">
                <a:latin typeface="Cambria"/>
                <a:cs typeface="Cambria"/>
              </a:rPr>
              <a:t> </a:t>
            </a:r>
            <a:r>
              <a:rPr sz="2400" spc="50" dirty="0">
                <a:latin typeface="Cambria"/>
                <a:cs typeface="Cambria"/>
              </a:rPr>
              <a:t>concept.</a:t>
            </a:r>
            <a:r>
              <a:rPr sz="2400" spc="55" dirty="0">
                <a:latin typeface="Cambria"/>
                <a:cs typeface="Cambria"/>
              </a:rPr>
              <a:t> </a:t>
            </a:r>
            <a:r>
              <a:rPr sz="2400" spc="130" dirty="0">
                <a:latin typeface="Cambria"/>
                <a:cs typeface="Cambria"/>
              </a:rPr>
              <a:t>If</a:t>
            </a:r>
            <a:r>
              <a:rPr sz="2400" spc="135" dirty="0">
                <a:latin typeface="Cambria"/>
                <a:cs typeface="Cambria"/>
              </a:rPr>
              <a:t> </a:t>
            </a:r>
            <a:r>
              <a:rPr sz="2400" spc="160" dirty="0">
                <a:latin typeface="Cambria"/>
                <a:cs typeface="Cambria"/>
              </a:rPr>
              <a:t>a</a:t>
            </a:r>
            <a:r>
              <a:rPr sz="2400" spc="850" dirty="0">
                <a:latin typeface="Cambria"/>
                <a:cs typeface="Cambria"/>
              </a:rPr>
              <a:t> </a:t>
            </a:r>
            <a:r>
              <a:rPr sz="2400" spc="80" dirty="0">
                <a:latin typeface="Cambria"/>
                <a:cs typeface="Cambria"/>
              </a:rPr>
              <a:t>phrase</a:t>
            </a:r>
            <a:r>
              <a:rPr sz="2400" spc="85" dirty="0">
                <a:latin typeface="Cambria"/>
                <a:cs typeface="Cambria"/>
              </a:rPr>
              <a:t> </a:t>
            </a:r>
            <a:r>
              <a:rPr sz="2400" spc="90" dirty="0">
                <a:latin typeface="Cambria"/>
                <a:cs typeface="Cambria"/>
              </a:rPr>
              <a:t>such</a:t>
            </a:r>
            <a:r>
              <a:rPr sz="2400" spc="95" dirty="0">
                <a:latin typeface="Cambria"/>
                <a:cs typeface="Cambria"/>
              </a:rPr>
              <a:t> </a:t>
            </a:r>
            <a:r>
              <a:rPr sz="2400" spc="114" dirty="0">
                <a:latin typeface="Cambria"/>
                <a:cs typeface="Cambria"/>
              </a:rPr>
              <a:t>as </a:t>
            </a:r>
            <a:r>
              <a:rPr sz="2400" spc="120" dirty="0">
                <a:latin typeface="Cambria"/>
                <a:cs typeface="Cambria"/>
              </a:rPr>
              <a:t> </a:t>
            </a:r>
            <a:r>
              <a:rPr sz="2400" spc="70" dirty="0">
                <a:solidFill>
                  <a:srgbClr val="FF0000"/>
                </a:solidFill>
                <a:latin typeface="Cambria"/>
                <a:cs typeface="Cambria"/>
              </a:rPr>
              <a:t>"industrious </a:t>
            </a:r>
            <a:r>
              <a:rPr sz="2400" spc="90" dirty="0">
                <a:solidFill>
                  <a:srgbClr val="FF0000"/>
                </a:solidFill>
                <a:latin typeface="Cambria"/>
                <a:cs typeface="Cambria"/>
              </a:rPr>
              <a:t>intelligent </a:t>
            </a:r>
            <a:r>
              <a:rPr sz="2400" spc="75" dirty="0">
                <a:solidFill>
                  <a:srgbClr val="FF0000"/>
                </a:solidFill>
                <a:latin typeface="Cambria"/>
                <a:cs typeface="Cambria"/>
              </a:rPr>
              <a:t>students" </a:t>
            </a:r>
            <a:r>
              <a:rPr sz="2400" spc="80" dirty="0">
                <a:latin typeface="Cambria"/>
                <a:cs typeface="Cambria"/>
              </a:rPr>
              <a:t>was </a:t>
            </a:r>
            <a:r>
              <a:rPr sz="2400" spc="70" dirty="0">
                <a:latin typeface="Cambria"/>
                <a:cs typeface="Cambria"/>
              </a:rPr>
              <a:t>used </a:t>
            </a:r>
            <a:r>
              <a:rPr sz="2400" spc="75" dirty="0">
                <a:latin typeface="Cambria"/>
                <a:cs typeface="Cambria"/>
              </a:rPr>
              <a:t>often, </a:t>
            </a:r>
            <a:r>
              <a:rPr sz="2400" spc="160" dirty="0">
                <a:latin typeface="Cambria"/>
                <a:cs typeface="Cambria"/>
              </a:rPr>
              <a:t>a </a:t>
            </a:r>
            <a:r>
              <a:rPr sz="2400" spc="165" dirty="0">
                <a:latin typeface="Cambria"/>
                <a:cs typeface="Cambria"/>
              </a:rPr>
              <a:t> </a:t>
            </a:r>
            <a:r>
              <a:rPr sz="2400" spc="100" dirty="0">
                <a:latin typeface="Cambria"/>
                <a:cs typeface="Cambria"/>
              </a:rPr>
              <a:t>statistical</a:t>
            </a:r>
            <a:r>
              <a:rPr sz="2400" spc="105" dirty="0">
                <a:latin typeface="Cambria"/>
                <a:cs typeface="Cambria"/>
              </a:rPr>
              <a:t> </a:t>
            </a:r>
            <a:r>
              <a:rPr sz="2400" spc="65" dirty="0">
                <a:latin typeface="Cambria"/>
                <a:cs typeface="Cambria"/>
              </a:rPr>
              <a:t>approach</a:t>
            </a:r>
            <a:r>
              <a:rPr sz="2400" spc="70" dirty="0">
                <a:latin typeface="Cambria"/>
                <a:cs typeface="Cambria"/>
              </a:rPr>
              <a:t> </a:t>
            </a:r>
            <a:r>
              <a:rPr sz="2400" spc="40" dirty="0">
                <a:latin typeface="Cambria"/>
                <a:cs typeface="Cambria"/>
              </a:rPr>
              <a:t>would</a:t>
            </a:r>
            <a:r>
              <a:rPr sz="2400" spc="45" dirty="0">
                <a:latin typeface="Cambria"/>
                <a:cs typeface="Cambria"/>
              </a:rPr>
              <a:t> </a:t>
            </a:r>
            <a:r>
              <a:rPr sz="2400" spc="70" dirty="0">
                <a:latin typeface="Cambria"/>
                <a:cs typeface="Cambria"/>
              </a:rPr>
              <a:t>create</a:t>
            </a:r>
            <a:r>
              <a:rPr sz="2400" spc="75" dirty="0">
                <a:latin typeface="Cambria"/>
                <a:cs typeface="Cambria"/>
              </a:rPr>
              <a:t> </a:t>
            </a:r>
            <a:r>
              <a:rPr sz="2400" spc="80" dirty="0">
                <a:latin typeface="Cambria"/>
                <a:cs typeface="Cambria"/>
              </a:rPr>
              <a:t>phrases</a:t>
            </a:r>
            <a:r>
              <a:rPr sz="2400" spc="85" dirty="0">
                <a:latin typeface="Cambria"/>
                <a:cs typeface="Cambria"/>
              </a:rPr>
              <a:t> </a:t>
            </a:r>
            <a:r>
              <a:rPr sz="2400" spc="90" dirty="0">
                <a:latin typeface="Cambria"/>
                <a:cs typeface="Cambria"/>
              </a:rPr>
              <a:t>such</a:t>
            </a:r>
            <a:r>
              <a:rPr sz="2400" spc="95" dirty="0">
                <a:latin typeface="Cambria"/>
                <a:cs typeface="Cambria"/>
              </a:rPr>
              <a:t> </a:t>
            </a:r>
            <a:r>
              <a:rPr sz="2400" spc="114" dirty="0">
                <a:latin typeface="Cambria"/>
                <a:cs typeface="Cambria"/>
              </a:rPr>
              <a:t>as </a:t>
            </a:r>
            <a:r>
              <a:rPr sz="2400" spc="120" dirty="0">
                <a:latin typeface="Cambria"/>
                <a:cs typeface="Cambria"/>
              </a:rPr>
              <a:t> </a:t>
            </a:r>
            <a:r>
              <a:rPr sz="2400" spc="70" dirty="0">
                <a:solidFill>
                  <a:srgbClr val="FF0000"/>
                </a:solidFill>
                <a:latin typeface="Cambria"/>
                <a:cs typeface="Cambria"/>
              </a:rPr>
              <a:t>"industrious </a:t>
            </a:r>
            <a:r>
              <a:rPr sz="2400" spc="80" dirty="0">
                <a:solidFill>
                  <a:srgbClr val="FF0000"/>
                </a:solidFill>
                <a:latin typeface="Cambria"/>
                <a:cs typeface="Cambria"/>
              </a:rPr>
              <a:t>intelligent" </a:t>
            </a:r>
            <a:r>
              <a:rPr sz="2400" spc="105" dirty="0">
                <a:latin typeface="Cambria"/>
                <a:cs typeface="Cambria"/>
              </a:rPr>
              <a:t>and </a:t>
            </a:r>
            <a:r>
              <a:rPr sz="2400" spc="80" dirty="0">
                <a:solidFill>
                  <a:srgbClr val="FF0000"/>
                </a:solidFill>
                <a:latin typeface="Cambria"/>
                <a:cs typeface="Cambria"/>
              </a:rPr>
              <a:t>"intelligent </a:t>
            </a:r>
            <a:r>
              <a:rPr sz="2400" spc="90" dirty="0">
                <a:solidFill>
                  <a:srgbClr val="FF0000"/>
                </a:solidFill>
                <a:latin typeface="Cambria"/>
                <a:cs typeface="Cambria"/>
              </a:rPr>
              <a:t>student." </a:t>
            </a:r>
            <a:r>
              <a:rPr sz="2400" spc="235" dirty="0">
                <a:latin typeface="Cambria"/>
                <a:cs typeface="Cambria"/>
              </a:rPr>
              <a:t>A </a:t>
            </a:r>
            <a:r>
              <a:rPr sz="2400" spc="240" dirty="0">
                <a:latin typeface="Cambria"/>
                <a:cs typeface="Cambria"/>
              </a:rPr>
              <a:t> </a:t>
            </a:r>
            <a:r>
              <a:rPr sz="2400" spc="125" dirty="0">
                <a:latin typeface="Cambria"/>
                <a:cs typeface="Cambria"/>
              </a:rPr>
              <a:t>natural</a:t>
            </a:r>
            <a:r>
              <a:rPr sz="2400" spc="130" dirty="0">
                <a:latin typeface="Cambria"/>
                <a:cs typeface="Cambria"/>
              </a:rPr>
              <a:t> </a:t>
            </a:r>
            <a:r>
              <a:rPr sz="2400" spc="114" dirty="0">
                <a:latin typeface="Cambria"/>
                <a:cs typeface="Cambria"/>
              </a:rPr>
              <a:t>language</a:t>
            </a:r>
            <a:r>
              <a:rPr sz="2400" spc="120" dirty="0">
                <a:latin typeface="Cambria"/>
                <a:cs typeface="Cambria"/>
              </a:rPr>
              <a:t> </a:t>
            </a:r>
            <a:r>
              <a:rPr sz="2400" spc="65" dirty="0">
                <a:latin typeface="Cambria"/>
                <a:cs typeface="Cambria"/>
              </a:rPr>
              <a:t>approach</a:t>
            </a:r>
            <a:r>
              <a:rPr sz="2400" spc="70" dirty="0">
                <a:latin typeface="Cambria"/>
                <a:cs typeface="Cambria"/>
              </a:rPr>
              <a:t> </a:t>
            </a:r>
            <a:r>
              <a:rPr sz="2400" spc="40" dirty="0">
                <a:latin typeface="Cambria"/>
                <a:cs typeface="Cambria"/>
              </a:rPr>
              <a:t>would</a:t>
            </a:r>
            <a:r>
              <a:rPr sz="2400" spc="45" dirty="0">
                <a:latin typeface="Cambria"/>
                <a:cs typeface="Cambria"/>
              </a:rPr>
              <a:t> </a:t>
            </a:r>
            <a:r>
              <a:rPr sz="2400" spc="65" dirty="0">
                <a:latin typeface="Cambria"/>
                <a:cs typeface="Cambria"/>
              </a:rPr>
              <a:t>create</a:t>
            </a:r>
            <a:r>
              <a:rPr sz="2400" spc="70" dirty="0">
                <a:latin typeface="Cambria"/>
                <a:cs typeface="Cambria"/>
              </a:rPr>
              <a:t> </a:t>
            </a:r>
            <a:r>
              <a:rPr sz="2400" spc="80" dirty="0">
                <a:latin typeface="Cambria"/>
                <a:cs typeface="Cambria"/>
              </a:rPr>
              <a:t>phrases </a:t>
            </a:r>
            <a:r>
              <a:rPr sz="2400" spc="85" dirty="0">
                <a:latin typeface="Cambria"/>
                <a:cs typeface="Cambria"/>
              </a:rPr>
              <a:t> </a:t>
            </a:r>
            <a:r>
              <a:rPr sz="2400" spc="90" dirty="0">
                <a:latin typeface="Cambria"/>
                <a:cs typeface="Cambria"/>
              </a:rPr>
              <a:t>such</a:t>
            </a:r>
            <a:r>
              <a:rPr sz="2400" spc="95" dirty="0">
                <a:latin typeface="Cambria"/>
                <a:cs typeface="Cambria"/>
              </a:rPr>
              <a:t> </a:t>
            </a:r>
            <a:r>
              <a:rPr sz="2400" spc="114" dirty="0">
                <a:latin typeface="Cambria"/>
                <a:cs typeface="Cambria"/>
              </a:rPr>
              <a:t>as</a:t>
            </a:r>
            <a:r>
              <a:rPr sz="2400" spc="120" dirty="0">
                <a:latin typeface="Cambria"/>
                <a:cs typeface="Cambria"/>
              </a:rPr>
              <a:t> </a:t>
            </a:r>
            <a:r>
              <a:rPr sz="2400" spc="70" dirty="0">
                <a:solidFill>
                  <a:srgbClr val="FF0000"/>
                </a:solidFill>
                <a:latin typeface="Cambria"/>
                <a:cs typeface="Cambria"/>
              </a:rPr>
              <a:t>"industrious</a:t>
            </a:r>
            <a:r>
              <a:rPr sz="2400" spc="75" dirty="0">
                <a:solidFill>
                  <a:srgbClr val="FF0000"/>
                </a:solidFill>
                <a:latin typeface="Cambria"/>
                <a:cs typeface="Cambria"/>
              </a:rPr>
              <a:t> </a:t>
            </a:r>
            <a:r>
              <a:rPr sz="2400" spc="85" dirty="0">
                <a:solidFill>
                  <a:srgbClr val="FF0000"/>
                </a:solidFill>
                <a:latin typeface="Cambria"/>
                <a:cs typeface="Cambria"/>
              </a:rPr>
              <a:t>student</a:t>
            </a:r>
            <a:r>
              <a:rPr sz="2400" spc="85" dirty="0">
                <a:latin typeface="Cambria"/>
                <a:cs typeface="Cambria"/>
              </a:rPr>
              <a:t>“</a:t>
            </a:r>
            <a:r>
              <a:rPr sz="2400" spc="90" dirty="0">
                <a:latin typeface="Cambria"/>
                <a:cs typeface="Cambria"/>
              </a:rPr>
              <a:t> </a:t>
            </a:r>
            <a:r>
              <a:rPr sz="2400" spc="80" dirty="0">
                <a:latin typeface="Cambria"/>
                <a:cs typeface="Cambria"/>
              </a:rPr>
              <a:t>"</a:t>
            </a:r>
            <a:r>
              <a:rPr sz="2400" spc="80" dirty="0">
                <a:solidFill>
                  <a:srgbClr val="FF0000"/>
                </a:solidFill>
                <a:latin typeface="Cambria"/>
                <a:cs typeface="Cambria"/>
              </a:rPr>
              <a:t>intelligent</a:t>
            </a:r>
            <a:r>
              <a:rPr sz="2400" spc="85" dirty="0">
                <a:solidFill>
                  <a:srgbClr val="FF0000"/>
                </a:solidFill>
                <a:latin typeface="Cambria"/>
                <a:cs typeface="Cambria"/>
              </a:rPr>
              <a:t> </a:t>
            </a:r>
            <a:r>
              <a:rPr sz="2400" spc="80" dirty="0">
                <a:solidFill>
                  <a:srgbClr val="FF0000"/>
                </a:solidFill>
                <a:latin typeface="Cambria"/>
                <a:cs typeface="Cambria"/>
              </a:rPr>
              <a:t>student</a:t>
            </a:r>
            <a:r>
              <a:rPr sz="2400" spc="80" dirty="0">
                <a:latin typeface="Cambria"/>
                <a:cs typeface="Cambria"/>
              </a:rPr>
              <a:t>" </a:t>
            </a:r>
            <a:r>
              <a:rPr sz="2400" spc="-515" dirty="0">
                <a:latin typeface="Cambria"/>
                <a:cs typeface="Cambria"/>
              </a:rPr>
              <a:t> </a:t>
            </a:r>
            <a:r>
              <a:rPr sz="2400" spc="105" dirty="0">
                <a:latin typeface="Cambria"/>
                <a:cs typeface="Cambria"/>
              </a:rPr>
              <a:t>and</a:t>
            </a:r>
            <a:r>
              <a:rPr sz="2400" spc="120" dirty="0">
                <a:latin typeface="Cambria"/>
                <a:cs typeface="Cambria"/>
              </a:rPr>
              <a:t> </a:t>
            </a:r>
            <a:r>
              <a:rPr sz="2400" spc="75" dirty="0">
                <a:latin typeface="Cambria"/>
                <a:cs typeface="Cambria"/>
              </a:rPr>
              <a:t>"</a:t>
            </a:r>
            <a:r>
              <a:rPr sz="2400" spc="75" dirty="0">
                <a:solidFill>
                  <a:srgbClr val="FF0000"/>
                </a:solidFill>
                <a:latin typeface="Cambria"/>
                <a:cs typeface="Cambria"/>
              </a:rPr>
              <a:t>industrious</a:t>
            </a:r>
            <a:r>
              <a:rPr sz="2400" spc="114" dirty="0">
                <a:solidFill>
                  <a:srgbClr val="FF0000"/>
                </a:solidFill>
                <a:latin typeface="Cambria"/>
                <a:cs typeface="Cambria"/>
              </a:rPr>
              <a:t> </a:t>
            </a:r>
            <a:r>
              <a:rPr sz="2400" spc="95" dirty="0">
                <a:solidFill>
                  <a:srgbClr val="FF0000"/>
                </a:solidFill>
                <a:latin typeface="Cambria"/>
                <a:cs typeface="Cambria"/>
              </a:rPr>
              <a:t>intelligent</a:t>
            </a:r>
            <a:r>
              <a:rPr sz="2400" spc="100" dirty="0">
                <a:solidFill>
                  <a:srgbClr val="FF0000"/>
                </a:solidFill>
                <a:latin typeface="Cambria"/>
                <a:cs typeface="Cambria"/>
              </a:rPr>
              <a:t> </a:t>
            </a:r>
            <a:r>
              <a:rPr sz="2400" spc="90" dirty="0">
                <a:solidFill>
                  <a:srgbClr val="FF0000"/>
                </a:solidFill>
                <a:latin typeface="Cambria"/>
                <a:cs typeface="Cambria"/>
              </a:rPr>
              <a:t>student</a:t>
            </a:r>
            <a:r>
              <a:rPr sz="2400" spc="90" dirty="0">
                <a:latin typeface="Cambria"/>
                <a:cs typeface="Cambria"/>
              </a:rPr>
              <a:t>."</a:t>
            </a:r>
            <a:endParaRPr sz="2400">
              <a:latin typeface="Cambria"/>
              <a:cs typeface="Cambri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95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561846"/>
            <a:ext cx="7691755" cy="4471035"/>
          </a:xfrm>
          <a:prstGeom prst="rect">
            <a:avLst/>
          </a:prstGeom>
        </p:spPr>
        <p:txBody>
          <a:bodyPr vert="horz" wrap="square" lIns="0" tIns="80010" rIns="0" bIns="0" rtlCol="0">
            <a:spAutoFit/>
          </a:bodyPr>
          <a:lstStyle/>
          <a:p>
            <a:pPr marL="286385" marR="6350" indent="-274320" algn="just">
              <a:lnSpc>
                <a:spcPct val="80000"/>
              </a:lnSpc>
              <a:spcBef>
                <a:spcPts val="630"/>
              </a:spcBef>
              <a:buClr>
                <a:srgbClr val="FD8537"/>
              </a:buClr>
              <a:buSzPct val="70454"/>
              <a:buFont typeface="Wingdings"/>
              <a:buChar char=""/>
              <a:tabLst>
                <a:tab pos="287020" algn="l"/>
              </a:tabLst>
            </a:pPr>
            <a:r>
              <a:rPr sz="2200" spc="105" dirty="0">
                <a:latin typeface="Cambria"/>
                <a:cs typeface="Cambria"/>
              </a:rPr>
              <a:t>The</a:t>
            </a:r>
            <a:r>
              <a:rPr sz="2200" spc="110" dirty="0">
                <a:latin typeface="Cambria"/>
                <a:cs typeface="Cambria"/>
              </a:rPr>
              <a:t> </a:t>
            </a:r>
            <a:r>
              <a:rPr sz="2200" spc="75" dirty="0">
                <a:latin typeface="Cambria"/>
                <a:cs typeface="Cambria"/>
              </a:rPr>
              <a:t>first</a:t>
            </a:r>
            <a:r>
              <a:rPr sz="2200" spc="80" dirty="0">
                <a:latin typeface="Cambria"/>
                <a:cs typeface="Cambria"/>
              </a:rPr>
              <a:t> </a:t>
            </a:r>
            <a:r>
              <a:rPr sz="2200" spc="60" dirty="0">
                <a:latin typeface="Cambria"/>
                <a:cs typeface="Cambria"/>
              </a:rPr>
              <a:t>step</a:t>
            </a:r>
            <a:r>
              <a:rPr sz="2200" spc="65" dirty="0">
                <a:latin typeface="Cambria"/>
                <a:cs typeface="Cambria"/>
              </a:rPr>
              <a:t> </a:t>
            </a:r>
            <a:r>
              <a:rPr sz="2200" spc="95" dirty="0">
                <a:latin typeface="Cambria"/>
                <a:cs typeface="Cambria"/>
              </a:rPr>
              <a:t>in</a:t>
            </a:r>
            <a:r>
              <a:rPr sz="2200" spc="100" dirty="0">
                <a:latin typeface="Cambria"/>
                <a:cs typeface="Cambria"/>
              </a:rPr>
              <a:t> </a:t>
            </a:r>
            <a:r>
              <a:rPr sz="2200" spc="150" dirty="0">
                <a:latin typeface="Cambria"/>
                <a:cs typeface="Cambria"/>
              </a:rPr>
              <a:t>a </a:t>
            </a:r>
            <a:r>
              <a:rPr sz="2200" spc="114" dirty="0">
                <a:latin typeface="Cambria"/>
                <a:cs typeface="Cambria"/>
              </a:rPr>
              <a:t>natural </a:t>
            </a:r>
            <a:r>
              <a:rPr sz="2200" spc="105" dirty="0">
                <a:latin typeface="Cambria"/>
                <a:cs typeface="Cambria"/>
              </a:rPr>
              <a:t>language</a:t>
            </a:r>
            <a:r>
              <a:rPr sz="2200" spc="110" dirty="0">
                <a:latin typeface="Cambria"/>
                <a:cs typeface="Cambria"/>
              </a:rPr>
              <a:t> </a:t>
            </a:r>
            <a:r>
              <a:rPr sz="2200" spc="70" dirty="0">
                <a:latin typeface="Cambria"/>
                <a:cs typeface="Cambria"/>
              </a:rPr>
              <a:t>determination</a:t>
            </a:r>
            <a:r>
              <a:rPr sz="2200" spc="75" dirty="0">
                <a:latin typeface="Cambria"/>
                <a:cs typeface="Cambria"/>
              </a:rPr>
              <a:t> </a:t>
            </a:r>
            <a:r>
              <a:rPr sz="2200" dirty="0">
                <a:latin typeface="Cambria"/>
                <a:cs typeface="Cambria"/>
              </a:rPr>
              <a:t>of </a:t>
            </a:r>
            <a:r>
              <a:rPr sz="2200" spc="5" dirty="0">
                <a:latin typeface="Cambria"/>
                <a:cs typeface="Cambria"/>
              </a:rPr>
              <a:t> </a:t>
            </a:r>
            <a:r>
              <a:rPr sz="2200" spc="75" dirty="0">
                <a:latin typeface="Cambria"/>
                <a:cs typeface="Cambria"/>
              </a:rPr>
              <a:t>phrases</a:t>
            </a:r>
            <a:r>
              <a:rPr sz="2200" spc="105" dirty="0">
                <a:latin typeface="Cambria"/>
                <a:cs typeface="Cambria"/>
              </a:rPr>
              <a:t> </a:t>
            </a:r>
            <a:r>
              <a:rPr sz="2200" spc="75" dirty="0">
                <a:latin typeface="Cambria"/>
                <a:cs typeface="Cambria"/>
              </a:rPr>
              <a:t>is</a:t>
            </a:r>
            <a:r>
              <a:rPr sz="2200" spc="110" dirty="0">
                <a:latin typeface="Cambria"/>
                <a:cs typeface="Cambria"/>
              </a:rPr>
              <a:t> </a:t>
            </a:r>
            <a:r>
              <a:rPr sz="2200" spc="150" dirty="0">
                <a:latin typeface="Cambria"/>
                <a:cs typeface="Cambria"/>
              </a:rPr>
              <a:t>a</a:t>
            </a:r>
            <a:r>
              <a:rPr sz="2200" spc="130" dirty="0">
                <a:latin typeface="Cambria"/>
                <a:cs typeface="Cambria"/>
              </a:rPr>
              <a:t> </a:t>
            </a:r>
            <a:r>
              <a:rPr sz="2200" spc="80" dirty="0">
                <a:latin typeface="Cambria"/>
                <a:cs typeface="Cambria"/>
              </a:rPr>
              <a:t>lexical</a:t>
            </a:r>
            <a:r>
              <a:rPr sz="2200" spc="100" dirty="0">
                <a:latin typeface="Cambria"/>
                <a:cs typeface="Cambria"/>
              </a:rPr>
              <a:t> </a:t>
            </a:r>
            <a:r>
              <a:rPr sz="2200" spc="95" dirty="0">
                <a:latin typeface="Cambria"/>
                <a:cs typeface="Cambria"/>
              </a:rPr>
              <a:t>analysis</a:t>
            </a:r>
            <a:r>
              <a:rPr sz="2200" spc="114" dirty="0">
                <a:latin typeface="Cambria"/>
                <a:cs typeface="Cambria"/>
              </a:rPr>
              <a:t> </a:t>
            </a:r>
            <a:r>
              <a:rPr sz="2200" dirty="0">
                <a:latin typeface="Cambria"/>
                <a:cs typeface="Cambria"/>
              </a:rPr>
              <a:t>of</a:t>
            </a:r>
            <a:r>
              <a:rPr sz="2200" spc="130" dirty="0">
                <a:latin typeface="Cambria"/>
                <a:cs typeface="Cambria"/>
              </a:rPr>
              <a:t> </a:t>
            </a:r>
            <a:r>
              <a:rPr sz="2200" spc="85" dirty="0">
                <a:latin typeface="Cambria"/>
                <a:cs typeface="Cambria"/>
              </a:rPr>
              <a:t>the</a:t>
            </a:r>
            <a:r>
              <a:rPr sz="2200" spc="125" dirty="0">
                <a:latin typeface="Cambria"/>
                <a:cs typeface="Cambria"/>
              </a:rPr>
              <a:t> </a:t>
            </a:r>
            <a:r>
              <a:rPr sz="2200" spc="105" dirty="0">
                <a:latin typeface="Cambria"/>
                <a:cs typeface="Cambria"/>
              </a:rPr>
              <a:t>input.</a:t>
            </a:r>
            <a:endParaRPr sz="2200">
              <a:latin typeface="Cambria"/>
              <a:cs typeface="Cambria"/>
            </a:endParaRPr>
          </a:p>
          <a:p>
            <a:pPr marL="652145" marR="5080" lvl="1" indent="-274320" algn="just">
              <a:lnSpc>
                <a:spcPts val="1820"/>
              </a:lnSpc>
              <a:spcBef>
                <a:spcPts val="450"/>
              </a:spcBef>
              <a:buClr>
                <a:srgbClr val="FD8537"/>
              </a:buClr>
              <a:buSzPct val="78947"/>
              <a:buFont typeface="Segoe UI Symbol"/>
              <a:buChar char="⚫"/>
              <a:tabLst>
                <a:tab pos="652780" algn="l"/>
              </a:tabLst>
            </a:pPr>
            <a:r>
              <a:rPr sz="1900" spc="125" dirty="0">
                <a:latin typeface="Cambria"/>
                <a:cs typeface="Cambria"/>
              </a:rPr>
              <a:t>In </a:t>
            </a:r>
            <a:r>
              <a:rPr sz="1900" spc="70" dirty="0">
                <a:latin typeface="Cambria"/>
                <a:cs typeface="Cambria"/>
              </a:rPr>
              <a:t>its </a:t>
            </a:r>
            <a:r>
              <a:rPr sz="1900" spc="65" dirty="0">
                <a:latin typeface="Cambria"/>
                <a:cs typeface="Cambria"/>
              </a:rPr>
              <a:t>simplest </a:t>
            </a:r>
            <a:r>
              <a:rPr sz="1900" spc="35" dirty="0">
                <a:latin typeface="Cambria"/>
                <a:cs typeface="Cambria"/>
              </a:rPr>
              <a:t>form </a:t>
            </a:r>
            <a:r>
              <a:rPr sz="1900" spc="80" dirty="0">
                <a:latin typeface="Cambria"/>
                <a:cs typeface="Cambria"/>
              </a:rPr>
              <a:t>this </a:t>
            </a:r>
            <a:r>
              <a:rPr sz="1900" spc="65" dirty="0">
                <a:latin typeface="Cambria"/>
                <a:cs typeface="Cambria"/>
              </a:rPr>
              <a:t>is </a:t>
            </a:r>
            <a:r>
              <a:rPr sz="1900" spc="130" dirty="0">
                <a:latin typeface="Cambria"/>
                <a:cs typeface="Cambria"/>
              </a:rPr>
              <a:t>a </a:t>
            </a:r>
            <a:r>
              <a:rPr sz="1900" spc="75" dirty="0">
                <a:latin typeface="Cambria"/>
                <a:cs typeface="Cambria"/>
              </a:rPr>
              <a:t>part </a:t>
            </a:r>
            <a:r>
              <a:rPr sz="1900" spc="-5" dirty="0">
                <a:latin typeface="Cambria"/>
                <a:cs typeface="Cambria"/>
              </a:rPr>
              <a:t>of</a:t>
            </a:r>
            <a:r>
              <a:rPr sz="1900" dirty="0">
                <a:latin typeface="Cambria"/>
                <a:cs typeface="Cambria"/>
              </a:rPr>
              <a:t> </a:t>
            </a:r>
            <a:r>
              <a:rPr sz="1900" spc="40" dirty="0">
                <a:latin typeface="Cambria"/>
                <a:cs typeface="Cambria"/>
              </a:rPr>
              <a:t>speech </a:t>
            </a:r>
            <a:r>
              <a:rPr sz="1900" spc="75" dirty="0">
                <a:latin typeface="Cambria"/>
                <a:cs typeface="Cambria"/>
              </a:rPr>
              <a:t>tagger </a:t>
            </a:r>
            <a:r>
              <a:rPr sz="1900" spc="110" dirty="0">
                <a:latin typeface="Cambria"/>
                <a:cs typeface="Cambria"/>
              </a:rPr>
              <a:t>that, </a:t>
            </a:r>
            <a:r>
              <a:rPr sz="1900" spc="10" dirty="0">
                <a:latin typeface="Cambria"/>
                <a:cs typeface="Cambria"/>
              </a:rPr>
              <a:t>for </a:t>
            </a:r>
            <a:r>
              <a:rPr sz="1900" spc="15" dirty="0">
                <a:latin typeface="Cambria"/>
                <a:cs typeface="Cambria"/>
              </a:rPr>
              <a:t> </a:t>
            </a:r>
            <a:r>
              <a:rPr sz="1900" spc="80" dirty="0">
                <a:latin typeface="Cambria"/>
                <a:cs typeface="Cambria"/>
              </a:rPr>
              <a:t>example, </a:t>
            </a:r>
            <a:r>
              <a:rPr sz="1900" spc="60" dirty="0">
                <a:latin typeface="Cambria"/>
                <a:cs typeface="Cambria"/>
              </a:rPr>
              <a:t>identifies </a:t>
            </a:r>
            <a:r>
              <a:rPr sz="1900" spc="65" dirty="0">
                <a:latin typeface="Cambria"/>
                <a:cs typeface="Cambria"/>
              </a:rPr>
              <a:t>noun phrases </a:t>
            </a:r>
            <a:r>
              <a:rPr sz="1900" spc="35" dirty="0">
                <a:latin typeface="Cambria"/>
                <a:cs typeface="Cambria"/>
              </a:rPr>
              <a:t>by </a:t>
            </a:r>
            <a:r>
              <a:rPr sz="1900" spc="50" dirty="0">
                <a:latin typeface="Cambria"/>
                <a:cs typeface="Cambria"/>
              </a:rPr>
              <a:t>recognizing adjectives </a:t>
            </a:r>
            <a:r>
              <a:rPr sz="1900" spc="80" dirty="0">
                <a:latin typeface="Cambria"/>
                <a:cs typeface="Cambria"/>
              </a:rPr>
              <a:t>and </a:t>
            </a:r>
            <a:r>
              <a:rPr sz="1900" spc="85" dirty="0">
                <a:latin typeface="Cambria"/>
                <a:cs typeface="Cambria"/>
              </a:rPr>
              <a:t> </a:t>
            </a:r>
            <a:r>
              <a:rPr sz="1900" spc="75" dirty="0">
                <a:latin typeface="Cambria"/>
                <a:cs typeface="Cambria"/>
              </a:rPr>
              <a:t>nouns.</a:t>
            </a:r>
            <a:endParaRPr sz="1900">
              <a:latin typeface="Cambria"/>
              <a:cs typeface="Cambria"/>
            </a:endParaRPr>
          </a:p>
          <a:p>
            <a:pPr marL="286385" marR="5080" indent="-274320" algn="just">
              <a:lnSpc>
                <a:spcPct val="80000"/>
              </a:lnSpc>
              <a:spcBef>
                <a:spcPts val="615"/>
              </a:spcBef>
              <a:buClr>
                <a:srgbClr val="FD8537"/>
              </a:buClr>
              <a:buSzPct val="70454"/>
              <a:buFont typeface="Wingdings"/>
              <a:buChar char=""/>
              <a:tabLst>
                <a:tab pos="287020" algn="l"/>
              </a:tabLst>
            </a:pPr>
            <a:r>
              <a:rPr sz="2200" spc="65" dirty="0">
                <a:latin typeface="Cambria"/>
                <a:cs typeface="Cambria"/>
              </a:rPr>
              <a:t>Precise </a:t>
            </a:r>
            <a:r>
              <a:rPr sz="2200" spc="85" dirty="0">
                <a:latin typeface="Cambria"/>
                <a:cs typeface="Cambria"/>
              </a:rPr>
              <a:t>part </a:t>
            </a:r>
            <a:r>
              <a:rPr sz="2200" dirty="0">
                <a:latin typeface="Cambria"/>
                <a:cs typeface="Cambria"/>
              </a:rPr>
              <a:t>of </a:t>
            </a:r>
            <a:r>
              <a:rPr sz="2200" spc="45" dirty="0">
                <a:latin typeface="Cambria"/>
                <a:cs typeface="Cambria"/>
              </a:rPr>
              <a:t>speech </a:t>
            </a:r>
            <a:r>
              <a:rPr sz="2200" spc="85" dirty="0">
                <a:latin typeface="Cambria"/>
                <a:cs typeface="Cambria"/>
              </a:rPr>
              <a:t>taggers </a:t>
            </a:r>
            <a:r>
              <a:rPr sz="2200" spc="80" dirty="0">
                <a:latin typeface="Cambria"/>
                <a:cs typeface="Cambria"/>
              </a:rPr>
              <a:t>exist </a:t>
            </a:r>
            <a:r>
              <a:rPr sz="2200" spc="120" dirty="0">
                <a:latin typeface="Cambria"/>
                <a:cs typeface="Cambria"/>
              </a:rPr>
              <a:t>that </a:t>
            </a:r>
            <a:r>
              <a:rPr sz="2200" spc="75" dirty="0">
                <a:latin typeface="Cambria"/>
                <a:cs typeface="Cambria"/>
              </a:rPr>
              <a:t>are accurate </a:t>
            </a:r>
            <a:r>
              <a:rPr sz="2200" spc="15" dirty="0">
                <a:latin typeface="Cambria"/>
                <a:cs typeface="Cambria"/>
              </a:rPr>
              <a:t>to </a:t>
            </a:r>
            <a:r>
              <a:rPr sz="2200" spc="20" dirty="0">
                <a:latin typeface="Cambria"/>
                <a:cs typeface="Cambria"/>
              </a:rPr>
              <a:t> </a:t>
            </a:r>
            <a:r>
              <a:rPr sz="2200" spc="85" dirty="0">
                <a:latin typeface="Cambria"/>
                <a:cs typeface="Cambria"/>
              </a:rPr>
              <a:t>the</a:t>
            </a:r>
            <a:r>
              <a:rPr sz="2200" spc="655" dirty="0">
                <a:latin typeface="Cambria"/>
                <a:cs typeface="Cambria"/>
              </a:rPr>
              <a:t> </a:t>
            </a:r>
            <a:r>
              <a:rPr sz="2200" dirty="0">
                <a:latin typeface="Cambria"/>
                <a:cs typeface="Cambria"/>
              </a:rPr>
              <a:t>99</a:t>
            </a:r>
            <a:r>
              <a:rPr sz="2200" spc="5" dirty="0">
                <a:latin typeface="Cambria"/>
                <a:cs typeface="Cambria"/>
              </a:rPr>
              <a:t> </a:t>
            </a:r>
            <a:r>
              <a:rPr sz="2200" spc="45" dirty="0">
                <a:latin typeface="Cambria"/>
                <a:cs typeface="Cambria"/>
              </a:rPr>
              <a:t>per</a:t>
            </a:r>
            <a:r>
              <a:rPr sz="2200" spc="50" dirty="0">
                <a:latin typeface="Cambria"/>
                <a:cs typeface="Cambria"/>
              </a:rPr>
              <a:t> </a:t>
            </a:r>
            <a:r>
              <a:rPr sz="2200" spc="60" dirty="0">
                <a:latin typeface="Cambria"/>
                <a:cs typeface="Cambria"/>
              </a:rPr>
              <a:t>cent</a:t>
            </a:r>
            <a:r>
              <a:rPr sz="2200" spc="605" dirty="0">
                <a:latin typeface="Cambria"/>
                <a:cs typeface="Cambria"/>
              </a:rPr>
              <a:t> </a:t>
            </a:r>
            <a:r>
              <a:rPr sz="2200" spc="100" dirty="0">
                <a:latin typeface="Cambria"/>
                <a:cs typeface="Cambria"/>
              </a:rPr>
              <a:t>range.</a:t>
            </a:r>
            <a:r>
              <a:rPr sz="2200" spc="105" dirty="0">
                <a:latin typeface="Cambria"/>
                <a:cs typeface="Cambria"/>
              </a:rPr>
              <a:t> </a:t>
            </a:r>
            <a:r>
              <a:rPr sz="2200" spc="85" dirty="0">
                <a:latin typeface="Cambria"/>
                <a:cs typeface="Cambria"/>
              </a:rPr>
              <a:t>Additionally,</a:t>
            </a:r>
            <a:r>
              <a:rPr sz="2200" spc="655" dirty="0">
                <a:latin typeface="Cambria"/>
                <a:cs typeface="Cambria"/>
              </a:rPr>
              <a:t> </a:t>
            </a:r>
            <a:r>
              <a:rPr sz="2200" spc="20" dirty="0">
                <a:latin typeface="Cambria"/>
                <a:cs typeface="Cambria"/>
              </a:rPr>
              <a:t>proper</a:t>
            </a:r>
            <a:r>
              <a:rPr sz="2200" spc="25" dirty="0">
                <a:latin typeface="Cambria"/>
                <a:cs typeface="Cambria"/>
              </a:rPr>
              <a:t> </a:t>
            </a:r>
            <a:r>
              <a:rPr sz="2200" spc="70" dirty="0">
                <a:latin typeface="Cambria"/>
                <a:cs typeface="Cambria"/>
              </a:rPr>
              <a:t>noun </a:t>
            </a:r>
            <a:r>
              <a:rPr sz="2200" spc="75" dirty="0">
                <a:latin typeface="Cambria"/>
                <a:cs typeface="Cambria"/>
              </a:rPr>
              <a:t> </a:t>
            </a:r>
            <a:r>
              <a:rPr sz="2200" spc="65" dirty="0">
                <a:latin typeface="Cambria"/>
                <a:cs typeface="Cambria"/>
              </a:rPr>
              <a:t>identification</a:t>
            </a:r>
            <a:r>
              <a:rPr sz="2200" spc="70" dirty="0">
                <a:latin typeface="Cambria"/>
                <a:cs typeface="Cambria"/>
              </a:rPr>
              <a:t> </a:t>
            </a:r>
            <a:r>
              <a:rPr sz="2200" spc="25" dirty="0">
                <a:latin typeface="Cambria"/>
                <a:cs typeface="Cambria"/>
              </a:rPr>
              <a:t>tools</a:t>
            </a:r>
            <a:r>
              <a:rPr sz="2200" spc="30" dirty="0">
                <a:latin typeface="Cambria"/>
                <a:cs typeface="Cambria"/>
              </a:rPr>
              <a:t> </a:t>
            </a:r>
            <a:r>
              <a:rPr sz="2200" spc="80" dirty="0">
                <a:latin typeface="Cambria"/>
                <a:cs typeface="Cambria"/>
              </a:rPr>
              <a:t>exist</a:t>
            </a:r>
            <a:r>
              <a:rPr sz="2200" spc="85" dirty="0">
                <a:latin typeface="Cambria"/>
                <a:cs typeface="Cambria"/>
              </a:rPr>
              <a:t> </a:t>
            </a:r>
            <a:r>
              <a:rPr sz="2200" spc="120" dirty="0">
                <a:latin typeface="Cambria"/>
                <a:cs typeface="Cambria"/>
              </a:rPr>
              <a:t>that</a:t>
            </a:r>
            <a:r>
              <a:rPr sz="2200" spc="125" dirty="0">
                <a:latin typeface="Cambria"/>
                <a:cs typeface="Cambria"/>
              </a:rPr>
              <a:t> </a:t>
            </a:r>
            <a:r>
              <a:rPr sz="2200" spc="50" dirty="0">
                <a:latin typeface="Cambria"/>
                <a:cs typeface="Cambria"/>
              </a:rPr>
              <a:t>allow</a:t>
            </a:r>
            <a:r>
              <a:rPr sz="2200" spc="55" dirty="0">
                <a:latin typeface="Cambria"/>
                <a:cs typeface="Cambria"/>
              </a:rPr>
              <a:t> </a:t>
            </a:r>
            <a:r>
              <a:rPr sz="2200" spc="20" dirty="0">
                <a:latin typeface="Cambria"/>
                <a:cs typeface="Cambria"/>
              </a:rPr>
              <a:t>for</a:t>
            </a:r>
            <a:r>
              <a:rPr sz="2200" spc="25" dirty="0">
                <a:latin typeface="Cambria"/>
                <a:cs typeface="Cambria"/>
              </a:rPr>
              <a:t> </a:t>
            </a:r>
            <a:r>
              <a:rPr sz="2200" spc="75" dirty="0">
                <a:latin typeface="Cambria"/>
                <a:cs typeface="Cambria"/>
              </a:rPr>
              <a:t>accurate </a:t>
            </a:r>
            <a:r>
              <a:rPr sz="2200" spc="80" dirty="0">
                <a:latin typeface="Cambria"/>
                <a:cs typeface="Cambria"/>
              </a:rPr>
              <a:t> </a:t>
            </a:r>
            <a:r>
              <a:rPr sz="2200" spc="65" dirty="0">
                <a:latin typeface="Cambria"/>
                <a:cs typeface="Cambria"/>
              </a:rPr>
              <a:t>identification </a:t>
            </a:r>
            <a:r>
              <a:rPr sz="2200" dirty="0">
                <a:latin typeface="Cambria"/>
                <a:cs typeface="Cambria"/>
              </a:rPr>
              <a:t>of </a:t>
            </a:r>
            <a:r>
              <a:rPr sz="2200" spc="105" dirty="0">
                <a:latin typeface="Cambria"/>
                <a:cs typeface="Cambria"/>
              </a:rPr>
              <a:t>names, </a:t>
            </a:r>
            <a:r>
              <a:rPr sz="2200" spc="50" dirty="0">
                <a:latin typeface="Cambria"/>
                <a:cs typeface="Cambria"/>
              </a:rPr>
              <a:t>locations </a:t>
            </a:r>
            <a:r>
              <a:rPr sz="2200" spc="100" dirty="0">
                <a:latin typeface="Cambria"/>
                <a:cs typeface="Cambria"/>
              </a:rPr>
              <a:t>and </a:t>
            </a:r>
            <a:r>
              <a:rPr sz="2200" spc="70" dirty="0">
                <a:latin typeface="Cambria"/>
                <a:cs typeface="Cambria"/>
              </a:rPr>
              <a:t>organizations </a:t>
            </a:r>
            <a:r>
              <a:rPr sz="2200" spc="55" dirty="0">
                <a:latin typeface="Cambria"/>
                <a:cs typeface="Cambria"/>
              </a:rPr>
              <a:t>since </a:t>
            </a:r>
            <a:r>
              <a:rPr sz="2200" spc="60" dirty="0">
                <a:latin typeface="Cambria"/>
                <a:cs typeface="Cambria"/>
              </a:rPr>
              <a:t> </a:t>
            </a:r>
            <a:r>
              <a:rPr sz="2200" spc="65" dirty="0">
                <a:latin typeface="Cambria"/>
                <a:cs typeface="Cambria"/>
              </a:rPr>
              <a:t>these</a:t>
            </a:r>
            <a:r>
              <a:rPr sz="2200" spc="70" dirty="0">
                <a:latin typeface="Cambria"/>
                <a:cs typeface="Cambria"/>
              </a:rPr>
              <a:t> </a:t>
            </a:r>
            <a:r>
              <a:rPr sz="2200" spc="85" dirty="0">
                <a:latin typeface="Cambria"/>
                <a:cs typeface="Cambria"/>
              </a:rPr>
              <a:t>values</a:t>
            </a:r>
            <a:r>
              <a:rPr sz="2200" spc="90" dirty="0">
                <a:latin typeface="Cambria"/>
                <a:cs typeface="Cambria"/>
              </a:rPr>
              <a:t> </a:t>
            </a:r>
            <a:r>
              <a:rPr sz="2200" spc="65" dirty="0">
                <a:latin typeface="Cambria"/>
                <a:cs typeface="Cambria"/>
              </a:rPr>
              <a:t>should</a:t>
            </a:r>
            <a:r>
              <a:rPr sz="2200" spc="70" dirty="0">
                <a:latin typeface="Cambria"/>
                <a:cs typeface="Cambria"/>
              </a:rPr>
              <a:t> </a:t>
            </a:r>
            <a:r>
              <a:rPr sz="2200" spc="20" dirty="0">
                <a:latin typeface="Cambria"/>
                <a:cs typeface="Cambria"/>
              </a:rPr>
              <a:t>be</a:t>
            </a:r>
            <a:r>
              <a:rPr sz="2200" spc="25" dirty="0">
                <a:latin typeface="Cambria"/>
                <a:cs typeface="Cambria"/>
              </a:rPr>
              <a:t> </a:t>
            </a:r>
            <a:r>
              <a:rPr sz="2200" spc="65" dirty="0">
                <a:latin typeface="Cambria"/>
                <a:cs typeface="Cambria"/>
              </a:rPr>
              <a:t>indexed</a:t>
            </a:r>
            <a:r>
              <a:rPr sz="2200" spc="70" dirty="0">
                <a:latin typeface="Cambria"/>
                <a:cs typeface="Cambria"/>
              </a:rPr>
              <a:t> </a:t>
            </a:r>
            <a:r>
              <a:rPr sz="2200" spc="110" dirty="0">
                <a:latin typeface="Cambria"/>
                <a:cs typeface="Cambria"/>
              </a:rPr>
              <a:t>as</a:t>
            </a:r>
            <a:r>
              <a:rPr sz="2200" spc="114" dirty="0">
                <a:latin typeface="Cambria"/>
                <a:cs typeface="Cambria"/>
              </a:rPr>
              <a:t> </a:t>
            </a:r>
            <a:r>
              <a:rPr sz="2200" spc="75" dirty="0">
                <a:latin typeface="Cambria"/>
                <a:cs typeface="Cambria"/>
              </a:rPr>
              <a:t>phrases</a:t>
            </a:r>
            <a:r>
              <a:rPr sz="2200" spc="80" dirty="0">
                <a:latin typeface="Cambria"/>
                <a:cs typeface="Cambria"/>
              </a:rPr>
              <a:t> </a:t>
            </a:r>
            <a:r>
              <a:rPr sz="2200" spc="100" dirty="0">
                <a:latin typeface="Cambria"/>
                <a:cs typeface="Cambria"/>
              </a:rPr>
              <a:t>and</a:t>
            </a:r>
            <a:r>
              <a:rPr sz="2200" spc="105" dirty="0">
                <a:latin typeface="Cambria"/>
                <a:cs typeface="Cambria"/>
              </a:rPr>
              <a:t> </a:t>
            </a:r>
            <a:r>
              <a:rPr sz="2200" spc="55" dirty="0">
                <a:latin typeface="Cambria"/>
                <a:cs typeface="Cambria"/>
              </a:rPr>
              <a:t>not </a:t>
            </a:r>
            <a:r>
              <a:rPr sz="2200" spc="60" dirty="0">
                <a:latin typeface="Cambria"/>
                <a:cs typeface="Cambria"/>
              </a:rPr>
              <a:t> </a:t>
            </a:r>
            <a:r>
              <a:rPr sz="2200" spc="55" dirty="0">
                <a:latin typeface="Cambria"/>
                <a:cs typeface="Cambria"/>
              </a:rPr>
              <a:t>undergo</a:t>
            </a:r>
            <a:r>
              <a:rPr sz="2200" spc="125" dirty="0">
                <a:latin typeface="Cambria"/>
                <a:cs typeface="Cambria"/>
              </a:rPr>
              <a:t> </a:t>
            </a:r>
            <a:r>
              <a:rPr sz="2200" spc="100" dirty="0">
                <a:latin typeface="Cambria"/>
                <a:cs typeface="Cambria"/>
              </a:rPr>
              <a:t>stemming.</a:t>
            </a:r>
            <a:endParaRPr sz="2200">
              <a:latin typeface="Cambria"/>
              <a:cs typeface="Cambria"/>
            </a:endParaRPr>
          </a:p>
          <a:p>
            <a:pPr marL="286385" marR="744220" indent="-274320">
              <a:lnSpc>
                <a:spcPts val="2110"/>
              </a:lnSpc>
              <a:spcBef>
                <a:spcPts val="585"/>
              </a:spcBef>
              <a:buClr>
                <a:srgbClr val="FD8537"/>
              </a:buClr>
              <a:buSzPct val="70454"/>
              <a:buFont typeface="Wingdings"/>
              <a:buChar char=""/>
              <a:tabLst>
                <a:tab pos="287020" algn="l"/>
              </a:tabLst>
            </a:pPr>
            <a:r>
              <a:rPr sz="2200" spc="114" dirty="0">
                <a:latin typeface="Cambria"/>
                <a:cs typeface="Cambria"/>
              </a:rPr>
              <a:t>Greater</a:t>
            </a:r>
            <a:r>
              <a:rPr sz="2200" spc="105" dirty="0">
                <a:latin typeface="Cambria"/>
                <a:cs typeface="Cambria"/>
              </a:rPr>
              <a:t> </a:t>
            </a:r>
            <a:r>
              <a:rPr sz="2200" spc="95" dirty="0">
                <a:latin typeface="Cambria"/>
                <a:cs typeface="Cambria"/>
              </a:rPr>
              <a:t>gains</a:t>
            </a:r>
            <a:r>
              <a:rPr sz="2200" spc="130" dirty="0">
                <a:latin typeface="Cambria"/>
                <a:cs typeface="Cambria"/>
              </a:rPr>
              <a:t> </a:t>
            </a:r>
            <a:r>
              <a:rPr sz="2200" spc="20" dirty="0">
                <a:latin typeface="Cambria"/>
                <a:cs typeface="Cambria"/>
              </a:rPr>
              <a:t>come</a:t>
            </a:r>
            <a:r>
              <a:rPr sz="2200" spc="114" dirty="0">
                <a:latin typeface="Cambria"/>
                <a:cs typeface="Cambria"/>
              </a:rPr>
              <a:t> </a:t>
            </a:r>
            <a:r>
              <a:rPr sz="2200" spc="45" dirty="0">
                <a:latin typeface="Cambria"/>
                <a:cs typeface="Cambria"/>
              </a:rPr>
              <a:t>from</a:t>
            </a:r>
            <a:r>
              <a:rPr sz="2200" spc="130" dirty="0">
                <a:latin typeface="Cambria"/>
                <a:cs typeface="Cambria"/>
              </a:rPr>
              <a:t> </a:t>
            </a:r>
            <a:r>
              <a:rPr sz="2200" spc="80" dirty="0">
                <a:latin typeface="Cambria"/>
                <a:cs typeface="Cambria"/>
              </a:rPr>
              <a:t>identifying</a:t>
            </a:r>
            <a:r>
              <a:rPr sz="2200" spc="120" dirty="0">
                <a:latin typeface="Cambria"/>
                <a:cs typeface="Cambria"/>
              </a:rPr>
              <a:t> </a:t>
            </a:r>
            <a:r>
              <a:rPr sz="2200" spc="80" dirty="0">
                <a:latin typeface="Cambria"/>
                <a:cs typeface="Cambria"/>
              </a:rPr>
              <a:t>syntactic</a:t>
            </a:r>
            <a:r>
              <a:rPr sz="2200" spc="100" dirty="0">
                <a:latin typeface="Cambria"/>
                <a:cs typeface="Cambria"/>
              </a:rPr>
              <a:t> </a:t>
            </a:r>
            <a:r>
              <a:rPr sz="2200" spc="95" dirty="0">
                <a:latin typeface="Cambria"/>
                <a:cs typeface="Cambria"/>
              </a:rPr>
              <a:t>and </a:t>
            </a:r>
            <a:r>
              <a:rPr sz="2200" spc="100" dirty="0">
                <a:latin typeface="Cambria"/>
                <a:cs typeface="Cambria"/>
              </a:rPr>
              <a:t> </a:t>
            </a:r>
            <a:r>
              <a:rPr sz="2200" spc="85" dirty="0">
                <a:latin typeface="Cambria"/>
                <a:cs typeface="Cambria"/>
              </a:rPr>
              <a:t>semantic </a:t>
            </a:r>
            <a:r>
              <a:rPr sz="2200" spc="65" dirty="0">
                <a:latin typeface="Cambria"/>
                <a:cs typeface="Cambria"/>
              </a:rPr>
              <a:t>level</a:t>
            </a:r>
            <a:r>
              <a:rPr sz="2200" spc="110" dirty="0">
                <a:latin typeface="Cambria"/>
                <a:cs typeface="Cambria"/>
              </a:rPr>
              <a:t> </a:t>
            </a:r>
            <a:r>
              <a:rPr sz="2200" spc="50" dirty="0">
                <a:latin typeface="Cambria"/>
                <a:cs typeface="Cambria"/>
              </a:rPr>
              <a:t>dependencies</a:t>
            </a:r>
            <a:r>
              <a:rPr sz="2200" spc="95" dirty="0">
                <a:latin typeface="Cambria"/>
                <a:cs typeface="Cambria"/>
              </a:rPr>
              <a:t> </a:t>
            </a:r>
            <a:r>
              <a:rPr sz="2200" spc="80" dirty="0">
                <a:latin typeface="Cambria"/>
                <a:cs typeface="Cambria"/>
              </a:rPr>
              <a:t>creating</a:t>
            </a:r>
            <a:r>
              <a:rPr sz="2200" spc="110" dirty="0">
                <a:latin typeface="Cambria"/>
                <a:cs typeface="Cambria"/>
              </a:rPr>
              <a:t> </a:t>
            </a:r>
            <a:r>
              <a:rPr sz="2200" spc="150" dirty="0">
                <a:latin typeface="Cambria"/>
                <a:cs typeface="Cambria"/>
              </a:rPr>
              <a:t>a</a:t>
            </a:r>
            <a:r>
              <a:rPr sz="2200" spc="125" dirty="0">
                <a:latin typeface="Cambria"/>
                <a:cs typeface="Cambria"/>
              </a:rPr>
              <a:t> </a:t>
            </a:r>
            <a:r>
              <a:rPr sz="2200" spc="80" dirty="0">
                <a:latin typeface="Cambria"/>
                <a:cs typeface="Cambria"/>
              </a:rPr>
              <a:t>hierarchy</a:t>
            </a:r>
            <a:r>
              <a:rPr sz="2200" spc="125" dirty="0">
                <a:latin typeface="Cambria"/>
                <a:cs typeface="Cambria"/>
              </a:rPr>
              <a:t> </a:t>
            </a:r>
            <a:r>
              <a:rPr sz="2200" dirty="0">
                <a:latin typeface="Cambria"/>
                <a:cs typeface="Cambria"/>
              </a:rPr>
              <a:t>of </a:t>
            </a:r>
            <a:r>
              <a:rPr sz="2200" spc="-470" dirty="0">
                <a:latin typeface="Cambria"/>
                <a:cs typeface="Cambria"/>
              </a:rPr>
              <a:t> </a:t>
            </a:r>
            <a:r>
              <a:rPr sz="2200" spc="85" dirty="0">
                <a:latin typeface="Cambria"/>
                <a:cs typeface="Cambria"/>
              </a:rPr>
              <a:t>semantic </a:t>
            </a:r>
            <a:r>
              <a:rPr sz="2200" spc="50" dirty="0">
                <a:latin typeface="Cambria"/>
                <a:cs typeface="Cambria"/>
              </a:rPr>
              <a:t>concepts.</a:t>
            </a:r>
            <a:endParaRPr sz="2200">
              <a:latin typeface="Cambria"/>
              <a:cs typeface="Cambria"/>
            </a:endParaRPr>
          </a:p>
          <a:p>
            <a:pPr marL="652145" marR="555625" lvl="1" indent="-274320">
              <a:lnSpc>
                <a:spcPct val="80000"/>
              </a:lnSpc>
              <a:spcBef>
                <a:spcPts val="484"/>
              </a:spcBef>
              <a:buClr>
                <a:srgbClr val="FD8537"/>
              </a:buClr>
              <a:buSzPct val="78947"/>
              <a:buFont typeface="Segoe UI Symbol"/>
              <a:buChar char="⚫"/>
              <a:tabLst>
                <a:tab pos="652145" algn="l"/>
                <a:tab pos="652780" algn="l"/>
                <a:tab pos="2667635" algn="l"/>
              </a:tabLst>
            </a:pPr>
            <a:r>
              <a:rPr sz="1900" spc="130" dirty="0">
                <a:latin typeface="Cambria"/>
                <a:cs typeface="Cambria"/>
              </a:rPr>
              <a:t>Ex:</a:t>
            </a:r>
            <a:r>
              <a:rPr sz="1900" spc="100" dirty="0">
                <a:latin typeface="Cambria"/>
                <a:cs typeface="Cambria"/>
              </a:rPr>
              <a:t> </a:t>
            </a:r>
            <a:r>
              <a:rPr sz="1900" spc="60" dirty="0">
                <a:latin typeface="Cambria"/>
                <a:cs typeface="Cambria"/>
              </a:rPr>
              <a:t>"nuclear</a:t>
            </a:r>
            <a:r>
              <a:rPr sz="1900" spc="90" dirty="0">
                <a:latin typeface="Cambria"/>
                <a:cs typeface="Cambria"/>
              </a:rPr>
              <a:t> </a:t>
            </a:r>
            <a:r>
              <a:rPr sz="1900" spc="45" dirty="0">
                <a:latin typeface="Cambria"/>
                <a:cs typeface="Cambria"/>
              </a:rPr>
              <a:t>reactor</a:t>
            </a:r>
            <a:r>
              <a:rPr sz="1900" spc="80" dirty="0">
                <a:latin typeface="Cambria"/>
                <a:cs typeface="Cambria"/>
              </a:rPr>
              <a:t> </a:t>
            </a:r>
            <a:r>
              <a:rPr sz="1900" spc="45" dirty="0">
                <a:latin typeface="Cambria"/>
                <a:cs typeface="Cambria"/>
              </a:rPr>
              <a:t>fusion"</a:t>
            </a:r>
            <a:r>
              <a:rPr sz="1900" spc="90" dirty="0">
                <a:latin typeface="Cambria"/>
                <a:cs typeface="Cambria"/>
              </a:rPr>
              <a:t> </a:t>
            </a:r>
            <a:r>
              <a:rPr sz="1900" spc="35" dirty="0">
                <a:latin typeface="Cambria"/>
                <a:cs typeface="Cambria"/>
              </a:rPr>
              <a:t>could</a:t>
            </a:r>
            <a:r>
              <a:rPr sz="1900" spc="85" dirty="0">
                <a:latin typeface="Cambria"/>
                <a:cs typeface="Cambria"/>
              </a:rPr>
              <a:t> </a:t>
            </a:r>
            <a:r>
              <a:rPr sz="1900" spc="25" dirty="0">
                <a:latin typeface="Cambria"/>
                <a:cs typeface="Cambria"/>
              </a:rPr>
              <a:t>produce</a:t>
            </a:r>
            <a:r>
              <a:rPr sz="1900" spc="80" dirty="0">
                <a:latin typeface="Cambria"/>
                <a:cs typeface="Cambria"/>
              </a:rPr>
              <a:t> </a:t>
            </a:r>
            <a:r>
              <a:rPr sz="1900" spc="65" dirty="0">
                <a:latin typeface="Cambria"/>
                <a:cs typeface="Cambria"/>
              </a:rPr>
              <a:t>term</a:t>
            </a:r>
            <a:r>
              <a:rPr sz="1900" spc="85" dirty="0">
                <a:latin typeface="Cambria"/>
                <a:cs typeface="Cambria"/>
              </a:rPr>
              <a:t> </a:t>
            </a:r>
            <a:r>
              <a:rPr sz="1900" spc="65" dirty="0">
                <a:latin typeface="Cambria"/>
                <a:cs typeface="Cambria"/>
              </a:rPr>
              <a:t>phrases</a:t>
            </a:r>
            <a:r>
              <a:rPr sz="1900" spc="85" dirty="0">
                <a:latin typeface="Cambria"/>
                <a:cs typeface="Cambria"/>
              </a:rPr>
              <a:t> </a:t>
            </a:r>
            <a:r>
              <a:rPr sz="1900" dirty="0">
                <a:latin typeface="Cambria"/>
                <a:cs typeface="Cambria"/>
              </a:rPr>
              <a:t>of </a:t>
            </a:r>
            <a:r>
              <a:rPr sz="1900" spc="-405" dirty="0">
                <a:latin typeface="Cambria"/>
                <a:cs typeface="Cambria"/>
              </a:rPr>
              <a:t> </a:t>
            </a:r>
            <a:r>
              <a:rPr sz="1900" spc="60" dirty="0">
                <a:latin typeface="Cambria"/>
                <a:cs typeface="Cambria"/>
              </a:rPr>
              <a:t>"nuclear</a:t>
            </a:r>
            <a:r>
              <a:rPr sz="1900" spc="100" dirty="0">
                <a:latin typeface="Cambria"/>
                <a:cs typeface="Cambria"/>
              </a:rPr>
              <a:t> </a:t>
            </a:r>
            <a:r>
              <a:rPr sz="1900" spc="40" dirty="0">
                <a:latin typeface="Cambria"/>
                <a:cs typeface="Cambria"/>
              </a:rPr>
              <a:t>reactor“	</a:t>
            </a:r>
            <a:r>
              <a:rPr sz="1900" spc="85" dirty="0">
                <a:latin typeface="Cambria"/>
                <a:cs typeface="Cambria"/>
              </a:rPr>
              <a:t>and</a:t>
            </a:r>
            <a:r>
              <a:rPr sz="1900" spc="100" dirty="0">
                <a:latin typeface="Cambria"/>
                <a:cs typeface="Cambria"/>
              </a:rPr>
              <a:t> </a:t>
            </a:r>
            <a:r>
              <a:rPr sz="1900" spc="60" dirty="0">
                <a:latin typeface="Cambria"/>
                <a:cs typeface="Cambria"/>
              </a:rPr>
              <a:t>"nuclear</a:t>
            </a:r>
            <a:r>
              <a:rPr sz="1900" spc="85" dirty="0">
                <a:latin typeface="Cambria"/>
                <a:cs typeface="Cambria"/>
              </a:rPr>
              <a:t> </a:t>
            </a:r>
            <a:r>
              <a:rPr sz="1900" spc="60" dirty="0">
                <a:latin typeface="Cambria"/>
                <a:cs typeface="Cambria"/>
              </a:rPr>
              <a:t>fusion."</a:t>
            </a:r>
            <a:endParaRPr sz="1900">
              <a:latin typeface="Cambria"/>
              <a:cs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447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7844155" cy="1859483"/>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100" dirty="0">
                <a:solidFill>
                  <a:srgbClr val="FF0000"/>
                </a:solidFill>
                <a:latin typeface="Cambria"/>
                <a:cs typeface="Cambria"/>
              </a:rPr>
              <a:t>Tagged</a:t>
            </a:r>
            <a:r>
              <a:rPr sz="2400" spc="105" dirty="0">
                <a:solidFill>
                  <a:srgbClr val="FF0000"/>
                </a:solidFill>
                <a:latin typeface="Cambria"/>
                <a:cs typeface="Cambria"/>
              </a:rPr>
              <a:t> </a:t>
            </a:r>
            <a:r>
              <a:rPr sz="2400" spc="110" dirty="0">
                <a:solidFill>
                  <a:srgbClr val="FF0000"/>
                </a:solidFill>
                <a:latin typeface="Cambria"/>
                <a:cs typeface="Cambria"/>
              </a:rPr>
              <a:t>Text</a:t>
            </a:r>
            <a:r>
              <a:rPr sz="2400" spc="114" dirty="0">
                <a:solidFill>
                  <a:srgbClr val="FF0000"/>
                </a:solidFill>
                <a:latin typeface="Cambria"/>
                <a:cs typeface="Cambria"/>
              </a:rPr>
              <a:t> </a:t>
            </a:r>
            <a:r>
              <a:rPr sz="2400" spc="105" dirty="0">
                <a:solidFill>
                  <a:srgbClr val="FF0000"/>
                </a:solidFill>
                <a:latin typeface="Cambria"/>
                <a:cs typeface="Cambria"/>
              </a:rPr>
              <a:t>Parser</a:t>
            </a:r>
            <a:r>
              <a:rPr sz="2400" spc="110" dirty="0">
                <a:solidFill>
                  <a:srgbClr val="FF0000"/>
                </a:solidFill>
                <a:latin typeface="Cambria"/>
                <a:cs typeface="Cambria"/>
              </a:rPr>
              <a:t> </a:t>
            </a:r>
            <a:r>
              <a:rPr sz="2400" spc="85" dirty="0">
                <a:solidFill>
                  <a:srgbClr val="FF0000"/>
                </a:solidFill>
                <a:latin typeface="Cambria"/>
                <a:cs typeface="Cambria"/>
              </a:rPr>
              <a:t>(TTP),</a:t>
            </a:r>
            <a:r>
              <a:rPr sz="2400" spc="90" dirty="0">
                <a:solidFill>
                  <a:srgbClr val="FF0000"/>
                </a:solidFill>
                <a:latin typeface="Cambria"/>
                <a:cs typeface="Cambria"/>
              </a:rPr>
              <a:t> </a:t>
            </a:r>
            <a:r>
              <a:rPr sz="2400" spc="60" dirty="0">
                <a:latin typeface="Cambria"/>
                <a:cs typeface="Cambria"/>
              </a:rPr>
              <a:t>based</a:t>
            </a:r>
            <a:r>
              <a:rPr sz="2400" spc="650" dirty="0">
                <a:latin typeface="Cambria"/>
                <a:cs typeface="Cambria"/>
              </a:rPr>
              <a:t> </a:t>
            </a:r>
            <a:r>
              <a:rPr sz="2400" spc="55" dirty="0">
                <a:latin typeface="Cambria"/>
                <a:cs typeface="Cambria"/>
              </a:rPr>
              <a:t>upon</a:t>
            </a:r>
            <a:r>
              <a:rPr sz="2400" spc="60" dirty="0">
                <a:latin typeface="Cambria"/>
                <a:cs typeface="Cambria"/>
              </a:rPr>
              <a:t> </a:t>
            </a:r>
            <a:r>
              <a:rPr sz="2400" spc="90" dirty="0">
                <a:latin typeface="Cambria"/>
                <a:cs typeface="Cambria"/>
              </a:rPr>
              <a:t>the </a:t>
            </a:r>
            <a:r>
              <a:rPr sz="2400" spc="95" dirty="0">
                <a:latin typeface="Cambria"/>
                <a:cs typeface="Cambria"/>
              </a:rPr>
              <a:t> </a:t>
            </a:r>
            <a:r>
              <a:rPr sz="2400" spc="110" dirty="0">
                <a:solidFill>
                  <a:srgbClr val="FF0000"/>
                </a:solidFill>
                <a:latin typeface="Cambria"/>
                <a:cs typeface="Cambria"/>
              </a:rPr>
              <a:t>Linguistic</a:t>
            </a:r>
            <a:r>
              <a:rPr sz="2400" spc="114" dirty="0">
                <a:solidFill>
                  <a:srgbClr val="FF0000"/>
                </a:solidFill>
                <a:latin typeface="Cambria"/>
                <a:cs typeface="Cambria"/>
              </a:rPr>
              <a:t> </a:t>
            </a:r>
            <a:r>
              <a:rPr sz="2400" spc="135" dirty="0">
                <a:solidFill>
                  <a:srgbClr val="FF0000"/>
                </a:solidFill>
                <a:latin typeface="Cambria"/>
                <a:cs typeface="Cambria"/>
              </a:rPr>
              <a:t>String</a:t>
            </a:r>
            <a:r>
              <a:rPr sz="2400" spc="140" dirty="0">
                <a:solidFill>
                  <a:srgbClr val="FF0000"/>
                </a:solidFill>
                <a:latin typeface="Cambria"/>
                <a:cs typeface="Cambria"/>
              </a:rPr>
              <a:t> </a:t>
            </a:r>
            <a:r>
              <a:rPr sz="2400" spc="160" dirty="0" smtClean="0">
                <a:solidFill>
                  <a:srgbClr val="FF0000"/>
                </a:solidFill>
                <a:latin typeface="Cambria"/>
                <a:cs typeface="Cambria"/>
              </a:rPr>
              <a:t>Grammar</a:t>
            </a:r>
            <a:r>
              <a:rPr sz="2400" spc="55" dirty="0" smtClean="0">
                <a:latin typeface="Cambria"/>
                <a:cs typeface="Cambria"/>
              </a:rPr>
              <a:t>,</a:t>
            </a:r>
            <a:r>
              <a:rPr sz="2400" spc="60" dirty="0" smtClean="0">
                <a:latin typeface="Cambria"/>
                <a:cs typeface="Cambria"/>
              </a:rPr>
              <a:t> </a:t>
            </a:r>
            <a:r>
              <a:rPr sz="2400" spc="35" dirty="0">
                <a:latin typeface="Cambria"/>
                <a:cs typeface="Cambria"/>
              </a:rPr>
              <a:t>produces</a:t>
            </a:r>
            <a:r>
              <a:rPr sz="2400" spc="40" dirty="0">
                <a:latin typeface="Cambria"/>
                <a:cs typeface="Cambria"/>
              </a:rPr>
              <a:t> </a:t>
            </a:r>
            <a:r>
              <a:rPr sz="2400" spc="160" dirty="0">
                <a:latin typeface="Cambria"/>
                <a:cs typeface="Cambria"/>
              </a:rPr>
              <a:t>a </a:t>
            </a:r>
            <a:r>
              <a:rPr sz="2400" spc="165" dirty="0">
                <a:latin typeface="Cambria"/>
                <a:cs typeface="Cambria"/>
              </a:rPr>
              <a:t> </a:t>
            </a:r>
            <a:r>
              <a:rPr sz="2400" spc="80" dirty="0">
                <a:latin typeface="Cambria"/>
                <a:cs typeface="Cambria"/>
              </a:rPr>
              <a:t>regularized</a:t>
            </a:r>
            <a:r>
              <a:rPr sz="2400" spc="85" dirty="0">
                <a:latin typeface="Cambria"/>
                <a:cs typeface="Cambria"/>
              </a:rPr>
              <a:t> </a:t>
            </a:r>
            <a:r>
              <a:rPr sz="2400" spc="70" dirty="0">
                <a:latin typeface="Cambria"/>
                <a:cs typeface="Cambria"/>
              </a:rPr>
              <a:t>parse</a:t>
            </a:r>
            <a:r>
              <a:rPr sz="2400" spc="75" dirty="0">
                <a:latin typeface="Cambria"/>
                <a:cs typeface="Cambria"/>
              </a:rPr>
              <a:t> </a:t>
            </a:r>
            <a:r>
              <a:rPr sz="2400" spc="55" dirty="0">
                <a:latin typeface="Cambria"/>
                <a:cs typeface="Cambria"/>
              </a:rPr>
              <a:t>tree</a:t>
            </a:r>
            <a:r>
              <a:rPr sz="2400" spc="60" dirty="0">
                <a:latin typeface="Cambria"/>
                <a:cs typeface="Cambria"/>
              </a:rPr>
              <a:t> </a:t>
            </a:r>
            <a:r>
              <a:rPr sz="2400" spc="70" dirty="0">
                <a:latin typeface="Cambria"/>
                <a:cs typeface="Cambria"/>
              </a:rPr>
              <a:t>representation</a:t>
            </a:r>
            <a:r>
              <a:rPr sz="2400" spc="75" dirty="0">
                <a:latin typeface="Cambria"/>
                <a:cs typeface="Cambria"/>
              </a:rPr>
              <a:t> </a:t>
            </a:r>
            <a:r>
              <a:rPr sz="2400" spc="-5" dirty="0">
                <a:latin typeface="Cambria"/>
                <a:cs typeface="Cambria"/>
              </a:rPr>
              <a:t>of</a:t>
            </a:r>
            <a:r>
              <a:rPr sz="2400" spc="520" dirty="0">
                <a:latin typeface="Cambria"/>
                <a:cs typeface="Cambria"/>
              </a:rPr>
              <a:t> </a:t>
            </a:r>
            <a:r>
              <a:rPr sz="2400" spc="80" dirty="0">
                <a:latin typeface="Cambria"/>
                <a:cs typeface="Cambria"/>
              </a:rPr>
              <a:t>each </a:t>
            </a:r>
            <a:r>
              <a:rPr sz="2400" spc="85" dirty="0">
                <a:latin typeface="Cambria"/>
                <a:cs typeface="Cambria"/>
              </a:rPr>
              <a:t> </a:t>
            </a:r>
            <a:r>
              <a:rPr sz="2400" spc="65" dirty="0">
                <a:latin typeface="Cambria"/>
                <a:cs typeface="Cambria"/>
              </a:rPr>
              <a:t>sentence </a:t>
            </a:r>
            <a:r>
              <a:rPr sz="2400" spc="70" dirty="0">
                <a:latin typeface="Cambria"/>
                <a:cs typeface="Cambria"/>
              </a:rPr>
              <a:t>reflecting </a:t>
            </a:r>
            <a:r>
              <a:rPr sz="2400" spc="90" dirty="0">
                <a:latin typeface="Cambria"/>
                <a:cs typeface="Cambria"/>
              </a:rPr>
              <a:t>the </a:t>
            </a:r>
            <a:r>
              <a:rPr sz="2400" spc="75" dirty="0">
                <a:latin typeface="Cambria"/>
                <a:cs typeface="Cambria"/>
              </a:rPr>
              <a:t>predicate-argument </a:t>
            </a:r>
            <a:r>
              <a:rPr sz="2400" spc="85" dirty="0" smtClean="0">
                <a:latin typeface="Cambria"/>
                <a:cs typeface="Cambria"/>
              </a:rPr>
              <a:t>structure</a:t>
            </a:r>
            <a:r>
              <a:rPr sz="2400" spc="65" dirty="0" smtClean="0">
                <a:latin typeface="Cambria"/>
                <a:cs typeface="Cambria"/>
              </a:rPr>
              <a:t>.</a:t>
            </a:r>
            <a:r>
              <a:rPr sz="2400" spc="70" dirty="0" smtClean="0">
                <a:latin typeface="Cambria"/>
                <a:cs typeface="Cambria"/>
              </a:rPr>
              <a:t> </a:t>
            </a:r>
            <a:r>
              <a:rPr sz="2400" spc="114" dirty="0">
                <a:latin typeface="Cambria"/>
                <a:cs typeface="Cambria"/>
              </a:rPr>
              <a:t>The</a:t>
            </a:r>
            <a:r>
              <a:rPr sz="2400" spc="120" dirty="0">
                <a:latin typeface="Cambria"/>
                <a:cs typeface="Cambria"/>
              </a:rPr>
              <a:t> </a:t>
            </a:r>
            <a:r>
              <a:rPr sz="2400" spc="90" dirty="0">
                <a:latin typeface="Cambria"/>
                <a:cs typeface="Cambria"/>
              </a:rPr>
              <a:t>tagged</a:t>
            </a:r>
            <a:r>
              <a:rPr sz="2400" spc="95" dirty="0">
                <a:latin typeface="Cambria"/>
                <a:cs typeface="Cambria"/>
              </a:rPr>
              <a:t> text</a:t>
            </a:r>
            <a:r>
              <a:rPr sz="2400" spc="100" dirty="0">
                <a:latin typeface="Cambria"/>
                <a:cs typeface="Cambria"/>
              </a:rPr>
              <a:t> </a:t>
            </a:r>
            <a:r>
              <a:rPr sz="2400" spc="70" dirty="0">
                <a:latin typeface="Cambria"/>
                <a:cs typeface="Cambria"/>
              </a:rPr>
              <a:t>parser</a:t>
            </a:r>
            <a:r>
              <a:rPr sz="2400" spc="75" dirty="0">
                <a:latin typeface="Cambria"/>
                <a:cs typeface="Cambria"/>
              </a:rPr>
              <a:t> contains </a:t>
            </a:r>
            <a:r>
              <a:rPr sz="2400" spc="-515" dirty="0">
                <a:latin typeface="Cambria"/>
                <a:cs typeface="Cambria"/>
              </a:rPr>
              <a:t> </a:t>
            </a:r>
            <a:r>
              <a:rPr sz="2400" spc="25" dirty="0">
                <a:latin typeface="Cambria"/>
                <a:cs typeface="Cambria"/>
              </a:rPr>
              <a:t>over</a:t>
            </a:r>
            <a:r>
              <a:rPr sz="2400" spc="114" dirty="0">
                <a:latin typeface="Cambria"/>
                <a:cs typeface="Cambria"/>
              </a:rPr>
              <a:t> </a:t>
            </a:r>
            <a:r>
              <a:rPr sz="2400" dirty="0">
                <a:latin typeface="Cambria"/>
                <a:cs typeface="Cambria"/>
              </a:rPr>
              <a:t>400</a:t>
            </a:r>
            <a:r>
              <a:rPr sz="2400" spc="145" dirty="0">
                <a:latin typeface="Cambria"/>
                <a:cs typeface="Cambria"/>
              </a:rPr>
              <a:t> </a:t>
            </a:r>
            <a:r>
              <a:rPr sz="2400" spc="114" dirty="0">
                <a:latin typeface="Cambria"/>
                <a:cs typeface="Cambria"/>
              </a:rPr>
              <a:t>grammar</a:t>
            </a:r>
            <a:r>
              <a:rPr sz="2400" spc="140" dirty="0">
                <a:latin typeface="Cambria"/>
                <a:cs typeface="Cambria"/>
              </a:rPr>
              <a:t> </a:t>
            </a:r>
            <a:r>
              <a:rPr sz="2400" spc="45" dirty="0">
                <a:latin typeface="Cambria"/>
                <a:cs typeface="Cambria"/>
              </a:rPr>
              <a:t>production</a:t>
            </a:r>
            <a:r>
              <a:rPr sz="2400" spc="100" dirty="0">
                <a:latin typeface="Cambria"/>
                <a:cs typeface="Cambria"/>
              </a:rPr>
              <a:t> rules.</a:t>
            </a:r>
            <a:endParaRPr sz="2400" dirty="0">
              <a:latin typeface="Cambria"/>
              <a:cs typeface="Cambria"/>
            </a:endParaRPr>
          </a:p>
        </p:txBody>
      </p:sp>
      <p:pic>
        <p:nvPicPr>
          <p:cNvPr id="11" name="object 11"/>
          <p:cNvPicPr/>
          <p:nvPr/>
        </p:nvPicPr>
        <p:blipFill>
          <a:blip r:embed="rId3" cstate="print"/>
          <a:stretch>
            <a:fillRect/>
          </a:stretch>
        </p:blipFill>
        <p:spPr>
          <a:xfrm>
            <a:off x="838200" y="3962400"/>
            <a:ext cx="6934200" cy="2286000"/>
          </a:xfrm>
          <a:prstGeom prst="rect">
            <a:avLst/>
          </a:prstGeom>
        </p:spPr>
      </p:pic>
      <p:sp>
        <p:nvSpPr>
          <p:cNvPr id="12" name="object 12"/>
          <p:cNvSpPr txBox="1"/>
          <p:nvPr/>
        </p:nvSpPr>
        <p:spPr>
          <a:xfrm>
            <a:off x="2898394" y="6354317"/>
            <a:ext cx="213042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Cambria"/>
                <a:cs typeface="Cambria"/>
              </a:rPr>
              <a:t>Part</a:t>
            </a:r>
            <a:r>
              <a:rPr sz="1800" spc="75" dirty="0">
                <a:latin typeface="Cambria"/>
                <a:cs typeface="Cambria"/>
              </a:rPr>
              <a:t> </a:t>
            </a:r>
            <a:r>
              <a:rPr sz="1800" spc="-5" dirty="0">
                <a:latin typeface="Cambria"/>
                <a:cs typeface="Cambria"/>
              </a:rPr>
              <a:t>of</a:t>
            </a:r>
            <a:r>
              <a:rPr sz="1800" spc="80" dirty="0">
                <a:latin typeface="Cambria"/>
                <a:cs typeface="Cambria"/>
              </a:rPr>
              <a:t> </a:t>
            </a:r>
            <a:r>
              <a:rPr sz="1800" spc="70" dirty="0">
                <a:latin typeface="Cambria"/>
                <a:cs typeface="Cambria"/>
              </a:rPr>
              <a:t>Speech</a:t>
            </a:r>
            <a:r>
              <a:rPr sz="1800" spc="90" dirty="0">
                <a:latin typeface="Cambria"/>
                <a:cs typeface="Cambria"/>
              </a:rPr>
              <a:t> </a:t>
            </a:r>
            <a:r>
              <a:rPr sz="1800" spc="95" dirty="0">
                <a:latin typeface="Cambria"/>
                <a:cs typeface="Cambria"/>
              </a:rPr>
              <a:t>Tags</a:t>
            </a:r>
            <a:endParaRPr sz="1800">
              <a:latin typeface="Cambria"/>
              <a:cs typeface="Cambr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95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599183"/>
            <a:ext cx="3042920" cy="3972560"/>
          </a:xfrm>
          <a:prstGeom prst="rect">
            <a:avLst/>
          </a:prstGeom>
        </p:spPr>
        <p:txBody>
          <a:bodyPr vert="horz" wrap="square" lIns="0" tIns="46990" rIns="0" bIns="0" rtlCol="0">
            <a:spAutoFit/>
          </a:bodyPr>
          <a:lstStyle/>
          <a:p>
            <a:pPr marL="286385" marR="5080" indent="-274320" algn="just">
              <a:lnSpc>
                <a:spcPts val="2160"/>
              </a:lnSpc>
              <a:spcBef>
                <a:spcPts val="370"/>
              </a:spcBef>
              <a:buClr>
                <a:srgbClr val="FD8537"/>
              </a:buClr>
              <a:buSzPct val="70000"/>
              <a:buFont typeface="Wingdings"/>
              <a:buChar char=""/>
              <a:tabLst>
                <a:tab pos="287020" algn="l"/>
                <a:tab pos="1835150" algn="l"/>
              </a:tabLst>
            </a:pPr>
            <a:r>
              <a:rPr sz="2000" spc="95" dirty="0">
                <a:latin typeface="Cambria"/>
                <a:cs typeface="Cambria"/>
              </a:rPr>
              <a:t>The</a:t>
            </a:r>
            <a:r>
              <a:rPr sz="2000" spc="100" dirty="0">
                <a:latin typeface="Cambria"/>
                <a:cs typeface="Cambria"/>
              </a:rPr>
              <a:t> </a:t>
            </a:r>
            <a:r>
              <a:rPr sz="2000" spc="165" dirty="0">
                <a:latin typeface="Cambria"/>
                <a:cs typeface="Cambria"/>
              </a:rPr>
              <a:t>TTP</a:t>
            </a:r>
            <a:r>
              <a:rPr sz="2000" spc="170" dirty="0">
                <a:latin typeface="Cambria"/>
                <a:cs typeface="Cambria"/>
              </a:rPr>
              <a:t> </a:t>
            </a:r>
            <a:r>
              <a:rPr sz="2000" spc="55" dirty="0">
                <a:latin typeface="Cambria"/>
                <a:cs typeface="Cambria"/>
              </a:rPr>
              <a:t>parse</a:t>
            </a:r>
            <a:r>
              <a:rPr sz="2000" spc="60" dirty="0">
                <a:latin typeface="Cambria"/>
                <a:cs typeface="Cambria"/>
              </a:rPr>
              <a:t> </a:t>
            </a:r>
            <a:r>
              <a:rPr sz="2000" spc="45" dirty="0">
                <a:latin typeface="Cambria"/>
                <a:cs typeface="Cambria"/>
              </a:rPr>
              <a:t>trees </a:t>
            </a:r>
            <a:r>
              <a:rPr sz="2000" spc="50" dirty="0">
                <a:latin typeface="Cambria"/>
                <a:cs typeface="Cambria"/>
              </a:rPr>
              <a:t> </a:t>
            </a:r>
            <a:r>
              <a:rPr sz="2000" spc="65" dirty="0">
                <a:latin typeface="Cambria"/>
                <a:cs typeface="Cambria"/>
              </a:rPr>
              <a:t>are</a:t>
            </a:r>
            <a:r>
              <a:rPr sz="2000" spc="70" dirty="0">
                <a:latin typeface="Cambria"/>
                <a:cs typeface="Cambria"/>
              </a:rPr>
              <a:t> </a:t>
            </a:r>
            <a:r>
              <a:rPr sz="2000" spc="45" dirty="0">
                <a:latin typeface="Cambria"/>
                <a:cs typeface="Cambria"/>
              </a:rPr>
              <a:t>header-modifier </a:t>
            </a:r>
            <a:r>
              <a:rPr sz="2000" spc="-430" dirty="0">
                <a:latin typeface="Cambria"/>
                <a:cs typeface="Cambria"/>
              </a:rPr>
              <a:t> </a:t>
            </a:r>
            <a:r>
              <a:rPr sz="2000" spc="65" dirty="0">
                <a:latin typeface="Cambria"/>
                <a:cs typeface="Cambria"/>
              </a:rPr>
              <a:t>pairs </a:t>
            </a:r>
            <a:r>
              <a:rPr sz="2000" spc="45" dirty="0">
                <a:latin typeface="Cambria"/>
                <a:cs typeface="Cambria"/>
              </a:rPr>
              <a:t>where </a:t>
            </a:r>
            <a:r>
              <a:rPr sz="2000" spc="65" dirty="0">
                <a:latin typeface="Cambria"/>
                <a:cs typeface="Cambria"/>
              </a:rPr>
              <a:t>tile </a:t>
            </a:r>
            <a:r>
              <a:rPr sz="2000" spc="60" dirty="0">
                <a:latin typeface="Cambria"/>
                <a:cs typeface="Cambria"/>
              </a:rPr>
              <a:t>header </a:t>
            </a:r>
            <a:r>
              <a:rPr sz="2000" spc="-430" dirty="0">
                <a:latin typeface="Cambria"/>
                <a:cs typeface="Cambria"/>
              </a:rPr>
              <a:t> </a:t>
            </a:r>
            <a:r>
              <a:rPr sz="2000" spc="65" dirty="0">
                <a:latin typeface="Cambria"/>
                <a:cs typeface="Cambria"/>
              </a:rPr>
              <a:t>is</a:t>
            </a:r>
            <a:r>
              <a:rPr sz="2000" spc="70" dirty="0">
                <a:latin typeface="Cambria"/>
                <a:cs typeface="Cambria"/>
              </a:rPr>
              <a:t> </a:t>
            </a:r>
            <a:r>
              <a:rPr sz="2000" spc="75" dirty="0">
                <a:latin typeface="Cambria"/>
                <a:cs typeface="Cambria"/>
              </a:rPr>
              <a:t>the</a:t>
            </a:r>
            <a:r>
              <a:rPr sz="2000" spc="80" dirty="0">
                <a:latin typeface="Cambria"/>
                <a:cs typeface="Cambria"/>
              </a:rPr>
              <a:t> </a:t>
            </a:r>
            <a:r>
              <a:rPr sz="2000" spc="100" dirty="0">
                <a:latin typeface="Cambria"/>
                <a:cs typeface="Cambria"/>
              </a:rPr>
              <a:t>main </a:t>
            </a:r>
            <a:r>
              <a:rPr sz="2000" spc="105" dirty="0">
                <a:latin typeface="Cambria"/>
                <a:cs typeface="Cambria"/>
              </a:rPr>
              <a:t> </a:t>
            </a:r>
            <a:r>
              <a:rPr sz="2000" spc="30" dirty="0">
                <a:latin typeface="Cambria"/>
                <a:cs typeface="Cambria"/>
              </a:rPr>
              <a:t>concept </a:t>
            </a:r>
            <a:r>
              <a:rPr sz="2000" spc="35" dirty="0">
                <a:latin typeface="Cambria"/>
                <a:cs typeface="Cambria"/>
              </a:rPr>
              <a:t> </a:t>
            </a:r>
            <a:r>
              <a:rPr sz="2000" spc="85" dirty="0">
                <a:latin typeface="Cambria"/>
                <a:cs typeface="Cambria"/>
              </a:rPr>
              <a:t>and</a:t>
            </a:r>
            <a:r>
              <a:rPr sz="2000" spc="90" dirty="0">
                <a:latin typeface="Cambria"/>
                <a:cs typeface="Cambria"/>
              </a:rPr>
              <a:t> </a:t>
            </a:r>
            <a:r>
              <a:rPr sz="2000" spc="75" dirty="0">
                <a:latin typeface="Cambria"/>
                <a:cs typeface="Cambria"/>
              </a:rPr>
              <a:t>the</a:t>
            </a:r>
            <a:r>
              <a:rPr sz="2000" spc="80" dirty="0">
                <a:latin typeface="Cambria"/>
                <a:cs typeface="Cambria"/>
              </a:rPr>
              <a:t> </a:t>
            </a:r>
            <a:r>
              <a:rPr sz="2000" spc="40" dirty="0">
                <a:latin typeface="Cambria"/>
                <a:cs typeface="Cambria"/>
              </a:rPr>
              <a:t>modifiers</a:t>
            </a:r>
            <a:r>
              <a:rPr sz="2000" spc="45" dirty="0">
                <a:latin typeface="Cambria"/>
                <a:cs typeface="Cambria"/>
              </a:rPr>
              <a:t> </a:t>
            </a:r>
            <a:r>
              <a:rPr sz="2000" spc="65" dirty="0">
                <a:latin typeface="Cambria"/>
                <a:cs typeface="Cambria"/>
              </a:rPr>
              <a:t>are </a:t>
            </a:r>
            <a:r>
              <a:rPr sz="2000" spc="-430" dirty="0">
                <a:latin typeface="Cambria"/>
                <a:cs typeface="Cambria"/>
              </a:rPr>
              <a:t> </a:t>
            </a:r>
            <a:r>
              <a:rPr sz="2000" spc="70" dirty="0">
                <a:latin typeface="Cambria"/>
                <a:cs typeface="Cambria"/>
              </a:rPr>
              <a:t>th</a:t>
            </a:r>
            <a:r>
              <a:rPr sz="2000" spc="85" dirty="0">
                <a:latin typeface="Cambria"/>
                <a:cs typeface="Cambria"/>
              </a:rPr>
              <a:t>e</a:t>
            </a:r>
            <a:r>
              <a:rPr sz="2000" dirty="0">
                <a:latin typeface="Cambria"/>
                <a:cs typeface="Cambria"/>
              </a:rPr>
              <a:t>	</a:t>
            </a:r>
            <a:r>
              <a:rPr sz="2000" spc="60" dirty="0">
                <a:latin typeface="Cambria"/>
                <a:cs typeface="Cambria"/>
              </a:rPr>
              <a:t>additional  </a:t>
            </a:r>
            <a:r>
              <a:rPr sz="2000" spc="35" dirty="0">
                <a:latin typeface="Cambria"/>
                <a:cs typeface="Cambria"/>
              </a:rPr>
              <a:t>descriptors</a:t>
            </a:r>
            <a:r>
              <a:rPr sz="2000" spc="40" dirty="0">
                <a:latin typeface="Cambria"/>
                <a:cs typeface="Cambria"/>
              </a:rPr>
              <a:t> </a:t>
            </a:r>
            <a:r>
              <a:rPr sz="2000" spc="105" dirty="0">
                <a:latin typeface="Cambria"/>
                <a:cs typeface="Cambria"/>
              </a:rPr>
              <a:t>that</a:t>
            </a:r>
            <a:r>
              <a:rPr sz="2000" spc="110" dirty="0">
                <a:latin typeface="Cambria"/>
                <a:cs typeface="Cambria"/>
              </a:rPr>
              <a:t> </a:t>
            </a:r>
            <a:r>
              <a:rPr sz="2000" spc="35" dirty="0">
                <a:latin typeface="Cambria"/>
                <a:cs typeface="Cambria"/>
              </a:rPr>
              <a:t>form </a:t>
            </a:r>
            <a:r>
              <a:rPr sz="2000" spc="40" dirty="0">
                <a:latin typeface="Cambria"/>
                <a:cs typeface="Cambria"/>
              </a:rPr>
              <a:t> </a:t>
            </a:r>
            <a:r>
              <a:rPr sz="2000" spc="75" dirty="0">
                <a:latin typeface="Cambria"/>
                <a:cs typeface="Cambria"/>
              </a:rPr>
              <a:t>the</a:t>
            </a:r>
            <a:r>
              <a:rPr sz="2000" spc="80" dirty="0">
                <a:latin typeface="Cambria"/>
                <a:cs typeface="Cambria"/>
              </a:rPr>
              <a:t> </a:t>
            </a:r>
            <a:r>
              <a:rPr sz="2000" spc="30" dirty="0">
                <a:latin typeface="Cambria"/>
                <a:cs typeface="Cambria"/>
              </a:rPr>
              <a:t>concept</a:t>
            </a:r>
            <a:r>
              <a:rPr sz="2000" spc="35" dirty="0">
                <a:latin typeface="Cambria"/>
                <a:cs typeface="Cambria"/>
              </a:rPr>
              <a:t> </a:t>
            </a:r>
            <a:r>
              <a:rPr sz="2000" spc="85" dirty="0">
                <a:latin typeface="Cambria"/>
                <a:cs typeface="Cambria"/>
              </a:rPr>
              <a:t>and </a:t>
            </a:r>
            <a:r>
              <a:rPr sz="2000" spc="90" dirty="0">
                <a:latin typeface="Cambria"/>
                <a:cs typeface="Cambria"/>
              </a:rPr>
              <a:t> </a:t>
            </a:r>
            <a:r>
              <a:rPr sz="2000" spc="80" dirty="0">
                <a:latin typeface="Cambria"/>
                <a:cs typeface="Cambria"/>
              </a:rPr>
              <a:t>eliminate</a:t>
            </a:r>
            <a:r>
              <a:rPr sz="2000" spc="65" dirty="0">
                <a:latin typeface="Cambria"/>
                <a:cs typeface="Cambria"/>
              </a:rPr>
              <a:t> </a:t>
            </a:r>
            <a:r>
              <a:rPr sz="2000" spc="80" dirty="0">
                <a:latin typeface="Cambria"/>
                <a:cs typeface="Cambria"/>
              </a:rPr>
              <a:t>ambiguities.</a:t>
            </a:r>
            <a:endParaRPr sz="2000">
              <a:latin typeface="Cambria"/>
              <a:cs typeface="Cambria"/>
            </a:endParaRPr>
          </a:p>
          <a:p>
            <a:pPr marL="286385" marR="5080" indent="-274320" algn="just">
              <a:lnSpc>
                <a:spcPts val="2160"/>
              </a:lnSpc>
              <a:spcBef>
                <a:spcPts val="600"/>
              </a:spcBef>
              <a:buClr>
                <a:srgbClr val="FD8537"/>
              </a:buClr>
              <a:buSzPct val="70000"/>
              <a:buFont typeface="Wingdings"/>
              <a:buChar char=""/>
              <a:tabLst>
                <a:tab pos="287020" algn="l"/>
              </a:tabLst>
            </a:pPr>
            <a:r>
              <a:rPr sz="2000" spc="100" dirty="0">
                <a:latin typeface="Cambria"/>
                <a:cs typeface="Cambria"/>
              </a:rPr>
              <a:t>This</a:t>
            </a:r>
            <a:r>
              <a:rPr sz="2000" spc="105" dirty="0">
                <a:latin typeface="Cambria"/>
                <a:cs typeface="Cambria"/>
              </a:rPr>
              <a:t> </a:t>
            </a:r>
            <a:r>
              <a:rPr sz="2000" spc="70" dirty="0">
                <a:latin typeface="Cambria"/>
                <a:cs typeface="Cambria"/>
              </a:rPr>
              <a:t>structure</a:t>
            </a:r>
            <a:r>
              <a:rPr sz="2000" spc="75" dirty="0">
                <a:latin typeface="Cambria"/>
                <a:cs typeface="Cambria"/>
              </a:rPr>
              <a:t> </a:t>
            </a:r>
            <a:r>
              <a:rPr sz="2000" spc="45" dirty="0">
                <a:latin typeface="Cambria"/>
                <a:cs typeface="Cambria"/>
              </a:rPr>
              <a:t>allows </a:t>
            </a:r>
            <a:r>
              <a:rPr sz="2000" spc="-430" dirty="0">
                <a:latin typeface="Cambria"/>
                <a:cs typeface="Cambria"/>
              </a:rPr>
              <a:t> </a:t>
            </a:r>
            <a:r>
              <a:rPr sz="2000" spc="15" dirty="0">
                <a:latin typeface="Cambria"/>
                <a:cs typeface="Cambria"/>
              </a:rPr>
              <a:t>for</a:t>
            </a:r>
            <a:r>
              <a:rPr sz="2000" spc="20" dirty="0">
                <a:latin typeface="Cambria"/>
                <a:cs typeface="Cambria"/>
              </a:rPr>
              <a:t> </a:t>
            </a:r>
            <a:r>
              <a:rPr sz="2000" spc="60" dirty="0">
                <a:latin typeface="Cambria"/>
                <a:cs typeface="Cambria"/>
              </a:rPr>
              <a:t>identification</a:t>
            </a:r>
            <a:r>
              <a:rPr sz="2000" spc="65" dirty="0">
                <a:latin typeface="Cambria"/>
                <a:cs typeface="Cambria"/>
              </a:rPr>
              <a:t> </a:t>
            </a:r>
            <a:r>
              <a:rPr sz="2000" spc="-10" dirty="0">
                <a:latin typeface="Cambria"/>
                <a:cs typeface="Cambria"/>
              </a:rPr>
              <a:t>of </a:t>
            </a:r>
            <a:r>
              <a:rPr sz="2000" spc="-430" dirty="0">
                <a:latin typeface="Cambria"/>
                <a:cs typeface="Cambria"/>
              </a:rPr>
              <a:t> </a:t>
            </a:r>
            <a:r>
              <a:rPr sz="2000" spc="65" dirty="0">
                <a:latin typeface="Cambria"/>
                <a:cs typeface="Cambria"/>
              </a:rPr>
              <a:t>potential </a:t>
            </a:r>
            <a:r>
              <a:rPr sz="2000" spc="70" dirty="0">
                <a:latin typeface="Cambria"/>
                <a:cs typeface="Cambria"/>
              </a:rPr>
              <a:t>term </a:t>
            </a:r>
            <a:r>
              <a:rPr sz="2000" spc="65" dirty="0">
                <a:latin typeface="Cambria"/>
                <a:cs typeface="Cambria"/>
              </a:rPr>
              <a:t>phrases </a:t>
            </a:r>
            <a:r>
              <a:rPr sz="2000" spc="70" dirty="0">
                <a:latin typeface="Cambria"/>
                <a:cs typeface="Cambria"/>
              </a:rPr>
              <a:t> </a:t>
            </a:r>
            <a:r>
              <a:rPr sz="2000" spc="95" dirty="0">
                <a:latin typeface="Cambria"/>
                <a:cs typeface="Cambria"/>
              </a:rPr>
              <a:t>usually</a:t>
            </a:r>
            <a:r>
              <a:rPr sz="2000" spc="100" dirty="0">
                <a:latin typeface="Cambria"/>
                <a:cs typeface="Cambria"/>
              </a:rPr>
              <a:t> </a:t>
            </a:r>
            <a:r>
              <a:rPr sz="2000" spc="50" dirty="0">
                <a:latin typeface="Cambria"/>
                <a:cs typeface="Cambria"/>
              </a:rPr>
              <a:t>based</a:t>
            </a:r>
            <a:r>
              <a:rPr sz="2000" spc="55" dirty="0">
                <a:latin typeface="Cambria"/>
                <a:cs typeface="Cambria"/>
              </a:rPr>
              <a:t> </a:t>
            </a:r>
            <a:r>
              <a:rPr sz="2000" spc="50" dirty="0">
                <a:latin typeface="Cambria"/>
                <a:cs typeface="Cambria"/>
              </a:rPr>
              <a:t>upon </a:t>
            </a:r>
            <a:r>
              <a:rPr sz="2000" spc="55" dirty="0">
                <a:latin typeface="Cambria"/>
                <a:cs typeface="Cambria"/>
              </a:rPr>
              <a:t> </a:t>
            </a:r>
            <a:r>
              <a:rPr sz="2000" spc="65" dirty="0">
                <a:latin typeface="Cambria"/>
                <a:cs typeface="Cambria"/>
              </a:rPr>
              <a:t>noun</a:t>
            </a:r>
            <a:r>
              <a:rPr sz="2000" spc="100" dirty="0">
                <a:latin typeface="Cambria"/>
                <a:cs typeface="Cambria"/>
              </a:rPr>
              <a:t> </a:t>
            </a:r>
            <a:r>
              <a:rPr sz="2000" spc="70" dirty="0">
                <a:latin typeface="Cambria"/>
                <a:cs typeface="Cambria"/>
              </a:rPr>
              <a:t>identification.</a:t>
            </a:r>
            <a:endParaRPr sz="2000">
              <a:latin typeface="Cambria"/>
              <a:cs typeface="Cambria"/>
            </a:endParaRPr>
          </a:p>
        </p:txBody>
      </p:sp>
      <p:pic>
        <p:nvPicPr>
          <p:cNvPr id="11" name="object 11"/>
          <p:cNvPicPr/>
          <p:nvPr/>
        </p:nvPicPr>
        <p:blipFill>
          <a:blip r:embed="rId3" cstate="print"/>
          <a:stretch>
            <a:fillRect/>
          </a:stretch>
        </p:blipFill>
        <p:spPr>
          <a:xfrm>
            <a:off x="4038600" y="381000"/>
            <a:ext cx="3657600" cy="5943600"/>
          </a:xfrm>
          <a:prstGeom prst="rect">
            <a:avLst/>
          </a:prstGeom>
        </p:spPr>
      </p:pic>
      <p:sp>
        <p:nvSpPr>
          <p:cNvPr id="12" name="object 12"/>
          <p:cNvSpPr txBox="1"/>
          <p:nvPr/>
        </p:nvSpPr>
        <p:spPr>
          <a:xfrm>
            <a:off x="5108194" y="6354317"/>
            <a:ext cx="1692910" cy="299720"/>
          </a:xfrm>
          <a:prstGeom prst="rect">
            <a:avLst/>
          </a:prstGeom>
        </p:spPr>
        <p:txBody>
          <a:bodyPr vert="horz" wrap="square" lIns="0" tIns="12700" rIns="0" bIns="0" rtlCol="0">
            <a:spAutoFit/>
          </a:bodyPr>
          <a:lstStyle/>
          <a:p>
            <a:pPr marL="12700">
              <a:lnSpc>
                <a:spcPct val="100000"/>
              </a:lnSpc>
              <a:spcBef>
                <a:spcPts val="100"/>
              </a:spcBef>
            </a:pPr>
            <a:r>
              <a:rPr sz="1800" spc="145" dirty="0">
                <a:latin typeface="Cambria"/>
                <a:cs typeface="Cambria"/>
              </a:rPr>
              <a:t>TTP</a:t>
            </a:r>
            <a:r>
              <a:rPr sz="1800" spc="60" dirty="0">
                <a:latin typeface="Cambria"/>
                <a:cs typeface="Cambria"/>
              </a:rPr>
              <a:t> </a:t>
            </a:r>
            <a:r>
              <a:rPr sz="1800" spc="85" dirty="0">
                <a:latin typeface="Cambria"/>
                <a:cs typeface="Cambria"/>
              </a:rPr>
              <a:t>Parse</a:t>
            </a:r>
            <a:r>
              <a:rPr sz="1800" spc="70" dirty="0">
                <a:latin typeface="Cambria"/>
                <a:cs typeface="Cambria"/>
              </a:rPr>
              <a:t> </a:t>
            </a:r>
            <a:r>
              <a:rPr sz="1800" spc="55" dirty="0">
                <a:latin typeface="Cambria"/>
                <a:cs typeface="Cambria"/>
              </a:rPr>
              <a:t>Tree</a:t>
            </a:r>
            <a:endParaRPr sz="1800">
              <a:latin typeface="Cambria"/>
              <a:cs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1430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6263640" cy="482600"/>
          </a:xfrm>
          <a:prstGeom prst="rect">
            <a:avLst/>
          </a:prstGeom>
        </p:spPr>
        <p:txBody>
          <a:bodyPr vert="horz" wrap="square" lIns="0" tIns="12700" rIns="0" bIns="0" rtlCol="0">
            <a:spAutoFit/>
          </a:bodyPr>
          <a:lstStyle/>
          <a:p>
            <a:pPr marL="12700">
              <a:lnSpc>
                <a:spcPct val="100000"/>
              </a:lnSpc>
              <a:spcBef>
                <a:spcPts val="100"/>
              </a:spcBef>
            </a:pPr>
            <a:r>
              <a:rPr sz="3000" b="1" spc="330" dirty="0">
                <a:solidFill>
                  <a:srgbClr val="002060"/>
                </a:solidFill>
                <a:latin typeface="Cambria"/>
                <a:cs typeface="Cambria"/>
              </a:rPr>
              <a:t>N</a:t>
            </a:r>
            <a:r>
              <a:rPr b="1" spc="330" dirty="0">
                <a:solidFill>
                  <a:srgbClr val="002060"/>
                </a:solidFill>
                <a:latin typeface="Cambria"/>
                <a:cs typeface="Cambria"/>
              </a:rPr>
              <a:t>ATURAL</a:t>
            </a:r>
            <a:r>
              <a:rPr b="1" spc="320" dirty="0">
                <a:solidFill>
                  <a:srgbClr val="002060"/>
                </a:solidFill>
                <a:latin typeface="Cambria"/>
                <a:cs typeface="Cambria"/>
              </a:rPr>
              <a:t> </a:t>
            </a:r>
            <a:r>
              <a:rPr sz="3000" b="1" spc="385" dirty="0">
                <a:solidFill>
                  <a:srgbClr val="002060"/>
                </a:solidFill>
                <a:latin typeface="Cambria"/>
                <a:cs typeface="Cambria"/>
              </a:rPr>
              <a:t>L</a:t>
            </a:r>
            <a:r>
              <a:rPr b="1" spc="385" dirty="0">
                <a:solidFill>
                  <a:srgbClr val="002060"/>
                </a:solidFill>
                <a:latin typeface="Cambria"/>
                <a:cs typeface="Cambria"/>
              </a:rPr>
              <a:t>ANGUAGE</a:t>
            </a:r>
            <a:r>
              <a:rPr b="1" spc="325" dirty="0">
                <a:solidFill>
                  <a:srgbClr val="002060"/>
                </a:solidFill>
                <a:latin typeface="Cambria"/>
                <a:cs typeface="Cambria"/>
              </a:rPr>
              <a:t> </a:t>
            </a:r>
            <a:r>
              <a:rPr sz="3000" b="1" spc="380" dirty="0">
                <a:solidFill>
                  <a:srgbClr val="002060"/>
                </a:solidFill>
                <a:latin typeface="Cambria"/>
                <a:cs typeface="Cambria"/>
              </a:rPr>
              <a:t>P</a:t>
            </a:r>
            <a:r>
              <a:rPr b="1" spc="380" dirty="0">
                <a:solidFill>
                  <a:srgbClr val="002060"/>
                </a:solidFill>
                <a:latin typeface="Cambria"/>
                <a:cs typeface="Cambria"/>
              </a:rPr>
              <a:t>ROCESSING</a:t>
            </a:r>
            <a:endParaRPr sz="3000">
              <a:solidFill>
                <a:srgbClr val="002060"/>
              </a:solidFill>
              <a:latin typeface="Cambria"/>
              <a:cs typeface="Cambria"/>
            </a:endParaRPr>
          </a:p>
        </p:txBody>
      </p:sp>
      <p:sp>
        <p:nvSpPr>
          <p:cNvPr id="10" name="object 10"/>
          <p:cNvSpPr txBox="1"/>
          <p:nvPr/>
        </p:nvSpPr>
        <p:spPr>
          <a:xfrm>
            <a:off x="535940" y="1628902"/>
            <a:ext cx="7844155" cy="449135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55" dirty="0">
                <a:latin typeface="Cambria"/>
                <a:cs typeface="Cambria"/>
              </a:rPr>
              <a:t>Natural </a:t>
            </a:r>
            <a:r>
              <a:rPr sz="2400" spc="110" dirty="0">
                <a:latin typeface="Cambria"/>
                <a:cs typeface="Cambria"/>
              </a:rPr>
              <a:t>language </a:t>
            </a:r>
            <a:r>
              <a:rPr sz="2400" spc="50" dirty="0">
                <a:latin typeface="Cambria"/>
                <a:cs typeface="Cambria"/>
              </a:rPr>
              <a:t>processing not </a:t>
            </a:r>
            <a:r>
              <a:rPr sz="2400" spc="55" dirty="0">
                <a:latin typeface="Cambria"/>
                <a:cs typeface="Cambria"/>
              </a:rPr>
              <a:t>only </a:t>
            </a:r>
            <a:r>
              <a:rPr sz="2400" spc="40" dirty="0">
                <a:latin typeface="Cambria"/>
                <a:cs typeface="Cambria"/>
              </a:rPr>
              <a:t>produces </a:t>
            </a:r>
            <a:r>
              <a:rPr sz="2400" spc="35" dirty="0">
                <a:latin typeface="Cambria"/>
                <a:cs typeface="Cambria"/>
              </a:rPr>
              <a:t>more </a:t>
            </a:r>
            <a:r>
              <a:rPr sz="2400" spc="40" dirty="0">
                <a:latin typeface="Cambria"/>
                <a:cs typeface="Cambria"/>
              </a:rPr>
              <a:t> </a:t>
            </a:r>
            <a:r>
              <a:rPr sz="2400" spc="80" dirty="0">
                <a:latin typeface="Cambria"/>
                <a:cs typeface="Cambria"/>
              </a:rPr>
              <a:t>accurate </a:t>
            </a:r>
            <a:r>
              <a:rPr sz="2400" spc="90" dirty="0">
                <a:latin typeface="Cambria"/>
                <a:cs typeface="Cambria"/>
              </a:rPr>
              <a:t>term phrases, but </a:t>
            </a:r>
            <a:r>
              <a:rPr sz="2400" spc="95" dirty="0">
                <a:latin typeface="Cambria"/>
                <a:cs typeface="Cambria"/>
              </a:rPr>
              <a:t>can </a:t>
            </a:r>
            <a:r>
              <a:rPr sz="2400" spc="35" dirty="0">
                <a:latin typeface="Cambria"/>
                <a:cs typeface="Cambria"/>
              </a:rPr>
              <a:t>provide </a:t>
            </a:r>
            <a:r>
              <a:rPr sz="2400" spc="90" dirty="0">
                <a:latin typeface="Cambria"/>
                <a:cs typeface="Cambria"/>
              </a:rPr>
              <a:t>higher </a:t>
            </a:r>
            <a:r>
              <a:rPr sz="2400" spc="65" dirty="0">
                <a:latin typeface="Cambria"/>
                <a:cs typeface="Cambria"/>
              </a:rPr>
              <a:t>level </a:t>
            </a:r>
            <a:r>
              <a:rPr sz="2400" spc="70" dirty="0">
                <a:latin typeface="Cambria"/>
                <a:cs typeface="Cambria"/>
              </a:rPr>
              <a:t> </a:t>
            </a:r>
            <a:r>
              <a:rPr sz="2400" spc="90" dirty="0">
                <a:latin typeface="Cambria"/>
                <a:cs typeface="Cambria"/>
              </a:rPr>
              <a:t>semantic</a:t>
            </a:r>
            <a:r>
              <a:rPr sz="2400" spc="95" dirty="0">
                <a:latin typeface="Cambria"/>
                <a:cs typeface="Cambria"/>
              </a:rPr>
              <a:t> </a:t>
            </a:r>
            <a:r>
              <a:rPr sz="2400" spc="75" dirty="0">
                <a:latin typeface="Cambria"/>
                <a:cs typeface="Cambria"/>
              </a:rPr>
              <a:t>information</a:t>
            </a:r>
            <a:r>
              <a:rPr sz="2400" spc="80" dirty="0">
                <a:latin typeface="Cambria"/>
                <a:cs typeface="Cambria"/>
              </a:rPr>
              <a:t> identifying</a:t>
            </a:r>
            <a:r>
              <a:rPr sz="2400" spc="85" dirty="0">
                <a:latin typeface="Cambria"/>
                <a:cs typeface="Cambria"/>
              </a:rPr>
              <a:t> </a:t>
            </a:r>
            <a:r>
              <a:rPr sz="2400" spc="75" dirty="0">
                <a:latin typeface="Cambria"/>
                <a:cs typeface="Cambria"/>
              </a:rPr>
              <a:t>relationships </a:t>
            </a:r>
            <a:r>
              <a:rPr sz="2400" spc="80" dirty="0">
                <a:latin typeface="Cambria"/>
                <a:cs typeface="Cambria"/>
              </a:rPr>
              <a:t> </a:t>
            </a:r>
            <a:r>
              <a:rPr sz="2400" spc="45" dirty="0">
                <a:latin typeface="Cambria"/>
                <a:cs typeface="Cambria"/>
              </a:rPr>
              <a:t>between</a:t>
            </a:r>
            <a:r>
              <a:rPr sz="2400" spc="125" dirty="0">
                <a:latin typeface="Cambria"/>
                <a:cs typeface="Cambria"/>
              </a:rPr>
              <a:t> </a:t>
            </a:r>
            <a:r>
              <a:rPr sz="2400" spc="55" dirty="0">
                <a:latin typeface="Cambria"/>
                <a:cs typeface="Cambria"/>
              </a:rPr>
              <a:t>concepts.</a:t>
            </a:r>
            <a:endParaRPr sz="2400" dirty="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 </a:t>
            </a:r>
            <a:r>
              <a:rPr sz="2400" spc="240" dirty="0">
                <a:latin typeface="Cambria"/>
                <a:cs typeface="Cambria"/>
              </a:rPr>
              <a:t>DR-LINK </a:t>
            </a:r>
            <a:r>
              <a:rPr sz="2400" spc="85" dirty="0" smtClean="0">
                <a:latin typeface="Cambria"/>
                <a:cs typeface="Cambria"/>
              </a:rPr>
              <a:t>system</a:t>
            </a:r>
            <a:r>
              <a:rPr sz="2400" spc="30" dirty="0" smtClean="0">
                <a:latin typeface="Cambria"/>
                <a:cs typeface="Cambria"/>
              </a:rPr>
              <a:t> </a:t>
            </a:r>
            <a:r>
              <a:rPr sz="2400" spc="105" dirty="0">
                <a:latin typeface="Cambria"/>
                <a:cs typeface="Cambria"/>
              </a:rPr>
              <a:t>and </a:t>
            </a:r>
            <a:r>
              <a:rPr sz="2400" spc="95" dirty="0">
                <a:latin typeface="Cambria"/>
                <a:cs typeface="Cambria"/>
              </a:rPr>
              <a:t>its </a:t>
            </a:r>
            <a:r>
              <a:rPr sz="2400" spc="65" dirty="0">
                <a:latin typeface="Cambria"/>
                <a:cs typeface="Cambria"/>
              </a:rPr>
              <a:t>commercial </a:t>
            </a:r>
            <a:r>
              <a:rPr sz="2400" spc="70" dirty="0">
                <a:latin typeface="Cambria"/>
                <a:cs typeface="Cambria"/>
              </a:rPr>
              <a:t> </a:t>
            </a:r>
            <a:r>
              <a:rPr sz="2400" spc="85" dirty="0">
                <a:latin typeface="Cambria"/>
                <a:cs typeface="Cambria"/>
              </a:rPr>
              <a:t>implementation</a:t>
            </a:r>
            <a:r>
              <a:rPr sz="2400" spc="700" dirty="0">
                <a:latin typeface="Cambria"/>
                <a:cs typeface="Cambria"/>
              </a:rPr>
              <a:t> </a:t>
            </a:r>
            <a:r>
              <a:rPr sz="2400" spc="105" dirty="0">
                <a:latin typeface="Cambria"/>
                <a:cs typeface="Cambria"/>
              </a:rPr>
              <a:t>via</a:t>
            </a:r>
            <a:r>
              <a:rPr sz="2400" spc="110" dirty="0">
                <a:latin typeface="Cambria"/>
                <a:cs typeface="Cambria"/>
              </a:rPr>
              <a:t> </a:t>
            </a:r>
            <a:r>
              <a:rPr sz="2400" spc="80" dirty="0">
                <a:latin typeface="Cambria"/>
                <a:cs typeface="Cambria"/>
              </a:rPr>
              <a:t>Textwise</a:t>
            </a:r>
            <a:r>
              <a:rPr sz="2400" spc="85" dirty="0">
                <a:latin typeface="Cambria"/>
                <a:cs typeface="Cambria"/>
              </a:rPr>
              <a:t> </a:t>
            </a:r>
            <a:r>
              <a:rPr sz="2400" spc="125" dirty="0">
                <a:latin typeface="Cambria"/>
                <a:cs typeface="Cambria"/>
              </a:rPr>
              <a:t>System</a:t>
            </a:r>
            <a:r>
              <a:rPr sz="2400" spc="130" dirty="0">
                <a:latin typeface="Cambria"/>
                <a:cs typeface="Cambria"/>
              </a:rPr>
              <a:t> </a:t>
            </a:r>
            <a:r>
              <a:rPr sz="2400" spc="80" dirty="0">
                <a:latin typeface="Cambria"/>
                <a:cs typeface="Cambria"/>
              </a:rPr>
              <a:t>adds</a:t>
            </a:r>
            <a:r>
              <a:rPr sz="2400" spc="85" dirty="0">
                <a:latin typeface="Cambria"/>
                <a:cs typeface="Cambria"/>
              </a:rPr>
              <a:t> </a:t>
            </a:r>
            <a:r>
              <a:rPr sz="2400" spc="90" dirty="0">
                <a:latin typeface="Cambria"/>
                <a:cs typeface="Cambria"/>
              </a:rPr>
              <a:t>the </a:t>
            </a:r>
            <a:r>
              <a:rPr sz="2400" spc="95" dirty="0">
                <a:latin typeface="Cambria"/>
                <a:cs typeface="Cambria"/>
              </a:rPr>
              <a:t> </a:t>
            </a:r>
            <a:r>
              <a:rPr sz="2400" spc="85" dirty="0">
                <a:latin typeface="Cambria"/>
                <a:cs typeface="Cambria"/>
              </a:rPr>
              <a:t>functional </a:t>
            </a:r>
            <a:r>
              <a:rPr sz="2400" spc="35" dirty="0">
                <a:latin typeface="Cambria"/>
                <a:cs typeface="Cambria"/>
              </a:rPr>
              <a:t>processes </a:t>
            </a:r>
            <a:r>
              <a:rPr sz="2400" spc="90" dirty="0">
                <a:latin typeface="Cambria"/>
                <a:cs typeface="Cambria"/>
              </a:rPr>
              <a:t>Relationship </a:t>
            </a:r>
            <a:r>
              <a:rPr sz="2400" spc="85" dirty="0">
                <a:latin typeface="Cambria"/>
                <a:cs typeface="Cambria"/>
              </a:rPr>
              <a:t>Concept </a:t>
            </a:r>
            <a:r>
              <a:rPr sz="2400" spc="80" dirty="0">
                <a:latin typeface="Cambria"/>
                <a:cs typeface="Cambria"/>
              </a:rPr>
              <a:t>Detectors, </a:t>
            </a:r>
            <a:r>
              <a:rPr sz="2400" spc="85" dirty="0">
                <a:latin typeface="Cambria"/>
                <a:cs typeface="Cambria"/>
              </a:rPr>
              <a:t> </a:t>
            </a:r>
            <a:r>
              <a:rPr sz="2400" spc="95" dirty="0">
                <a:latin typeface="Cambria"/>
                <a:cs typeface="Cambria"/>
              </a:rPr>
              <a:t>Conceptual </a:t>
            </a:r>
            <a:r>
              <a:rPr sz="2400" spc="155" dirty="0">
                <a:latin typeface="Cambria"/>
                <a:cs typeface="Cambria"/>
              </a:rPr>
              <a:t>Graph </a:t>
            </a:r>
            <a:r>
              <a:rPr sz="2400" spc="100" dirty="0">
                <a:latin typeface="Cambria"/>
                <a:cs typeface="Cambria"/>
              </a:rPr>
              <a:t>Generators </a:t>
            </a:r>
            <a:r>
              <a:rPr sz="2400" spc="105" dirty="0">
                <a:latin typeface="Cambria"/>
                <a:cs typeface="Cambria"/>
              </a:rPr>
              <a:t>and </a:t>
            </a:r>
            <a:r>
              <a:rPr sz="2400" spc="95" dirty="0">
                <a:latin typeface="Cambria"/>
                <a:cs typeface="Cambria"/>
              </a:rPr>
              <a:t>Conceptual </a:t>
            </a:r>
            <a:r>
              <a:rPr sz="2400" spc="155" dirty="0">
                <a:latin typeface="Cambria"/>
                <a:cs typeface="Cambria"/>
              </a:rPr>
              <a:t>Graph </a:t>
            </a:r>
            <a:r>
              <a:rPr sz="2400" spc="-515" dirty="0">
                <a:latin typeface="Cambria"/>
                <a:cs typeface="Cambria"/>
              </a:rPr>
              <a:t> </a:t>
            </a:r>
            <a:r>
              <a:rPr sz="2400" spc="114" dirty="0">
                <a:latin typeface="Cambria"/>
                <a:cs typeface="Cambria"/>
              </a:rPr>
              <a:t>Matchers</a:t>
            </a:r>
            <a:r>
              <a:rPr sz="2400" spc="120" dirty="0">
                <a:latin typeface="Cambria"/>
                <a:cs typeface="Cambria"/>
              </a:rPr>
              <a:t> </a:t>
            </a:r>
            <a:r>
              <a:rPr sz="2400" spc="130" dirty="0">
                <a:latin typeface="Cambria"/>
                <a:cs typeface="Cambria"/>
              </a:rPr>
              <a:t>that</a:t>
            </a:r>
            <a:r>
              <a:rPr sz="2400" spc="135" dirty="0">
                <a:latin typeface="Cambria"/>
                <a:cs typeface="Cambria"/>
              </a:rPr>
              <a:t> </a:t>
            </a:r>
            <a:r>
              <a:rPr sz="2400" spc="80" dirty="0">
                <a:latin typeface="Cambria"/>
                <a:cs typeface="Cambria"/>
              </a:rPr>
              <a:t>generate</a:t>
            </a:r>
            <a:r>
              <a:rPr sz="2400" spc="85" dirty="0">
                <a:latin typeface="Cambria"/>
                <a:cs typeface="Cambria"/>
              </a:rPr>
              <a:t> </a:t>
            </a:r>
            <a:r>
              <a:rPr sz="2400" spc="90" dirty="0">
                <a:latin typeface="Cambria"/>
                <a:cs typeface="Cambria"/>
              </a:rPr>
              <a:t>higher</a:t>
            </a:r>
            <a:r>
              <a:rPr sz="2400" spc="95" dirty="0">
                <a:latin typeface="Cambria"/>
                <a:cs typeface="Cambria"/>
              </a:rPr>
              <a:t> </a:t>
            </a:r>
            <a:r>
              <a:rPr sz="2400" spc="65" dirty="0">
                <a:latin typeface="Cambria"/>
                <a:cs typeface="Cambria"/>
              </a:rPr>
              <a:t>level</a:t>
            </a:r>
            <a:r>
              <a:rPr sz="2400" spc="70" dirty="0">
                <a:latin typeface="Cambria"/>
                <a:cs typeface="Cambria"/>
              </a:rPr>
              <a:t> </a:t>
            </a:r>
            <a:r>
              <a:rPr sz="2400" spc="90" dirty="0">
                <a:latin typeface="Cambria"/>
                <a:cs typeface="Cambria"/>
              </a:rPr>
              <a:t>linguistic </a:t>
            </a:r>
            <a:r>
              <a:rPr sz="2400" spc="95" dirty="0">
                <a:latin typeface="Cambria"/>
                <a:cs typeface="Cambria"/>
              </a:rPr>
              <a:t> </a:t>
            </a:r>
            <a:r>
              <a:rPr sz="2400" spc="75" dirty="0">
                <a:latin typeface="Cambria"/>
                <a:cs typeface="Cambria"/>
              </a:rPr>
              <a:t>relationships </a:t>
            </a:r>
            <a:r>
              <a:rPr sz="2400" spc="85" dirty="0">
                <a:latin typeface="Cambria"/>
                <a:cs typeface="Cambria"/>
              </a:rPr>
              <a:t>including semantic </a:t>
            </a:r>
            <a:r>
              <a:rPr sz="2400" spc="105" dirty="0">
                <a:latin typeface="Cambria"/>
                <a:cs typeface="Cambria"/>
              </a:rPr>
              <a:t>and </a:t>
            </a:r>
            <a:r>
              <a:rPr sz="2400" spc="45" dirty="0">
                <a:latin typeface="Cambria"/>
                <a:cs typeface="Cambria"/>
              </a:rPr>
              <a:t>discourse </a:t>
            </a:r>
            <a:r>
              <a:rPr sz="2400" spc="65" dirty="0">
                <a:latin typeface="Cambria"/>
                <a:cs typeface="Cambria"/>
              </a:rPr>
              <a:t>level </a:t>
            </a:r>
            <a:r>
              <a:rPr sz="2400" spc="70" dirty="0">
                <a:latin typeface="Cambria"/>
                <a:cs typeface="Cambria"/>
              </a:rPr>
              <a:t> </a:t>
            </a:r>
            <a:r>
              <a:rPr sz="2400" spc="85" dirty="0">
                <a:latin typeface="Cambria"/>
                <a:cs typeface="Cambria"/>
              </a:rPr>
              <a:t>relationships.</a:t>
            </a:r>
            <a:r>
              <a:rPr sz="2400" spc="700" dirty="0">
                <a:latin typeface="Cambria"/>
                <a:cs typeface="Cambria"/>
              </a:rPr>
              <a:t> </a:t>
            </a:r>
            <a:r>
              <a:rPr sz="2400" spc="114" dirty="0">
                <a:latin typeface="Cambria"/>
                <a:cs typeface="Cambria"/>
              </a:rPr>
              <a:t>This</a:t>
            </a:r>
            <a:r>
              <a:rPr sz="2400" spc="120" dirty="0">
                <a:latin typeface="Cambria"/>
                <a:cs typeface="Cambria"/>
              </a:rPr>
              <a:t> </a:t>
            </a:r>
            <a:r>
              <a:rPr sz="2400" spc="85" dirty="0">
                <a:latin typeface="Cambria"/>
                <a:cs typeface="Cambria"/>
              </a:rPr>
              <a:t>system</a:t>
            </a:r>
            <a:r>
              <a:rPr sz="2400" spc="700" dirty="0">
                <a:latin typeface="Cambria"/>
                <a:cs typeface="Cambria"/>
              </a:rPr>
              <a:t> </a:t>
            </a:r>
            <a:r>
              <a:rPr sz="2400" spc="80" dirty="0">
                <a:latin typeface="Cambria"/>
                <a:cs typeface="Cambria"/>
              </a:rPr>
              <a:t>is</a:t>
            </a:r>
            <a:r>
              <a:rPr sz="2400" spc="85" dirty="0">
                <a:latin typeface="Cambria"/>
                <a:cs typeface="Cambria"/>
              </a:rPr>
              <a:t> </a:t>
            </a:r>
            <a:r>
              <a:rPr sz="2400" spc="70" dirty="0">
                <a:latin typeface="Cambria"/>
                <a:cs typeface="Cambria"/>
              </a:rPr>
              <a:t>representative</a:t>
            </a:r>
            <a:r>
              <a:rPr sz="2400" spc="75" dirty="0">
                <a:latin typeface="Cambria"/>
                <a:cs typeface="Cambria"/>
              </a:rPr>
              <a:t> </a:t>
            </a:r>
            <a:r>
              <a:rPr sz="2400" spc="-5" dirty="0">
                <a:latin typeface="Cambria"/>
                <a:cs typeface="Cambria"/>
              </a:rPr>
              <a:t>of </a:t>
            </a:r>
            <a:r>
              <a:rPr sz="2400" dirty="0">
                <a:latin typeface="Cambria"/>
                <a:cs typeface="Cambria"/>
              </a:rPr>
              <a:t> </a:t>
            </a:r>
            <a:r>
              <a:rPr sz="2400" spc="125" dirty="0">
                <a:latin typeface="Cambria"/>
                <a:cs typeface="Cambria"/>
              </a:rPr>
              <a:t>natural</a:t>
            </a:r>
            <a:r>
              <a:rPr sz="2400" spc="120" dirty="0">
                <a:latin typeface="Cambria"/>
                <a:cs typeface="Cambria"/>
              </a:rPr>
              <a:t> </a:t>
            </a:r>
            <a:r>
              <a:rPr sz="2400" spc="110" dirty="0">
                <a:latin typeface="Cambria"/>
                <a:cs typeface="Cambria"/>
              </a:rPr>
              <a:t>language</a:t>
            </a:r>
            <a:r>
              <a:rPr sz="2400" spc="130" dirty="0">
                <a:latin typeface="Cambria"/>
                <a:cs typeface="Cambria"/>
              </a:rPr>
              <a:t> </a:t>
            </a:r>
            <a:r>
              <a:rPr sz="2400" spc="60" dirty="0">
                <a:latin typeface="Cambria"/>
                <a:cs typeface="Cambria"/>
              </a:rPr>
              <a:t>based</a:t>
            </a:r>
            <a:r>
              <a:rPr sz="2400" spc="145" dirty="0">
                <a:latin typeface="Cambria"/>
                <a:cs typeface="Cambria"/>
              </a:rPr>
              <a:t> </a:t>
            </a:r>
            <a:r>
              <a:rPr sz="2400" spc="50" dirty="0">
                <a:latin typeface="Cambria"/>
                <a:cs typeface="Cambria"/>
              </a:rPr>
              <a:t>processing</a:t>
            </a:r>
            <a:r>
              <a:rPr sz="2400" spc="114" dirty="0">
                <a:latin typeface="Cambria"/>
                <a:cs typeface="Cambria"/>
              </a:rPr>
              <a:t> </a:t>
            </a:r>
            <a:r>
              <a:rPr sz="2400" spc="95" dirty="0">
                <a:latin typeface="Cambria"/>
                <a:cs typeface="Cambria"/>
              </a:rPr>
              <a:t>systems.</a:t>
            </a:r>
            <a:endParaRPr sz="2400" dirty="0">
              <a:latin typeface="Cambria"/>
              <a:cs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66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641858" y="972311"/>
            <a:ext cx="1720342" cy="382156"/>
          </a:xfrm>
          <a:prstGeom prst="rect">
            <a:avLst/>
          </a:prstGeom>
        </p:spPr>
        <p:txBody>
          <a:bodyPr vert="horz" wrap="square" lIns="0" tIns="12700" rIns="0" bIns="0" rtlCol="0">
            <a:spAutoFit/>
          </a:bodyPr>
          <a:lstStyle/>
          <a:p>
            <a:pPr marL="12700">
              <a:lnSpc>
                <a:spcPct val="100000"/>
              </a:lnSpc>
              <a:spcBef>
                <a:spcPts val="100"/>
              </a:spcBef>
            </a:pPr>
            <a:r>
              <a:rPr b="1" spc="300" dirty="0">
                <a:solidFill>
                  <a:srgbClr val="002060"/>
                </a:solidFill>
              </a:rPr>
              <a:t>PHASES</a:t>
            </a:r>
          </a:p>
        </p:txBody>
      </p:sp>
      <p:sp>
        <p:nvSpPr>
          <p:cNvPr id="10" name="object 10"/>
          <p:cNvSpPr txBox="1"/>
          <p:nvPr/>
        </p:nvSpPr>
        <p:spPr>
          <a:xfrm>
            <a:off x="535940" y="1409446"/>
            <a:ext cx="7768590" cy="4553585"/>
          </a:xfrm>
          <a:prstGeom prst="rect">
            <a:avLst/>
          </a:prstGeom>
        </p:spPr>
        <p:txBody>
          <a:bodyPr vert="horz" wrap="square" lIns="0" tIns="80010" rIns="0" bIns="0" rtlCol="0">
            <a:spAutoFit/>
          </a:bodyPr>
          <a:lstStyle/>
          <a:p>
            <a:pPr marL="286385" marR="5080" indent="-274320" algn="just">
              <a:lnSpc>
                <a:spcPct val="80000"/>
              </a:lnSpc>
              <a:spcBef>
                <a:spcPts val="630"/>
              </a:spcBef>
              <a:buClr>
                <a:srgbClr val="FD8537"/>
              </a:buClr>
              <a:buSzPct val="70454"/>
              <a:buFont typeface="Wingdings"/>
              <a:buChar char=""/>
              <a:tabLst>
                <a:tab pos="287020" algn="l"/>
              </a:tabLst>
            </a:pPr>
            <a:r>
              <a:rPr sz="2200" spc="120" dirty="0">
                <a:latin typeface="Cambria"/>
                <a:cs typeface="Cambria"/>
              </a:rPr>
              <a:t>Phase</a:t>
            </a:r>
            <a:r>
              <a:rPr sz="2200" spc="125" dirty="0">
                <a:latin typeface="Cambria"/>
                <a:cs typeface="Cambria"/>
              </a:rPr>
              <a:t> </a:t>
            </a:r>
            <a:r>
              <a:rPr sz="2200" spc="15" dirty="0">
                <a:latin typeface="Cambria"/>
                <a:cs typeface="Cambria"/>
              </a:rPr>
              <a:t>1:</a:t>
            </a:r>
            <a:r>
              <a:rPr sz="2200" spc="20" dirty="0">
                <a:latin typeface="Cambria"/>
                <a:cs typeface="Cambria"/>
              </a:rPr>
              <a:t> </a:t>
            </a:r>
            <a:r>
              <a:rPr sz="2200" spc="85" dirty="0">
                <a:latin typeface="Cambria"/>
                <a:cs typeface="Cambria"/>
              </a:rPr>
              <a:t>the</a:t>
            </a:r>
            <a:r>
              <a:rPr sz="2200" spc="90" dirty="0">
                <a:latin typeface="Cambria"/>
                <a:cs typeface="Cambria"/>
              </a:rPr>
              <a:t> </a:t>
            </a:r>
            <a:r>
              <a:rPr sz="2200" spc="45" dirty="0">
                <a:latin typeface="Cambria"/>
                <a:cs typeface="Cambria"/>
              </a:rPr>
              <a:t>processing</a:t>
            </a:r>
            <a:r>
              <a:rPr sz="2200" spc="50" dirty="0">
                <a:latin typeface="Cambria"/>
                <a:cs typeface="Cambria"/>
              </a:rPr>
              <a:t> </a:t>
            </a:r>
            <a:r>
              <a:rPr sz="2200" spc="65" dirty="0">
                <a:latin typeface="Cambria"/>
                <a:cs typeface="Cambria"/>
              </a:rPr>
              <a:t>tokens</a:t>
            </a:r>
            <a:r>
              <a:rPr sz="2200" spc="70" dirty="0">
                <a:latin typeface="Cambria"/>
                <a:cs typeface="Cambria"/>
              </a:rPr>
              <a:t> </a:t>
            </a:r>
            <a:r>
              <a:rPr sz="2200" spc="95" dirty="0">
                <a:latin typeface="Cambria"/>
                <a:cs typeface="Cambria"/>
              </a:rPr>
              <a:t>in</a:t>
            </a:r>
            <a:r>
              <a:rPr sz="2200" spc="100" dirty="0">
                <a:latin typeface="Cambria"/>
                <a:cs typeface="Cambria"/>
              </a:rPr>
              <a:t> </a:t>
            </a:r>
            <a:r>
              <a:rPr sz="2200" spc="85" dirty="0">
                <a:latin typeface="Cambria"/>
                <a:cs typeface="Cambria"/>
              </a:rPr>
              <a:t>the</a:t>
            </a:r>
            <a:r>
              <a:rPr sz="2200" spc="90" dirty="0">
                <a:latin typeface="Cambria"/>
                <a:cs typeface="Cambria"/>
              </a:rPr>
              <a:t> </a:t>
            </a:r>
            <a:r>
              <a:rPr sz="2200" spc="55" dirty="0">
                <a:latin typeface="Cambria"/>
                <a:cs typeface="Cambria"/>
              </a:rPr>
              <a:t>document</a:t>
            </a:r>
            <a:r>
              <a:rPr sz="2200" spc="60" dirty="0">
                <a:latin typeface="Cambria"/>
                <a:cs typeface="Cambria"/>
              </a:rPr>
              <a:t> </a:t>
            </a:r>
            <a:r>
              <a:rPr sz="2200" spc="70" dirty="0">
                <a:latin typeface="Cambria"/>
                <a:cs typeface="Cambria"/>
              </a:rPr>
              <a:t>are </a:t>
            </a:r>
            <a:r>
              <a:rPr sz="2200" spc="75" dirty="0">
                <a:latin typeface="Cambria"/>
                <a:cs typeface="Cambria"/>
              </a:rPr>
              <a:t> </a:t>
            </a:r>
            <a:r>
              <a:rPr sz="2200" spc="65" dirty="0">
                <a:latin typeface="Cambria"/>
                <a:cs typeface="Cambria"/>
              </a:rPr>
              <a:t>mapped </a:t>
            </a:r>
            <a:r>
              <a:rPr sz="2200" spc="20" dirty="0">
                <a:latin typeface="Cambria"/>
                <a:cs typeface="Cambria"/>
              </a:rPr>
              <a:t>to </a:t>
            </a:r>
            <a:r>
              <a:rPr sz="2200" spc="90" dirty="0">
                <a:solidFill>
                  <a:srgbClr val="FF0000"/>
                </a:solidFill>
                <a:latin typeface="Cambria"/>
                <a:cs typeface="Cambria"/>
              </a:rPr>
              <a:t>Subject </a:t>
            </a:r>
            <a:r>
              <a:rPr sz="2200" spc="80" dirty="0">
                <a:solidFill>
                  <a:srgbClr val="FF0000"/>
                </a:solidFill>
                <a:latin typeface="Cambria"/>
                <a:cs typeface="Cambria"/>
              </a:rPr>
              <a:t>Codes </a:t>
            </a:r>
            <a:r>
              <a:rPr sz="2200" spc="105" dirty="0">
                <a:latin typeface="Cambria"/>
                <a:cs typeface="Cambria"/>
              </a:rPr>
              <a:t>as </a:t>
            </a:r>
            <a:r>
              <a:rPr sz="2200" spc="50" dirty="0">
                <a:latin typeface="Cambria"/>
                <a:cs typeface="Cambria"/>
              </a:rPr>
              <a:t>defined </a:t>
            </a:r>
            <a:r>
              <a:rPr sz="2200" spc="40" dirty="0">
                <a:latin typeface="Cambria"/>
                <a:cs typeface="Cambria"/>
              </a:rPr>
              <a:t>by </a:t>
            </a:r>
            <a:r>
              <a:rPr sz="2200" spc="85" dirty="0">
                <a:latin typeface="Cambria"/>
                <a:cs typeface="Cambria"/>
              </a:rPr>
              <a:t>the </a:t>
            </a:r>
            <a:r>
              <a:rPr sz="2200" spc="15" dirty="0">
                <a:latin typeface="Cambria"/>
                <a:cs typeface="Cambria"/>
              </a:rPr>
              <a:t>codes </a:t>
            </a:r>
            <a:r>
              <a:rPr sz="2200" spc="95" dirty="0">
                <a:latin typeface="Cambria"/>
                <a:cs typeface="Cambria"/>
              </a:rPr>
              <a:t>in </a:t>
            </a:r>
            <a:r>
              <a:rPr sz="2200" spc="85" dirty="0">
                <a:latin typeface="Cambria"/>
                <a:cs typeface="Cambria"/>
              </a:rPr>
              <a:t>the </a:t>
            </a:r>
            <a:r>
              <a:rPr sz="2200" spc="90" dirty="0">
                <a:latin typeface="Cambria"/>
                <a:cs typeface="Cambria"/>
              </a:rPr>
              <a:t> Longman's</a:t>
            </a:r>
            <a:r>
              <a:rPr sz="2200" spc="95" dirty="0">
                <a:latin typeface="Cambria"/>
                <a:cs typeface="Cambria"/>
              </a:rPr>
              <a:t> </a:t>
            </a:r>
            <a:r>
              <a:rPr sz="2200" spc="85" dirty="0">
                <a:latin typeface="Cambria"/>
                <a:cs typeface="Cambria"/>
              </a:rPr>
              <a:t>Dictionary</a:t>
            </a:r>
            <a:r>
              <a:rPr sz="2200" spc="90" dirty="0">
                <a:latin typeface="Cambria"/>
                <a:cs typeface="Cambria"/>
              </a:rPr>
              <a:t> </a:t>
            </a:r>
            <a:r>
              <a:rPr sz="2200" dirty="0">
                <a:latin typeface="Cambria"/>
                <a:cs typeface="Cambria"/>
              </a:rPr>
              <a:t>of</a:t>
            </a:r>
            <a:r>
              <a:rPr sz="2200" spc="5" dirty="0">
                <a:latin typeface="Cambria"/>
                <a:cs typeface="Cambria"/>
              </a:rPr>
              <a:t> </a:t>
            </a:r>
            <a:r>
              <a:rPr sz="2200" spc="90" dirty="0">
                <a:latin typeface="Cambria"/>
                <a:cs typeface="Cambria"/>
              </a:rPr>
              <a:t>Common</a:t>
            </a:r>
            <a:r>
              <a:rPr sz="2200" spc="95" dirty="0">
                <a:latin typeface="Cambria"/>
                <a:cs typeface="Cambria"/>
              </a:rPr>
              <a:t> </a:t>
            </a:r>
            <a:r>
              <a:rPr sz="2200" spc="125" dirty="0">
                <a:latin typeface="Cambria"/>
                <a:cs typeface="Cambria"/>
              </a:rPr>
              <a:t>English</a:t>
            </a:r>
            <a:r>
              <a:rPr sz="2200" spc="130" dirty="0">
                <a:latin typeface="Cambria"/>
                <a:cs typeface="Cambria"/>
              </a:rPr>
              <a:t> </a:t>
            </a:r>
            <a:r>
              <a:rPr sz="2200" spc="180" dirty="0">
                <a:solidFill>
                  <a:srgbClr val="FF0000"/>
                </a:solidFill>
                <a:latin typeface="Cambria"/>
                <a:cs typeface="Cambria"/>
              </a:rPr>
              <a:t>(LDOCE). </a:t>
            </a:r>
            <a:r>
              <a:rPr sz="2200" spc="185" dirty="0">
                <a:solidFill>
                  <a:srgbClr val="FF0000"/>
                </a:solidFill>
                <a:latin typeface="Cambria"/>
                <a:cs typeface="Cambria"/>
              </a:rPr>
              <a:t> </a:t>
            </a:r>
            <a:r>
              <a:rPr sz="2200" spc="95" dirty="0">
                <a:latin typeface="Cambria"/>
                <a:cs typeface="Cambria"/>
              </a:rPr>
              <a:t>Disambiguation</a:t>
            </a:r>
            <a:r>
              <a:rPr sz="2200" spc="100" dirty="0">
                <a:latin typeface="Cambria"/>
                <a:cs typeface="Cambria"/>
              </a:rPr>
              <a:t> </a:t>
            </a:r>
            <a:r>
              <a:rPr sz="2200" spc="75" dirty="0">
                <a:latin typeface="Cambria"/>
                <a:cs typeface="Cambria"/>
              </a:rPr>
              <a:t>uses</a:t>
            </a:r>
            <a:r>
              <a:rPr sz="2200" spc="80" dirty="0">
                <a:latin typeface="Cambria"/>
                <a:cs typeface="Cambria"/>
              </a:rPr>
              <a:t> </a:t>
            </a:r>
            <a:r>
              <a:rPr sz="2200" i="1" spc="105" dirty="0">
                <a:latin typeface="Cambria"/>
                <a:cs typeface="Cambria"/>
              </a:rPr>
              <a:t>a</a:t>
            </a:r>
            <a:r>
              <a:rPr sz="2200" i="1" spc="110" dirty="0">
                <a:latin typeface="Cambria"/>
                <a:cs typeface="Cambria"/>
              </a:rPr>
              <a:t> </a:t>
            </a:r>
            <a:r>
              <a:rPr sz="2200" i="1" spc="80" dirty="0">
                <a:latin typeface="Cambria"/>
                <a:cs typeface="Cambria"/>
              </a:rPr>
              <a:t>priori</a:t>
            </a:r>
            <a:r>
              <a:rPr sz="2200" i="1" spc="85" dirty="0">
                <a:latin typeface="Cambria"/>
                <a:cs typeface="Cambria"/>
              </a:rPr>
              <a:t> statistical</a:t>
            </a:r>
            <a:r>
              <a:rPr sz="2200" i="1" spc="655" dirty="0">
                <a:latin typeface="Cambria"/>
                <a:cs typeface="Cambria"/>
              </a:rPr>
              <a:t> </a:t>
            </a:r>
            <a:r>
              <a:rPr sz="2200" spc="80" dirty="0">
                <a:latin typeface="Cambria"/>
                <a:cs typeface="Cambria"/>
              </a:rPr>
              <a:t>term </a:t>
            </a:r>
            <a:r>
              <a:rPr sz="2200" spc="85" dirty="0">
                <a:latin typeface="Cambria"/>
                <a:cs typeface="Cambria"/>
              </a:rPr>
              <a:t> </a:t>
            </a:r>
            <a:r>
              <a:rPr sz="2200" spc="70" dirty="0">
                <a:latin typeface="Cambria"/>
                <a:cs typeface="Cambria"/>
              </a:rPr>
              <a:t>relationships </a:t>
            </a:r>
            <a:r>
              <a:rPr sz="2200" spc="100" dirty="0">
                <a:latin typeface="Cambria"/>
                <a:cs typeface="Cambria"/>
              </a:rPr>
              <a:t>and </a:t>
            </a:r>
            <a:r>
              <a:rPr sz="2200" spc="85" dirty="0">
                <a:latin typeface="Cambria"/>
                <a:cs typeface="Cambria"/>
              </a:rPr>
              <a:t>the </a:t>
            </a:r>
            <a:r>
              <a:rPr sz="2200" spc="50" dirty="0">
                <a:latin typeface="Cambria"/>
                <a:cs typeface="Cambria"/>
              </a:rPr>
              <a:t>ordering </a:t>
            </a:r>
            <a:r>
              <a:rPr sz="2200" dirty="0">
                <a:latin typeface="Cambria"/>
                <a:cs typeface="Cambria"/>
              </a:rPr>
              <a:t>of </a:t>
            </a:r>
            <a:r>
              <a:rPr sz="2200" spc="85" dirty="0">
                <a:latin typeface="Cambria"/>
                <a:cs typeface="Cambria"/>
              </a:rPr>
              <a:t>the </a:t>
            </a:r>
            <a:r>
              <a:rPr sz="2200" spc="55" dirty="0">
                <a:latin typeface="Cambria"/>
                <a:cs typeface="Cambria"/>
              </a:rPr>
              <a:t>subject </a:t>
            </a:r>
            <a:r>
              <a:rPr sz="2200" spc="15" dirty="0">
                <a:latin typeface="Cambria"/>
                <a:cs typeface="Cambria"/>
              </a:rPr>
              <a:t>codes </a:t>
            </a:r>
            <a:r>
              <a:rPr sz="2200" spc="95" dirty="0">
                <a:latin typeface="Cambria"/>
                <a:cs typeface="Cambria"/>
              </a:rPr>
              <a:t>in </a:t>
            </a:r>
            <a:r>
              <a:rPr sz="2200" spc="80" dirty="0">
                <a:latin typeface="Cambria"/>
                <a:cs typeface="Cambria"/>
              </a:rPr>
              <a:t>the </a:t>
            </a:r>
            <a:r>
              <a:rPr sz="2200" spc="85" dirty="0">
                <a:latin typeface="Cambria"/>
                <a:cs typeface="Cambria"/>
              </a:rPr>
              <a:t> </a:t>
            </a:r>
            <a:r>
              <a:rPr sz="2200" spc="275" dirty="0">
                <a:latin typeface="Cambria"/>
                <a:cs typeface="Cambria"/>
              </a:rPr>
              <a:t>LDOCE, </a:t>
            </a:r>
            <a:r>
              <a:rPr sz="2200" spc="70" dirty="0">
                <a:latin typeface="Cambria"/>
                <a:cs typeface="Cambria"/>
              </a:rPr>
              <a:t>which</a:t>
            </a:r>
            <a:r>
              <a:rPr sz="2200" spc="75" dirty="0">
                <a:latin typeface="Cambria"/>
                <a:cs typeface="Cambria"/>
              </a:rPr>
              <a:t> indicates</a:t>
            </a:r>
            <a:r>
              <a:rPr sz="2200" spc="80" dirty="0">
                <a:latin typeface="Cambria"/>
                <a:cs typeface="Cambria"/>
              </a:rPr>
              <a:t> </a:t>
            </a:r>
            <a:r>
              <a:rPr sz="2200" spc="50" dirty="0">
                <a:latin typeface="Cambria"/>
                <a:cs typeface="Cambria"/>
              </a:rPr>
              <a:t>most</a:t>
            </a:r>
            <a:r>
              <a:rPr sz="2200" spc="55" dirty="0">
                <a:latin typeface="Cambria"/>
                <a:cs typeface="Cambria"/>
              </a:rPr>
              <a:t> </a:t>
            </a:r>
            <a:r>
              <a:rPr sz="2200" spc="80" dirty="0">
                <a:latin typeface="Cambria"/>
                <a:cs typeface="Cambria"/>
              </a:rPr>
              <a:t>likely</a:t>
            </a:r>
            <a:r>
              <a:rPr sz="2200" spc="85" dirty="0">
                <a:latin typeface="Cambria"/>
                <a:cs typeface="Cambria"/>
              </a:rPr>
              <a:t> </a:t>
            </a:r>
            <a:r>
              <a:rPr sz="2200" spc="90" dirty="0">
                <a:latin typeface="Cambria"/>
                <a:cs typeface="Cambria"/>
              </a:rPr>
              <a:t>assignment  </a:t>
            </a:r>
            <a:r>
              <a:rPr sz="2200" dirty="0">
                <a:latin typeface="Cambria"/>
                <a:cs typeface="Cambria"/>
              </a:rPr>
              <a:t>of</a:t>
            </a:r>
            <a:r>
              <a:rPr sz="2200" spc="480" dirty="0">
                <a:latin typeface="Cambria"/>
                <a:cs typeface="Cambria"/>
              </a:rPr>
              <a:t> </a:t>
            </a:r>
            <a:r>
              <a:rPr sz="2200" spc="150" dirty="0">
                <a:latin typeface="Cambria"/>
                <a:cs typeface="Cambria"/>
              </a:rPr>
              <a:t>a </a:t>
            </a:r>
            <a:r>
              <a:rPr sz="2200" spc="155" dirty="0">
                <a:latin typeface="Cambria"/>
                <a:cs typeface="Cambria"/>
              </a:rPr>
              <a:t> </a:t>
            </a:r>
            <a:r>
              <a:rPr sz="2200" spc="80" dirty="0">
                <a:latin typeface="Cambria"/>
                <a:cs typeface="Cambria"/>
              </a:rPr>
              <a:t>term</a:t>
            </a:r>
            <a:r>
              <a:rPr sz="2200" spc="100" dirty="0">
                <a:latin typeface="Cambria"/>
                <a:cs typeface="Cambria"/>
              </a:rPr>
              <a:t> </a:t>
            </a:r>
            <a:r>
              <a:rPr sz="2200" spc="20" dirty="0">
                <a:latin typeface="Cambria"/>
                <a:cs typeface="Cambria"/>
              </a:rPr>
              <a:t>to</a:t>
            </a:r>
            <a:r>
              <a:rPr sz="2200" spc="114" dirty="0">
                <a:latin typeface="Cambria"/>
                <a:cs typeface="Cambria"/>
              </a:rPr>
              <a:t> </a:t>
            </a:r>
            <a:r>
              <a:rPr sz="2200" spc="150" dirty="0">
                <a:latin typeface="Cambria"/>
                <a:cs typeface="Cambria"/>
              </a:rPr>
              <a:t>a</a:t>
            </a:r>
            <a:r>
              <a:rPr sz="2200" spc="125" dirty="0">
                <a:latin typeface="Cambria"/>
                <a:cs typeface="Cambria"/>
              </a:rPr>
              <a:t> </a:t>
            </a:r>
            <a:r>
              <a:rPr sz="2200" spc="35" dirty="0">
                <a:latin typeface="Cambria"/>
                <a:cs typeface="Cambria"/>
              </a:rPr>
              <a:t>code.</a:t>
            </a:r>
            <a:endParaRPr sz="2200">
              <a:latin typeface="Cambria"/>
              <a:cs typeface="Cambria"/>
            </a:endParaRPr>
          </a:p>
          <a:p>
            <a:pPr marL="286385" marR="7620" indent="-274320" algn="just">
              <a:lnSpc>
                <a:spcPts val="2110"/>
              </a:lnSpc>
              <a:spcBef>
                <a:spcPts val="580"/>
              </a:spcBef>
              <a:buClr>
                <a:srgbClr val="FD8537"/>
              </a:buClr>
              <a:buSzPct val="70454"/>
              <a:buFont typeface="Wingdings"/>
              <a:buChar char=""/>
              <a:tabLst>
                <a:tab pos="287020" algn="l"/>
              </a:tabLst>
            </a:pPr>
            <a:r>
              <a:rPr sz="2200" spc="120" dirty="0">
                <a:latin typeface="Cambria"/>
                <a:cs typeface="Cambria"/>
              </a:rPr>
              <a:t>Phase</a:t>
            </a:r>
            <a:r>
              <a:rPr sz="2200" spc="125" dirty="0">
                <a:latin typeface="Cambria"/>
                <a:cs typeface="Cambria"/>
              </a:rPr>
              <a:t> </a:t>
            </a:r>
            <a:r>
              <a:rPr sz="2200" spc="15" dirty="0">
                <a:latin typeface="Cambria"/>
                <a:cs typeface="Cambria"/>
              </a:rPr>
              <a:t>2:</a:t>
            </a:r>
            <a:r>
              <a:rPr sz="2200" spc="20" dirty="0">
                <a:latin typeface="Cambria"/>
                <a:cs typeface="Cambria"/>
              </a:rPr>
              <a:t> </a:t>
            </a:r>
            <a:r>
              <a:rPr sz="2200" spc="105" dirty="0">
                <a:solidFill>
                  <a:srgbClr val="FF0000"/>
                </a:solidFill>
                <a:latin typeface="Cambria"/>
                <a:cs typeface="Cambria"/>
              </a:rPr>
              <a:t>Text</a:t>
            </a:r>
            <a:r>
              <a:rPr sz="2200" spc="110" dirty="0">
                <a:solidFill>
                  <a:srgbClr val="FF0000"/>
                </a:solidFill>
                <a:latin typeface="Cambria"/>
                <a:cs typeface="Cambria"/>
              </a:rPr>
              <a:t> </a:t>
            </a:r>
            <a:r>
              <a:rPr sz="2200" spc="105" dirty="0">
                <a:solidFill>
                  <a:srgbClr val="FF0000"/>
                </a:solidFill>
                <a:latin typeface="Cambria"/>
                <a:cs typeface="Cambria"/>
              </a:rPr>
              <a:t>Structurer</a:t>
            </a:r>
            <a:r>
              <a:rPr sz="2200" spc="105" dirty="0">
                <a:latin typeface="Cambria"/>
                <a:cs typeface="Cambria"/>
              </a:rPr>
              <a:t>,</a:t>
            </a:r>
            <a:r>
              <a:rPr sz="2200" spc="110" dirty="0">
                <a:latin typeface="Cambria"/>
                <a:cs typeface="Cambria"/>
              </a:rPr>
              <a:t> </a:t>
            </a:r>
            <a:r>
              <a:rPr sz="2200" spc="70" dirty="0">
                <a:latin typeface="Cambria"/>
                <a:cs typeface="Cambria"/>
              </a:rPr>
              <a:t>which</a:t>
            </a:r>
            <a:r>
              <a:rPr sz="2200" spc="75" dirty="0">
                <a:latin typeface="Cambria"/>
                <a:cs typeface="Cambria"/>
              </a:rPr>
              <a:t> </a:t>
            </a:r>
            <a:r>
              <a:rPr sz="2200" spc="85" dirty="0">
                <a:latin typeface="Cambria"/>
                <a:cs typeface="Cambria"/>
              </a:rPr>
              <a:t>attempts</a:t>
            </a:r>
            <a:r>
              <a:rPr sz="2200" spc="90" dirty="0">
                <a:latin typeface="Cambria"/>
                <a:cs typeface="Cambria"/>
              </a:rPr>
              <a:t> </a:t>
            </a:r>
            <a:r>
              <a:rPr sz="2200" spc="20" dirty="0">
                <a:latin typeface="Cambria"/>
                <a:cs typeface="Cambria"/>
              </a:rPr>
              <a:t>to</a:t>
            </a:r>
            <a:r>
              <a:rPr sz="2200" spc="25" dirty="0">
                <a:latin typeface="Cambria"/>
                <a:cs typeface="Cambria"/>
              </a:rPr>
              <a:t> </a:t>
            </a:r>
            <a:r>
              <a:rPr sz="2200" spc="70" dirty="0">
                <a:latin typeface="Cambria"/>
                <a:cs typeface="Cambria"/>
              </a:rPr>
              <a:t>identify </a:t>
            </a:r>
            <a:r>
              <a:rPr sz="2200" spc="75" dirty="0">
                <a:latin typeface="Cambria"/>
                <a:cs typeface="Cambria"/>
              </a:rPr>
              <a:t> general</a:t>
            </a:r>
            <a:r>
              <a:rPr sz="2200" spc="114" dirty="0">
                <a:latin typeface="Cambria"/>
                <a:cs typeface="Cambria"/>
              </a:rPr>
              <a:t> </a:t>
            </a:r>
            <a:r>
              <a:rPr sz="2200" spc="45" dirty="0">
                <a:latin typeface="Cambria"/>
                <a:cs typeface="Cambria"/>
              </a:rPr>
              <a:t>discourse</a:t>
            </a:r>
            <a:r>
              <a:rPr sz="2200" spc="105" dirty="0">
                <a:latin typeface="Cambria"/>
                <a:cs typeface="Cambria"/>
              </a:rPr>
              <a:t> </a:t>
            </a:r>
            <a:r>
              <a:rPr sz="2200" spc="65" dirty="0">
                <a:latin typeface="Cambria"/>
                <a:cs typeface="Cambria"/>
              </a:rPr>
              <a:t>level</a:t>
            </a:r>
            <a:r>
              <a:rPr sz="2200" spc="110" dirty="0">
                <a:latin typeface="Cambria"/>
                <a:cs typeface="Cambria"/>
              </a:rPr>
              <a:t> </a:t>
            </a:r>
            <a:r>
              <a:rPr sz="2200" spc="90" dirty="0">
                <a:latin typeface="Cambria"/>
                <a:cs typeface="Cambria"/>
              </a:rPr>
              <a:t>areas</a:t>
            </a:r>
            <a:r>
              <a:rPr sz="2200" spc="114" dirty="0">
                <a:latin typeface="Cambria"/>
                <a:cs typeface="Cambria"/>
              </a:rPr>
              <a:t> </a:t>
            </a:r>
            <a:r>
              <a:rPr sz="2200" spc="85" dirty="0">
                <a:latin typeface="Cambria"/>
                <a:cs typeface="Cambria"/>
              </a:rPr>
              <a:t>within</a:t>
            </a:r>
            <a:r>
              <a:rPr sz="2200" spc="105" dirty="0">
                <a:latin typeface="Cambria"/>
                <a:cs typeface="Cambria"/>
              </a:rPr>
              <a:t> </a:t>
            </a:r>
            <a:r>
              <a:rPr sz="2200" spc="130" dirty="0">
                <a:latin typeface="Cambria"/>
                <a:cs typeface="Cambria"/>
              </a:rPr>
              <a:t>an</a:t>
            </a:r>
            <a:r>
              <a:rPr sz="2200" spc="140" dirty="0">
                <a:latin typeface="Cambria"/>
                <a:cs typeface="Cambria"/>
              </a:rPr>
              <a:t> </a:t>
            </a:r>
            <a:r>
              <a:rPr sz="2200" spc="100" dirty="0">
                <a:latin typeface="Cambria"/>
                <a:cs typeface="Cambria"/>
              </a:rPr>
              <a:t>item.</a:t>
            </a:r>
            <a:endParaRPr sz="2200">
              <a:latin typeface="Cambria"/>
              <a:cs typeface="Cambria"/>
            </a:endParaRPr>
          </a:p>
          <a:p>
            <a:pPr marL="652145" marR="5080" lvl="1" indent="-274320" algn="just">
              <a:lnSpc>
                <a:spcPct val="80000"/>
              </a:lnSpc>
              <a:spcBef>
                <a:spcPts val="484"/>
              </a:spcBef>
              <a:buClr>
                <a:srgbClr val="FD8537"/>
              </a:buClr>
              <a:buSzPct val="78947"/>
              <a:buFont typeface="Segoe UI Symbol"/>
              <a:buChar char="⚫"/>
              <a:tabLst>
                <a:tab pos="652780" algn="l"/>
              </a:tabLst>
            </a:pPr>
            <a:r>
              <a:rPr sz="1900" spc="105" dirty="0">
                <a:latin typeface="Cambria"/>
                <a:cs typeface="Cambria"/>
              </a:rPr>
              <a:t>Thus </a:t>
            </a:r>
            <a:r>
              <a:rPr sz="1900" spc="130" dirty="0">
                <a:latin typeface="Cambria"/>
                <a:cs typeface="Cambria"/>
              </a:rPr>
              <a:t>a </a:t>
            </a:r>
            <a:r>
              <a:rPr sz="1900" spc="50" dirty="0">
                <a:latin typeface="Cambria"/>
                <a:cs typeface="Cambria"/>
              </a:rPr>
              <a:t>news</a:t>
            </a:r>
            <a:r>
              <a:rPr sz="1900" spc="55" dirty="0">
                <a:latin typeface="Cambria"/>
                <a:cs typeface="Cambria"/>
              </a:rPr>
              <a:t> </a:t>
            </a:r>
            <a:r>
              <a:rPr sz="1900" spc="40" dirty="0">
                <a:latin typeface="Cambria"/>
                <a:cs typeface="Cambria"/>
              </a:rPr>
              <a:t>story</a:t>
            </a:r>
            <a:r>
              <a:rPr sz="1900" spc="45" dirty="0">
                <a:latin typeface="Cambria"/>
                <a:cs typeface="Cambria"/>
              </a:rPr>
              <a:t> </a:t>
            </a:r>
            <a:r>
              <a:rPr sz="1900" spc="95" dirty="0">
                <a:latin typeface="Cambria"/>
                <a:cs typeface="Cambria"/>
              </a:rPr>
              <a:t>may</a:t>
            </a:r>
            <a:r>
              <a:rPr sz="1900" spc="100" dirty="0">
                <a:latin typeface="Cambria"/>
                <a:cs typeface="Cambria"/>
              </a:rPr>
              <a:t> </a:t>
            </a:r>
            <a:r>
              <a:rPr sz="1900" spc="15" dirty="0">
                <a:latin typeface="Cambria"/>
                <a:cs typeface="Cambria"/>
              </a:rPr>
              <a:t>be</a:t>
            </a:r>
            <a:r>
              <a:rPr sz="1900" spc="20" dirty="0">
                <a:latin typeface="Cambria"/>
                <a:cs typeface="Cambria"/>
              </a:rPr>
              <a:t> </a:t>
            </a:r>
            <a:r>
              <a:rPr sz="1900" spc="50" dirty="0">
                <a:latin typeface="Cambria"/>
                <a:cs typeface="Cambria"/>
              </a:rPr>
              <a:t>subdivided</a:t>
            </a:r>
            <a:r>
              <a:rPr sz="1900" spc="55" dirty="0">
                <a:latin typeface="Cambria"/>
                <a:cs typeface="Cambria"/>
              </a:rPr>
              <a:t> </a:t>
            </a:r>
            <a:r>
              <a:rPr sz="1900" spc="50" dirty="0">
                <a:latin typeface="Cambria"/>
                <a:cs typeface="Cambria"/>
              </a:rPr>
              <a:t>into  </a:t>
            </a:r>
            <a:r>
              <a:rPr sz="1900" spc="75" dirty="0">
                <a:latin typeface="Cambria"/>
                <a:cs typeface="Cambria"/>
              </a:rPr>
              <a:t>areas  </a:t>
            </a:r>
            <a:r>
              <a:rPr sz="1900" spc="50" dirty="0">
                <a:latin typeface="Cambria"/>
                <a:cs typeface="Cambria"/>
              </a:rPr>
              <a:t>associated </a:t>
            </a:r>
            <a:r>
              <a:rPr sz="1900" spc="55" dirty="0">
                <a:latin typeface="Cambria"/>
                <a:cs typeface="Cambria"/>
              </a:rPr>
              <a:t> </a:t>
            </a:r>
            <a:r>
              <a:rPr sz="1900" spc="70" dirty="0">
                <a:latin typeface="Cambria"/>
                <a:cs typeface="Cambria"/>
              </a:rPr>
              <a:t>with </a:t>
            </a:r>
            <a:r>
              <a:rPr sz="1900" spc="220" dirty="0">
                <a:latin typeface="Cambria"/>
                <a:cs typeface="Cambria"/>
              </a:rPr>
              <a:t>EVALUATION </a:t>
            </a:r>
            <a:r>
              <a:rPr sz="1900" spc="20" dirty="0">
                <a:latin typeface="Cambria"/>
                <a:cs typeface="Cambria"/>
              </a:rPr>
              <a:t>(opinions),</a:t>
            </a:r>
            <a:r>
              <a:rPr sz="1900" spc="25" dirty="0">
                <a:latin typeface="Cambria"/>
                <a:cs typeface="Cambria"/>
              </a:rPr>
              <a:t> </a:t>
            </a:r>
            <a:r>
              <a:rPr sz="1900" spc="135" dirty="0">
                <a:latin typeface="Cambria"/>
                <a:cs typeface="Cambria"/>
              </a:rPr>
              <a:t>Main </a:t>
            </a:r>
            <a:r>
              <a:rPr sz="1900" spc="60" dirty="0">
                <a:latin typeface="Cambria"/>
                <a:cs typeface="Cambria"/>
              </a:rPr>
              <a:t>event </a:t>
            </a:r>
            <a:r>
              <a:rPr sz="1900" spc="30" dirty="0">
                <a:latin typeface="Cambria"/>
                <a:cs typeface="Cambria"/>
              </a:rPr>
              <a:t>(basic</a:t>
            </a:r>
            <a:r>
              <a:rPr sz="1900" spc="35" dirty="0">
                <a:latin typeface="Cambria"/>
                <a:cs typeface="Cambria"/>
              </a:rPr>
              <a:t> </a:t>
            </a:r>
            <a:r>
              <a:rPr sz="1900" spc="55" dirty="0">
                <a:latin typeface="Cambria"/>
                <a:cs typeface="Cambria"/>
              </a:rPr>
              <a:t>facts), </a:t>
            </a:r>
            <a:r>
              <a:rPr sz="1900" spc="80" dirty="0">
                <a:latin typeface="Cambria"/>
                <a:cs typeface="Cambria"/>
              </a:rPr>
              <a:t>and </a:t>
            </a:r>
            <a:r>
              <a:rPr sz="1900" spc="85" dirty="0">
                <a:latin typeface="Cambria"/>
                <a:cs typeface="Cambria"/>
              </a:rPr>
              <a:t> </a:t>
            </a:r>
            <a:r>
              <a:rPr sz="1900" spc="70" dirty="0">
                <a:latin typeface="Cambria"/>
                <a:cs typeface="Cambria"/>
              </a:rPr>
              <a:t>Expectations </a:t>
            </a:r>
            <a:r>
              <a:rPr sz="1900" spc="40" dirty="0">
                <a:latin typeface="Cambria"/>
                <a:cs typeface="Cambria"/>
              </a:rPr>
              <a:t>(Predictions). </a:t>
            </a:r>
            <a:r>
              <a:rPr sz="1900" spc="65" dirty="0">
                <a:latin typeface="Cambria"/>
                <a:cs typeface="Cambria"/>
              </a:rPr>
              <a:t>These </a:t>
            </a:r>
            <a:r>
              <a:rPr sz="1900" spc="80" dirty="0">
                <a:latin typeface="Cambria"/>
                <a:cs typeface="Cambria"/>
              </a:rPr>
              <a:t>have </a:t>
            </a:r>
            <a:r>
              <a:rPr sz="1900" spc="35" dirty="0">
                <a:latin typeface="Cambria"/>
                <a:cs typeface="Cambria"/>
              </a:rPr>
              <a:t>been </a:t>
            </a:r>
            <a:r>
              <a:rPr sz="1900" spc="65" dirty="0">
                <a:latin typeface="Cambria"/>
                <a:cs typeface="Cambria"/>
              </a:rPr>
              <a:t>updated </a:t>
            </a:r>
            <a:r>
              <a:rPr sz="1900" spc="10" dirty="0">
                <a:latin typeface="Cambria"/>
                <a:cs typeface="Cambria"/>
              </a:rPr>
              <a:t>to </a:t>
            </a:r>
            <a:r>
              <a:rPr sz="1900" spc="55" dirty="0">
                <a:latin typeface="Cambria"/>
                <a:cs typeface="Cambria"/>
              </a:rPr>
              <a:t>include </a:t>
            </a:r>
            <a:r>
              <a:rPr sz="1900" spc="60" dirty="0">
                <a:latin typeface="Cambria"/>
                <a:cs typeface="Cambria"/>
              </a:rPr>
              <a:t> </a:t>
            </a:r>
            <a:r>
              <a:rPr sz="1900" spc="90" dirty="0">
                <a:latin typeface="Cambria"/>
                <a:cs typeface="Cambria"/>
              </a:rPr>
              <a:t>Analytical</a:t>
            </a:r>
            <a:r>
              <a:rPr sz="1900" spc="95" dirty="0">
                <a:latin typeface="Cambria"/>
                <a:cs typeface="Cambria"/>
              </a:rPr>
              <a:t> </a:t>
            </a:r>
            <a:r>
              <a:rPr sz="1900" spc="70" dirty="0">
                <a:latin typeface="Cambria"/>
                <a:cs typeface="Cambria"/>
              </a:rPr>
              <a:t>Information,</a:t>
            </a:r>
            <a:r>
              <a:rPr sz="1900" spc="75" dirty="0">
                <a:latin typeface="Cambria"/>
                <a:cs typeface="Cambria"/>
              </a:rPr>
              <a:t> </a:t>
            </a:r>
            <a:r>
              <a:rPr sz="1900" spc="60" dirty="0">
                <a:latin typeface="Cambria"/>
                <a:cs typeface="Cambria"/>
              </a:rPr>
              <a:t>Cause/Effect </a:t>
            </a:r>
            <a:r>
              <a:rPr sz="1900" spc="65" dirty="0">
                <a:latin typeface="Cambria"/>
                <a:cs typeface="Cambria"/>
              </a:rPr>
              <a:t> </a:t>
            </a:r>
            <a:r>
              <a:rPr sz="1900" spc="75" dirty="0">
                <a:latin typeface="Cambria"/>
                <a:cs typeface="Cambria"/>
              </a:rPr>
              <a:t>Dimension </a:t>
            </a:r>
            <a:r>
              <a:rPr sz="1900" spc="80" dirty="0">
                <a:latin typeface="Cambria"/>
                <a:cs typeface="Cambria"/>
              </a:rPr>
              <a:t> and </a:t>
            </a:r>
            <a:r>
              <a:rPr sz="1900" spc="85" dirty="0">
                <a:latin typeface="Cambria"/>
                <a:cs typeface="Cambria"/>
              </a:rPr>
              <a:t> </a:t>
            </a:r>
            <a:r>
              <a:rPr sz="1900" spc="75" dirty="0">
                <a:latin typeface="Cambria"/>
                <a:cs typeface="Cambria"/>
              </a:rPr>
              <a:t>Attributed</a:t>
            </a:r>
            <a:r>
              <a:rPr sz="1900" spc="85" dirty="0">
                <a:latin typeface="Cambria"/>
                <a:cs typeface="Cambria"/>
              </a:rPr>
              <a:t> </a:t>
            </a:r>
            <a:r>
              <a:rPr sz="1900" spc="75" dirty="0">
                <a:latin typeface="Cambria"/>
                <a:cs typeface="Cambria"/>
              </a:rPr>
              <a:t>Quotations</a:t>
            </a:r>
            <a:r>
              <a:rPr sz="1900" spc="90" dirty="0">
                <a:latin typeface="Cambria"/>
                <a:cs typeface="Cambria"/>
              </a:rPr>
              <a:t> </a:t>
            </a:r>
            <a:r>
              <a:rPr sz="1900" spc="85" dirty="0">
                <a:latin typeface="Cambria"/>
                <a:cs typeface="Cambria"/>
              </a:rPr>
              <a:t>in</a:t>
            </a:r>
            <a:r>
              <a:rPr sz="1900" spc="105" dirty="0">
                <a:latin typeface="Cambria"/>
                <a:cs typeface="Cambria"/>
              </a:rPr>
              <a:t> </a:t>
            </a:r>
            <a:r>
              <a:rPr sz="1900" spc="75" dirty="0">
                <a:latin typeface="Cambria"/>
                <a:cs typeface="Cambria"/>
              </a:rPr>
              <a:t>the</a:t>
            </a:r>
            <a:r>
              <a:rPr sz="1900" spc="95" dirty="0">
                <a:latin typeface="Cambria"/>
                <a:cs typeface="Cambria"/>
              </a:rPr>
              <a:t> </a:t>
            </a:r>
            <a:r>
              <a:rPr sz="1900" spc="30" dirty="0">
                <a:latin typeface="Cambria"/>
                <a:cs typeface="Cambria"/>
              </a:rPr>
              <a:t>more</a:t>
            </a:r>
            <a:r>
              <a:rPr sz="1900" spc="95" dirty="0">
                <a:latin typeface="Cambria"/>
                <a:cs typeface="Cambria"/>
              </a:rPr>
              <a:t> </a:t>
            </a:r>
            <a:r>
              <a:rPr sz="1900" spc="50" dirty="0">
                <a:latin typeface="Cambria"/>
                <a:cs typeface="Cambria"/>
              </a:rPr>
              <a:t>recent</a:t>
            </a:r>
            <a:r>
              <a:rPr sz="1900" spc="80" dirty="0">
                <a:latin typeface="Cambria"/>
                <a:cs typeface="Cambria"/>
              </a:rPr>
              <a:t> </a:t>
            </a:r>
            <a:r>
              <a:rPr sz="1900" spc="45" dirty="0">
                <a:latin typeface="Cambria"/>
                <a:cs typeface="Cambria"/>
              </a:rPr>
              <a:t>versions</a:t>
            </a:r>
            <a:r>
              <a:rPr sz="1900" spc="85" dirty="0">
                <a:latin typeface="Cambria"/>
                <a:cs typeface="Cambria"/>
              </a:rPr>
              <a:t> </a:t>
            </a:r>
            <a:r>
              <a:rPr sz="1900" dirty="0">
                <a:latin typeface="Cambria"/>
                <a:cs typeface="Cambria"/>
              </a:rPr>
              <a:t>of</a:t>
            </a:r>
            <a:r>
              <a:rPr sz="1900" spc="105" dirty="0">
                <a:latin typeface="Cambria"/>
                <a:cs typeface="Cambria"/>
              </a:rPr>
              <a:t> </a:t>
            </a:r>
            <a:r>
              <a:rPr sz="1900" spc="185" dirty="0">
                <a:latin typeface="Cambria"/>
                <a:cs typeface="Cambria"/>
              </a:rPr>
              <a:t>DR-LINK.</a:t>
            </a:r>
            <a:endParaRPr sz="1900">
              <a:latin typeface="Cambria"/>
              <a:cs typeface="Cambria"/>
            </a:endParaRPr>
          </a:p>
          <a:p>
            <a:pPr marL="652145" marR="57785" lvl="1" indent="-274320">
              <a:lnSpc>
                <a:spcPts val="1820"/>
              </a:lnSpc>
              <a:spcBef>
                <a:spcPts val="445"/>
              </a:spcBef>
              <a:buClr>
                <a:srgbClr val="FD8537"/>
              </a:buClr>
              <a:buSzPct val="78947"/>
              <a:buFont typeface="Segoe UI Symbol"/>
              <a:buChar char="⚫"/>
              <a:tabLst>
                <a:tab pos="652145" algn="l"/>
                <a:tab pos="652780" algn="l"/>
              </a:tabLst>
            </a:pPr>
            <a:r>
              <a:rPr sz="1900" spc="120" dirty="0">
                <a:latin typeface="Cambria"/>
                <a:cs typeface="Cambria"/>
              </a:rPr>
              <a:t>Natural</a:t>
            </a:r>
            <a:r>
              <a:rPr sz="1900" spc="100" dirty="0">
                <a:latin typeface="Cambria"/>
                <a:cs typeface="Cambria"/>
              </a:rPr>
              <a:t> </a:t>
            </a:r>
            <a:r>
              <a:rPr sz="1900" spc="90" dirty="0">
                <a:latin typeface="Cambria"/>
                <a:cs typeface="Cambria"/>
              </a:rPr>
              <a:t>language</a:t>
            </a:r>
            <a:r>
              <a:rPr sz="1900" spc="120" dirty="0">
                <a:latin typeface="Cambria"/>
                <a:cs typeface="Cambria"/>
              </a:rPr>
              <a:t> </a:t>
            </a:r>
            <a:r>
              <a:rPr sz="1900" spc="40" dirty="0">
                <a:latin typeface="Cambria"/>
                <a:cs typeface="Cambria"/>
              </a:rPr>
              <a:t>processing</a:t>
            </a:r>
            <a:r>
              <a:rPr sz="1900" spc="85" dirty="0">
                <a:latin typeface="Cambria"/>
                <a:cs typeface="Cambria"/>
              </a:rPr>
              <a:t> </a:t>
            </a:r>
            <a:r>
              <a:rPr sz="1900" spc="65" dirty="0">
                <a:latin typeface="Cambria"/>
                <a:cs typeface="Cambria"/>
              </a:rPr>
              <a:t>is</a:t>
            </a:r>
            <a:r>
              <a:rPr sz="1900" spc="110" dirty="0">
                <a:latin typeface="Cambria"/>
                <a:cs typeface="Cambria"/>
              </a:rPr>
              <a:t> </a:t>
            </a:r>
            <a:r>
              <a:rPr sz="1900" spc="45" dirty="0">
                <a:latin typeface="Cambria"/>
                <a:cs typeface="Cambria"/>
              </a:rPr>
              <a:t>not</a:t>
            </a:r>
            <a:r>
              <a:rPr sz="1900" spc="100" dirty="0">
                <a:latin typeface="Cambria"/>
                <a:cs typeface="Cambria"/>
              </a:rPr>
              <a:t> </a:t>
            </a:r>
            <a:r>
              <a:rPr sz="1900" spc="80" dirty="0">
                <a:latin typeface="Cambria"/>
                <a:cs typeface="Cambria"/>
              </a:rPr>
              <a:t>just</a:t>
            </a:r>
            <a:r>
              <a:rPr sz="1900" spc="100" dirty="0">
                <a:latin typeface="Cambria"/>
                <a:cs typeface="Cambria"/>
              </a:rPr>
              <a:t> </a:t>
            </a:r>
            <a:r>
              <a:rPr sz="1900" spc="65" dirty="0">
                <a:latin typeface="Cambria"/>
                <a:cs typeface="Cambria"/>
              </a:rPr>
              <a:t>determining</a:t>
            </a:r>
            <a:r>
              <a:rPr sz="1900" spc="90" dirty="0">
                <a:latin typeface="Cambria"/>
                <a:cs typeface="Cambria"/>
              </a:rPr>
              <a:t> </a:t>
            </a:r>
            <a:r>
              <a:rPr sz="1900" spc="75" dirty="0">
                <a:latin typeface="Cambria"/>
                <a:cs typeface="Cambria"/>
              </a:rPr>
              <a:t>the</a:t>
            </a:r>
            <a:r>
              <a:rPr sz="1900" spc="105" dirty="0">
                <a:latin typeface="Cambria"/>
                <a:cs typeface="Cambria"/>
              </a:rPr>
              <a:t> </a:t>
            </a:r>
            <a:r>
              <a:rPr sz="1900" spc="25" dirty="0">
                <a:latin typeface="Cambria"/>
                <a:cs typeface="Cambria"/>
              </a:rPr>
              <a:t>topic </a:t>
            </a:r>
            <a:r>
              <a:rPr sz="1900" spc="30" dirty="0">
                <a:latin typeface="Cambria"/>
                <a:cs typeface="Cambria"/>
              </a:rPr>
              <a:t> </a:t>
            </a:r>
            <a:r>
              <a:rPr sz="1900" spc="50" dirty="0">
                <a:latin typeface="Cambria"/>
                <a:cs typeface="Cambria"/>
              </a:rPr>
              <a:t>statement(s)</a:t>
            </a:r>
            <a:r>
              <a:rPr sz="1900" spc="80" dirty="0">
                <a:latin typeface="Cambria"/>
                <a:cs typeface="Cambria"/>
              </a:rPr>
              <a:t> </a:t>
            </a:r>
            <a:r>
              <a:rPr sz="1900" spc="70" dirty="0">
                <a:latin typeface="Cambria"/>
                <a:cs typeface="Cambria"/>
              </a:rPr>
              <a:t>but</a:t>
            </a:r>
            <a:r>
              <a:rPr sz="1900" spc="105" dirty="0">
                <a:latin typeface="Cambria"/>
                <a:cs typeface="Cambria"/>
              </a:rPr>
              <a:t> </a:t>
            </a:r>
            <a:r>
              <a:rPr sz="1900" spc="50" dirty="0">
                <a:latin typeface="Cambria"/>
                <a:cs typeface="Cambria"/>
              </a:rPr>
              <a:t>also</a:t>
            </a:r>
            <a:r>
              <a:rPr sz="1900" spc="110" dirty="0">
                <a:latin typeface="Cambria"/>
                <a:cs typeface="Cambria"/>
              </a:rPr>
              <a:t> </a:t>
            </a:r>
            <a:r>
              <a:rPr sz="1900" spc="80" dirty="0">
                <a:latin typeface="Cambria"/>
                <a:cs typeface="Cambria"/>
              </a:rPr>
              <a:t>assigning</a:t>
            </a:r>
            <a:r>
              <a:rPr sz="1900" spc="105" dirty="0">
                <a:latin typeface="Cambria"/>
                <a:cs typeface="Cambria"/>
              </a:rPr>
              <a:t> </a:t>
            </a:r>
            <a:r>
              <a:rPr sz="1900" spc="75" dirty="0">
                <a:latin typeface="Cambria"/>
                <a:cs typeface="Cambria"/>
              </a:rPr>
              <a:t>semantic</a:t>
            </a:r>
            <a:r>
              <a:rPr sz="1900" spc="90" dirty="0">
                <a:latin typeface="Cambria"/>
                <a:cs typeface="Cambria"/>
              </a:rPr>
              <a:t> </a:t>
            </a:r>
            <a:r>
              <a:rPr sz="1900" spc="70" dirty="0">
                <a:latin typeface="Cambria"/>
                <a:cs typeface="Cambria"/>
              </a:rPr>
              <a:t>attributes</a:t>
            </a:r>
            <a:r>
              <a:rPr sz="1900" spc="95" dirty="0">
                <a:latin typeface="Cambria"/>
                <a:cs typeface="Cambria"/>
              </a:rPr>
              <a:t> </a:t>
            </a:r>
            <a:r>
              <a:rPr sz="1900" spc="15" dirty="0">
                <a:latin typeface="Cambria"/>
                <a:cs typeface="Cambria"/>
              </a:rPr>
              <a:t>to</a:t>
            </a:r>
            <a:r>
              <a:rPr sz="1900" spc="110" dirty="0">
                <a:latin typeface="Cambria"/>
                <a:cs typeface="Cambria"/>
              </a:rPr>
              <a:t> </a:t>
            </a:r>
            <a:r>
              <a:rPr sz="1900" spc="75" dirty="0">
                <a:latin typeface="Cambria"/>
                <a:cs typeface="Cambria"/>
              </a:rPr>
              <a:t>the</a:t>
            </a:r>
            <a:r>
              <a:rPr sz="1900" spc="100" dirty="0">
                <a:latin typeface="Cambria"/>
                <a:cs typeface="Cambria"/>
              </a:rPr>
              <a:t> </a:t>
            </a:r>
            <a:r>
              <a:rPr sz="1900" spc="25" dirty="0">
                <a:latin typeface="Cambria"/>
                <a:cs typeface="Cambria"/>
              </a:rPr>
              <a:t>topic </a:t>
            </a:r>
            <a:r>
              <a:rPr sz="1900" spc="-400" dirty="0">
                <a:latin typeface="Cambria"/>
                <a:cs typeface="Cambria"/>
              </a:rPr>
              <a:t> </a:t>
            </a:r>
            <a:r>
              <a:rPr sz="1900" spc="70" dirty="0">
                <a:latin typeface="Cambria"/>
                <a:cs typeface="Cambria"/>
              </a:rPr>
              <a:t>such</a:t>
            </a:r>
            <a:r>
              <a:rPr sz="1900" spc="75" dirty="0">
                <a:latin typeface="Cambria"/>
                <a:cs typeface="Cambria"/>
              </a:rPr>
              <a:t> </a:t>
            </a:r>
            <a:r>
              <a:rPr sz="1900" spc="90" dirty="0">
                <a:latin typeface="Cambria"/>
                <a:cs typeface="Cambria"/>
              </a:rPr>
              <a:t>as</a:t>
            </a:r>
            <a:r>
              <a:rPr sz="1900" spc="105" dirty="0">
                <a:latin typeface="Cambria"/>
                <a:cs typeface="Cambria"/>
              </a:rPr>
              <a:t> </a:t>
            </a:r>
            <a:r>
              <a:rPr sz="1900" spc="70" dirty="0">
                <a:latin typeface="Cambria"/>
                <a:cs typeface="Cambria"/>
              </a:rPr>
              <a:t>time</a:t>
            </a:r>
            <a:r>
              <a:rPr sz="1900" spc="95" dirty="0">
                <a:latin typeface="Cambria"/>
                <a:cs typeface="Cambria"/>
              </a:rPr>
              <a:t> </a:t>
            </a:r>
            <a:r>
              <a:rPr sz="1900" spc="75" dirty="0">
                <a:latin typeface="Cambria"/>
                <a:cs typeface="Cambria"/>
              </a:rPr>
              <a:t>frame</a:t>
            </a:r>
            <a:r>
              <a:rPr sz="1900" spc="100" dirty="0">
                <a:latin typeface="Cambria"/>
                <a:cs typeface="Cambria"/>
              </a:rPr>
              <a:t> </a:t>
            </a:r>
            <a:r>
              <a:rPr sz="1900" spc="60" dirty="0">
                <a:latin typeface="Cambria"/>
                <a:cs typeface="Cambria"/>
              </a:rPr>
              <a:t>(past,</a:t>
            </a:r>
            <a:r>
              <a:rPr sz="1900" spc="95" dirty="0">
                <a:latin typeface="Cambria"/>
                <a:cs typeface="Cambria"/>
              </a:rPr>
              <a:t> </a:t>
            </a:r>
            <a:r>
              <a:rPr sz="1900" spc="65" dirty="0">
                <a:latin typeface="Cambria"/>
                <a:cs typeface="Cambria"/>
              </a:rPr>
              <a:t>present,</a:t>
            </a:r>
            <a:r>
              <a:rPr sz="1900" spc="75" dirty="0">
                <a:latin typeface="Cambria"/>
                <a:cs typeface="Cambria"/>
              </a:rPr>
              <a:t> </a:t>
            </a:r>
            <a:r>
              <a:rPr sz="1900" spc="60" dirty="0">
                <a:latin typeface="Cambria"/>
                <a:cs typeface="Cambria"/>
              </a:rPr>
              <a:t>future).</a:t>
            </a:r>
            <a:endParaRPr sz="1900">
              <a:latin typeface="Cambria"/>
              <a:cs typeface="Cambri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1430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595374"/>
            <a:ext cx="7767955" cy="4805045"/>
          </a:xfrm>
          <a:prstGeom prst="rect">
            <a:avLst/>
          </a:prstGeom>
        </p:spPr>
        <p:txBody>
          <a:bodyPr vert="horz" wrap="square" lIns="0" tIns="50165" rIns="0" bIns="0" rtlCol="0">
            <a:spAutoFit/>
          </a:bodyPr>
          <a:lstStyle/>
          <a:p>
            <a:pPr marL="286385" marR="5080" indent="-274320" algn="just">
              <a:lnSpc>
                <a:spcPts val="2380"/>
              </a:lnSpc>
              <a:spcBef>
                <a:spcPts val="395"/>
              </a:spcBef>
              <a:buClr>
                <a:srgbClr val="FD8537"/>
              </a:buClr>
              <a:buSzPct val="70454"/>
              <a:buFont typeface="Wingdings"/>
              <a:buChar char=""/>
              <a:tabLst>
                <a:tab pos="287020" algn="l"/>
              </a:tabLst>
            </a:pPr>
            <a:r>
              <a:rPr sz="2200" spc="120" dirty="0">
                <a:latin typeface="Cambria"/>
                <a:cs typeface="Cambria"/>
              </a:rPr>
              <a:t>Phase </a:t>
            </a:r>
            <a:r>
              <a:rPr sz="2200" spc="15" dirty="0">
                <a:latin typeface="Cambria"/>
                <a:cs typeface="Cambria"/>
              </a:rPr>
              <a:t>3: </a:t>
            </a:r>
            <a:r>
              <a:rPr sz="2200" spc="90" dirty="0">
                <a:latin typeface="Cambria"/>
                <a:cs typeface="Cambria"/>
              </a:rPr>
              <a:t>assignment </a:t>
            </a:r>
            <a:r>
              <a:rPr sz="2200" dirty="0">
                <a:latin typeface="Cambria"/>
                <a:cs typeface="Cambria"/>
              </a:rPr>
              <a:t>of </a:t>
            </a:r>
            <a:r>
              <a:rPr sz="2200" spc="75" dirty="0">
                <a:latin typeface="Cambria"/>
                <a:cs typeface="Cambria"/>
              </a:rPr>
              <a:t>terms </a:t>
            </a:r>
            <a:r>
              <a:rPr sz="2200" spc="20" dirty="0">
                <a:latin typeface="Cambria"/>
                <a:cs typeface="Cambria"/>
              </a:rPr>
              <a:t>to </a:t>
            </a:r>
            <a:r>
              <a:rPr sz="2200" spc="50" dirty="0">
                <a:latin typeface="Cambria"/>
                <a:cs typeface="Cambria"/>
              </a:rPr>
              <a:t>components, </a:t>
            </a:r>
            <a:r>
              <a:rPr sz="2200" spc="80" dirty="0">
                <a:latin typeface="Cambria"/>
                <a:cs typeface="Cambria"/>
              </a:rPr>
              <a:t>classifying </a:t>
            </a:r>
            <a:r>
              <a:rPr sz="2200" spc="85" dirty="0">
                <a:latin typeface="Cambria"/>
                <a:cs typeface="Cambria"/>
              </a:rPr>
              <a:t> the </a:t>
            </a:r>
            <a:r>
              <a:rPr sz="2200" spc="90" dirty="0">
                <a:latin typeface="Cambria"/>
                <a:cs typeface="Cambria"/>
              </a:rPr>
              <a:t>intent </a:t>
            </a:r>
            <a:r>
              <a:rPr sz="2200" dirty="0">
                <a:latin typeface="Cambria"/>
                <a:cs typeface="Cambria"/>
              </a:rPr>
              <a:t>of</a:t>
            </a:r>
            <a:r>
              <a:rPr sz="2200" spc="5" dirty="0">
                <a:latin typeface="Cambria"/>
                <a:cs typeface="Cambria"/>
              </a:rPr>
              <a:t> </a:t>
            </a:r>
            <a:r>
              <a:rPr sz="2200" spc="85" dirty="0">
                <a:latin typeface="Cambria"/>
                <a:cs typeface="Cambria"/>
              </a:rPr>
              <a:t>the </a:t>
            </a:r>
            <a:r>
              <a:rPr sz="2200" spc="75" dirty="0">
                <a:latin typeface="Cambria"/>
                <a:cs typeface="Cambria"/>
              </a:rPr>
              <a:t>terms </a:t>
            </a:r>
            <a:r>
              <a:rPr sz="2200" spc="95" dirty="0">
                <a:latin typeface="Cambria"/>
                <a:cs typeface="Cambria"/>
              </a:rPr>
              <a:t>in </a:t>
            </a:r>
            <a:r>
              <a:rPr sz="2200" spc="85" dirty="0">
                <a:latin typeface="Cambria"/>
                <a:cs typeface="Cambria"/>
              </a:rPr>
              <a:t>the text </a:t>
            </a:r>
            <a:r>
              <a:rPr sz="2200" spc="100" dirty="0">
                <a:latin typeface="Cambria"/>
                <a:cs typeface="Cambria"/>
              </a:rPr>
              <a:t>and </a:t>
            </a:r>
            <a:r>
              <a:rPr sz="2200" spc="80" dirty="0">
                <a:latin typeface="Cambria"/>
                <a:cs typeface="Cambria"/>
              </a:rPr>
              <a:t>identifying </a:t>
            </a:r>
            <a:r>
              <a:rPr sz="2200" spc="85" dirty="0">
                <a:latin typeface="Cambria"/>
                <a:cs typeface="Cambria"/>
              </a:rPr>
              <a:t>the </a:t>
            </a:r>
            <a:r>
              <a:rPr sz="2200" spc="90" dirty="0">
                <a:latin typeface="Cambria"/>
                <a:cs typeface="Cambria"/>
              </a:rPr>
              <a:t> </a:t>
            </a:r>
            <a:r>
              <a:rPr sz="2200" spc="55" dirty="0">
                <a:latin typeface="Cambria"/>
                <a:cs typeface="Cambria"/>
              </a:rPr>
              <a:t>topical</a:t>
            </a:r>
            <a:r>
              <a:rPr sz="2200" spc="90" dirty="0">
                <a:latin typeface="Cambria"/>
                <a:cs typeface="Cambria"/>
              </a:rPr>
              <a:t> </a:t>
            </a:r>
            <a:r>
              <a:rPr sz="2200" spc="95" dirty="0">
                <a:latin typeface="Cambria"/>
                <a:cs typeface="Cambria"/>
              </a:rPr>
              <a:t>statements.</a:t>
            </a:r>
            <a:endParaRPr sz="2200">
              <a:latin typeface="Cambria"/>
              <a:cs typeface="Cambria"/>
            </a:endParaRPr>
          </a:p>
          <a:p>
            <a:pPr marL="286385" marR="5080" indent="-274320" algn="just">
              <a:lnSpc>
                <a:spcPts val="2380"/>
              </a:lnSpc>
              <a:spcBef>
                <a:spcPts val="590"/>
              </a:spcBef>
              <a:buClr>
                <a:srgbClr val="FD8537"/>
              </a:buClr>
              <a:buSzPct val="70454"/>
              <a:buFont typeface="Wingdings"/>
              <a:buChar char=""/>
              <a:tabLst>
                <a:tab pos="287020" algn="l"/>
              </a:tabLst>
            </a:pPr>
            <a:r>
              <a:rPr sz="2200" spc="120" dirty="0">
                <a:latin typeface="Cambria"/>
                <a:cs typeface="Cambria"/>
              </a:rPr>
              <a:t>Phase</a:t>
            </a:r>
            <a:r>
              <a:rPr sz="2200" spc="125" dirty="0">
                <a:latin typeface="Cambria"/>
                <a:cs typeface="Cambria"/>
              </a:rPr>
              <a:t> </a:t>
            </a:r>
            <a:r>
              <a:rPr sz="2200" spc="15" dirty="0">
                <a:latin typeface="Cambria"/>
                <a:cs typeface="Cambria"/>
              </a:rPr>
              <a:t>4:</a:t>
            </a:r>
            <a:r>
              <a:rPr sz="2200" spc="20" dirty="0">
                <a:latin typeface="Cambria"/>
                <a:cs typeface="Cambria"/>
              </a:rPr>
              <a:t> </a:t>
            </a:r>
            <a:r>
              <a:rPr sz="2200" spc="70" dirty="0">
                <a:latin typeface="Cambria"/>
                <a:cs typeface="Cambria"/>
              </a:rPr>
              <a:t>identifies</a:t>
            </a:r>
            <a:r>
              <a:rPr sz="2200" spc="75" dirty="0">
                <a:latin typeface="Cambria"/>
                <a:cs typeface="Cambria"/>
              </a:rPr>
              <a:t> </a:t>
            </a:r>
            <a:r>
              <a:rPr sz="2200" spc="70" dirty="0">
                <a:latin typeface="Cambria"/>
                <a:cs typeface="Cambria"/>
              </a:rPr>
              <a:t>interrelationships</a:t>
            </a:r>
            <a:r>
              <a:rPr sz="2200" spc="75" dirty="0">
                <a:latin typeface="Cambria"/>
                <a:cs typeface="Cambria"/>
              </a:rPr>
              <a:t> </a:t>
            </a:r>
            <a:r>
              <a:rPr sz="2200" spc="45" dirty="0">
                <a:latin typeface="Cambria"/>
                <a:cs typeface="Cambria"/>
              </a:rPr>
              <a:t>between</a:t>
            </a:r>
            <a:r>
              <a:rPr sz="2200" spc="50" dirty="0">
                <a:latin typeface="Cambria"/>
                <a:cs typeface="Cambria"/>
              </a:rPr>
              <a:t> </a:t>
            </a:r>
            <a:r>
              <a:rPr sz="2200" spc="85" dirty="0">
                <a:latin typeface="Cambria"/>
                <a:cs typeface="Cambria"/>
              </a:rPr>
              <a:t>the </a:t>
            </a:r>
            <a:r>
              <a:rPr sz="2200" spc="90" dirty="0">
                <a:latin typeface="Cambria"/>
                <a:cs typeface="Cambria"/>
              </a:rPr>
              <a:t> </a:t>
            </a:r>
            <a:r>
              <a:rPr sz="2200" spc="50" dirty="0">
                <a:latin typeface="Cambria"/>
                <a:cs typeface="Cambria"/>
              </a:rPr>
              <a:t>concepts.</a:t>
            </a:r>
            <a:endParaRPr sz="2200">
              <a:latin typeface="Cambria"/>
              <a:cs typeface="Cambria"/>
            </a:endParaRPr>
          </a:p>
          <a:p>
            <a:pPr marL="561340" marR="5080" lvl="1" indent="-182880" algn="just">
              <a:lnSpc>
                <a:spcPts val="1839"/>
              </a:lnSpc>
              <a:spcBef>
                <a:spcPts val="590"/>
              </a:spcBef>
              <a:buClr>
                <a:srgbClr val="DF752E"/>
              </a:buClr>
              <a:buSzPct val="67647"/>
              <a:buFont typeface="Wingdings"/>
              <a:buChar char=""/>
              <a:tabLst>
                <a:tab pos="561340" algn="l"/>
              </a:tabLst>
            </a:pPr>
            <a:r>
              <a:rPr sz="1700" spc="70" dirty="0">
                <a:latin typeface="Cambria"/>
                <a:cs typeface="Cambria"/>
              </a:rPr>
              <a:t>For</a:t>
            </a:r>
            <a:r>
              <a:rPr sz="1700" spc="75" dirty="0">
                <a:latin typeface="Cambria"/>
                <a:cs typeface="Cambria"/>
              </a:rPr>
              <a:t> </a:t>
            </a:r>
            <a:r>
              <a:rPr sz="1700" spc="70" dirty="0">
                <a:latin typeface="Cambria"/>
                <a:cs typeface="Cambria"/>
              </a:rPr>
              <a:t>example,</a:t>
            </a:r>
            <a:r>
              <a:rPr sz="1700" spc="75" dirty="0">
                <a:latin typeface="Cambria"/>
                <a:cs typeface="Cambria"/>
              </a:rPr>
              <a:t> </a:t>
            </a:r>
            <a:r>
              <a:rPr sz="1700" spc="50" dirty="0">
                <a:latin typeface="Cambria"/>
                <a:cs typeface="Cambria"/>
              </a:rPr>
              <a:t>there</a:t>
            </a:r>
            <a:r>
              <a:rPr sz="1700" spc="55" dirty="0">
                <a:latin typeface="Cambria"/>
                <a:cs typeface="Cambria"/>
              </a:rPr>
              <a:t> </a:t>
            </a:r>
            <a:r>
              <a:rPr sz="1700" spc="85" dirty="0">
                <a:latin typeface="Cambria"/>
                <a:cs typeface="Cambria"/>
              </a:rPr>
              <a:t>may</a:t>
            </a:r>
            <a:r>
              <a:rPr sz="1700" spc="90" dirty="0">
                <a:latin typeface="Cambria"/>
                <a:cs typeface="Cambria"/>
              </a:rPr>
              <a:t> </a:t>
            </a:r>
            <a:r>
              <a:rPr sz="1700" spc="10" dirty="0">
                <a:latin typeface="Cambria"/>
                <a:cs typeface="Cambria"/>
              </a:rPr>
              <a:t>be</a:t>
            </a:r>
            <a:r>
              <a:rPr sz="1700" spc="15" dirty="0">
                <a:latin typeface="Cambria"/>
                <a:cs typeface="Cambria"/>
              </a:rPr>
              <a:t> </a:t>
            </a:r>
            <a:r>
              <a:rPr sz="1700" spc="10" dirty="0">
                <a:latin typeface="Cambria"/>
                <a:cs typeface="Cambria"/>
              </a:rPr>
              <a:t>two</a:t>
            </a:r>
            <a:r>
              <a:rPr sz="1700" spc="15" dirty="0">
                <a:latin typeface="Cambria"/>
                <a:cs typeface="Cambria"/>
              </a:rPr>
              <a:t> </a:t>
            </a:r>
            <a:r>
              <a:rPr sz="1700" spc="25" dirty="0">
                <a:latin typeface="Cambria"/>
                <a:cs typeface="Cambria"/>
              </a:rPr>
              <a:t>topics</a:t>
            </a:r>
            <a:r>
              <a:rPr sz="1700" spc="30" dirty="0">
                <a:latin typeface="Cambria"/>
                <a:cs typeface="Cambria"/>
              </a:rPr>
              <a:t> </a:t>
            </a:r>
            <a:r>
              <a:rPr sz="1700" spc="65" dirty="0">
                <a:latin typeface="Cambria"/>
                <a:cs typeface="Cambria"/>
              </a:rPr>
              <a:t>within</a:t>
            </a:r>
            <a:r>
              <a:rPr sz="1700" spc="70" dirty="0">
                <a:latin typeface="Cambria"/>
                <a:cs typeface="Cambria"/>
              </a:rPr>
              <a:t> </a:t>
            </a:r>
            <a:r>
              <a:rPr sz="1700" spc="95" dirty="0">
                <a:latin typeface="Cambria"/>
                <a:cs typeface="Cambria"/>
              </a:rPr>
              <a:t>an  </a:t>
            </a:r>
            <a:r>
              <a:rPr sz="1700" spc="60" dirty="0">
                <a:latin typeface="Cambria"/>
                <a:cs typeface="Cambria"/>
              </a:rPr>
              <a:t>item  "national </a:t>
            </a:r>
            <a:r>
              <a:rPr sz="1700" spc="65" dirty="0">
                <a:latin typeface="Cambria"/>
                <a:cs typeface="Cambria"/>
              </a:rPr>
              <a:t> </a:t>
            </a:r>
            <a:r>
              <a:rPr sz="1700" spc="30" dirty="0">
                <a:latin typeface="Cambria"/>
                <a:cs typeface="Cambria"/>
              </a:rPr>
              <a:t>elections" </a:t>
            </a:r>
            <a:r>
              <a:rPr sz="1700" spc="70" dirty="0">
                <a:latin typeface="Cambria"/>
                <a:cs typeface="Cambria"/>
              </a:rPr>
              <a:t>and </a:t>
            </a:r>
            <a:r>
              <a:rPr sz="1700" spc="55" dirty="0">
                <a:latin typeface="Cambria"/>
                <a:cs typeface="Cambria"/>
              </a:rPr>
              <a:t>"guerrilla warfare." </a:t>
            </a:r>
            <a:r>
              <a:rPr sz="1700" spc="80" dirty="0">
                <a:latin typeface="Cambria"/>
                <a:cs typeface="Cambria"/>
              </a:rPr>
              <a:t>The </a:t>
            </a:r>
            <a:r>
              <a:rPr sz="1700" spc="55" dirty="0">
                <a:latin typeface="Cambria"/>
                <a:cs typeface="Cambria"/>
              </a:rPr>
              <a:t>relationship </a:t>
            </a:r>
            <a:r>
              <a:rPr sz="1700" spc="50" dirty="0">
                <a:latin typeface="Cambria"/>
                <a:cs typeface="Cambria"/>
              </a:rPr>
              <a:t>"as </a:t>
            </a:r>
            <a:r>
              <a:rPr sz="1700" spc="110" dirty="0">
                <a:latin typeface="Cambria"/>
                <a:cs typeface="Cambria"/>
              </a:rPr>
              <a:t>a </a:t>
            </a:r>
            <a:r>
              <a:rPr sz="1700" spc="60" dirty="0">
                <a:latin typeface="Cambria"/>
                <a:cs typeface="Cambria"/>
              </a:rPr>
              <a:t>result </a:t>
            </a:r>
            <a:r>
              <a:rPr sz="1700" spc="-5" dirty="0">
                <a:latin typeface="Cambria"/>
                <a:cs typeface="Cambria"/>
              </a:rPr>
              <a:t>of"</a:t>
            </a:r>
            <a:r>
              <a:rPr sz="1700" dirty="0">
                <a:latin typeface="Cambria"/>
                <a:cs typeface="Cambria"/>
              </a:rPr>
              <a:t> </a:t>
            </a:r>
            <a:r>
              <a:rPr sz="1700" spc="50" dirty="0">
                <a:latin typeface="Cambria"/>
                <a:cs typeface="Cambria"/>
              </a:rPr>
              <a:t>is </a:t>
            </a:r>
            <a:r>
              <a:rPr sz="1700" spc="55" dirty="0">
                <a:latin typeface="Cambria"/>
                <a:cs typeface="Cambria"/>
              </a:rPr>
              <a:t> critical</a:t>
            </a:r>
            <a:r>
              <a:rPr sz="1700" spc="95" dirty="0">
                <a:latin typeface="Cambria"/>
                <a:cs typeface="Cambria"/>
              </a:rPr>
              <a:t> </a:t>
            </a:r>
            <a:r>
              <a:rPr sz="1700" spc="10" dirty="0">
                <a:latin typeface="Cambria"/>
                <a:cs typeface="Cambria"/>
              </a:rPr>
              <a:t>to</a:t>
            </a:r>
            <a:r>
              <a:rPr sz="1700" spc="100" dirty="0">
                <a:latin typeface="Cambria"/>
                <a:cs typeface="Cambria"/>
              </a:rPr>
              <a:t> </a:t>
            </a:r>
            <a:r>
              <a:rPr sz="1700" spc="80" dirty="0">
                <a:latin typeface="Cambria"/>
                <a:cs typeface="Cambria"/>
              </a:rPr>
              <a:t>link</a:t>
            </a:r>
            <a:r>
              <a:rPr sz="1700" spc="110" dirty="0">
                <a:latin typeface="Cambria"/>
                <a:cs typeface="Cambria"/>
              </a:rPr>
              <a:t> </a:t>
            </a:r>
            <a:r>
              <a:rPr sz="1700" spc="60" dirty="0">
                <a:latin typeface="Cambria"/>
                <a:cs typeface="Cambria"/>
              </a:rPr>
              <a:t>the</a:t>
            </a:r>
            <a:r>
              <a:rPr sz="1700" spc="100" dirty="0">
                <a:latin typeface="Cambria"/>
                <a:cs typeface="Cambria"/>
              </a:rPr>
              <a:t> </a:t>
            </a:r>
            <a:r>
              <a:rPr sz="1700" spc="15" dirty="0">
                <a:latin typeface="Cambria"/>
                <a:cs typeface="Cambria"/>
              </a:rPr>
              <a:t>order</a:t>
            </a:r>
            <a:r>
              <a:rPr sz="1700" spc="85" dirty="0">
                <a:latin typeface="Cambria"/>
                <a:cs typeface="Cambria"/>
              </a:rPr>
              <a:t> </a:t>
            </a:r>
            <a:r>
              <a:rPr sz="1700" spc="-5" dirty="0">
                <a:latin typeface="Cambria"/>
                <a:cs typeface="Cambria"/>
              </a:rPr>
              <a:t>of</a:t>
            </a:r>
            <a:r>
              <a:rPr sz="1700" spc="95" dirty="0">
                <a:latin typeface="Cambria"/>
                <a:cs typeface="Cambria"/>
              </a:rPr>
              <a:t> </a:t>
            </a:r>
            <a:r>
              <a:rPr sz="1700" spc="50" dirty="0">
                <a:latin typeface="Cambria"/>
                <a:cs typeface="Cambria"/>
              </a:rPr>
              <a:t>these</a:t>
            </a:r>
            <a:r>
              <a:rPr sz="1700" spc="105" dirty="0">
                <a:latin typeface="Cambria"/>
                <a:cs typeface="Cambria"/>
              </a:rPr>
              <a:t> </a:t>
            </a:r>
            <a:r>
              <a:rPr sz="1700" spc="5" dirty="0">
                <a:latin typeface="Cambria"/>
                <a:cs typeface="Cambria"/>
              </a:rPr>
              <a:t>two</a:t>
            </a:r>
            <a:r>
              <a:rPr sz="1700" spc="105" dirty="0">
                <a:latin typeface="Cambria"/>
                <a:cs typeface="Cambria"/>
              </a:rPr>
              <a:t> </a:t>
            </a:r>
            <a:r>
              <a:rPr sz="1700" spc="35" dirty="0">
                <a:latin typeface="Cambria"/>
                <a:cs typeface="Cambria"/>
              </a:rPr>
              <a:t>concepts.</a:t>
            </a:r>
            <a:endParaRPr sz="1700">
              <a:latin typeface="Cambria"/>
              <a:cs typeface="Cambria"/>
            </a:endParaRPr>
          </a:p>
          <a:p>
            <a:pPr marL="286385" marR="5080" indent="-274320" algn="just">
              <a:lnSpc>
                <a:spcPts val="2380"/>
              </a:lnSpc>
              <a:spcBef>
                <a:spcPts val="590"/>
              </a:spcBef>
              <a:buClr>
                <a:srgbClr val="FD8537"/>
              </a:buClr>
              <a:buSzPct val="70454"/>
              <a:buFont typeface="Wingdings"/>
              <a:buChar char=""/>
              <a:tabLst>
                <a:tab pos="287020" algn="l"/>
              </a:tabLst>
            </a:pPr>
            <a:r>
              <a:rPr sz="2200" spc="114" dirty="0">
                <a:latin typeface="Cambria"/>
                <a:cs typeface="Cambria"/>
              </a:rPr>
              <a:t>Phase</a:t>
            </a:r>
            <a:r>
              <a:rPr sz="2200" spc="120" dirty="0">
                <a:latin typeface="Cambria"/>
                <a:cs typeface="Cambria"/>
              </a:rPr>
              <a:t> </a:t>
            </a:r>
            <a:r>
              <a:rPr sz="2200" spc="15" dirty="0">
                <a:latin typeface="Cambria"/>
                <a:cs typeface="Cambria"/>
              </a:rPr>
              <a:t>5:</a:t>
            </a:r>
            <a:r>
              <a:rPr sz="2200" spc="20" dirty="0">
                <a:latin typeface="Cambria"/>
                <a:cs typeface="Cambria"/>
              </a:rPr>
              <a:t> </a:t>
            </a:r>
            <a:r>
              <a:rPr sz="2200" spc="105" dirty="0">
                <a:latin typeface="Cambria"/>
                <a:cs typeface="Cambria"/>
              </a:rPr>
              <a:t>Assign</a:t>
            </a:r>
            <a:r>
              <a:rPr sz="2200" spc="110" dirty="0">
                <a:latin typeface="Cambria"/>
                <a:cs typeface="Cambria"/>
              </a:rPr>
              <a:t> </a:t>
            </a:r>
            <a:r>
              <a:rPr sz="2200" spc="100" dirty="0">
                <a:latin typeface="Cambria"/>
                <a:cs typeface="Cambria"/>
              </a:rPr>
              <a:t>final</a:t>
            </a:r>
            <a:r>
              <a:rPr sz="2200" spc="105" dirty="0">
                <a:latin typeface="Cambria"/>
                <a:cs typeface="Cambria"/>
              </a:rPr>
              <a:t> </a:t>
            </a:r>
            <a:r>
              <a:rPr sz="2200" spc="75" dirty="0">
                <a:latin typeface="Cambria"/>
                <a:cs typeface="Cambria"/>
              </a:rPr>
              <a:t>weights</a:t>
            </a:r>
            <a:r>
              <a:rPr sz="2200" spc="80" dirty="0">
                <a:latin typeface="Cambria"/>
                <a:cs typeface="Cambria"/>
              </a:rPr>
              <a:t> </a:t>
            </a:r>
            <a:r>
              <a:rPr sz="2200" spc="15" dirty="0">
                <a:latin typeface="Cambria"/>
                <a:cs typeface="Cambria"/>
              </a:rPr>
              <a:t>to</a:t>
            </a:r>
            <a:r>
              <a:rPr sz="2200" spc="20" dirty="0">
                <a:latin typeface="Cambria"/>
                <a:cs typeface="Cambria"/>
              </a:rPr>
              <a:t> </a:t>
            </a:r>
            <a:r>
              <a:rPr sz="2200" spc="85" dirty="0">
                <a:latin typeface="Cambria"/>
                <a:cs typeface="Cambria"/>
              </a:rPr>
              <a:t>the</a:t>
            </a:r>
            <a:r>
              <a:rPr sz="2200" spc="655" dirty="0">
                <a:latin typeface="Cambria"/>
                <a:cs typeface="Cambria"/>
              </a:rPr>
              <a:t> </a:t>
            </a:r>
            <a:r>
              <a:rPr sz="2200" spc="70" dirty="0">
                <a:latin typeface="Cambria"/>
                <a:cs typeface="Cambria"/>
              </a:rPr>
              <a:t>established </a:t>
            </a:r>
            <a:r>
              <a:rPr sz="2200" spc="75" dirty="0">
                <a:latin typeface="Cambria"/>
                <a:cs typeface="Cambria"/>
              </a:rPr>
              <a:t> relationships. </a:t>
            </a:r>
            <a:r>
              <a:rPr sz="2200" spc="105" dirty="0">
                <a:latin typeface="Cambria"/>
                <a:cs typeface="Cambria"/>
              </a:rPr>
              <a:t>The </a:t>
            </a:r>
            <a:r>
              <a:rPr sz="2200" spc="70" dirty="0">
                <a:latin typeface="Cambria"/>
                <a:cs typeface="Cambria"/>
              </a:rPr>
              <a:t>relationships </a:t>
            </a:r>
            <a:r>
              <a:rPr sz="2200" spc="75" dirty="0">
                <a:latin typeface="Cambria"/>
                <a:cs typeface="Cambria"/>
              </a:rPr>
              <a:t>are typically </a:t>
            </a:r>
            <a:r>
              <a:rPr sz="2200" spc="55" dirty="0">
                <a:latin typeface="Cambria"/>
                <a:cs typeface="Cambria"/>
              </a:rPr>
              <a:t>envisioned </a:t>
            </a:r>
            <a:r>
              <a:rPr sz="2200" spc="60" dirty="0">
                <a:latin typeface="Cambria"/>
                <a:cs typeface="Cambria"/>
              </a:rPr>
              <a:t> </a:t>
            </a:r>
            <a:r>
              <a:rPr sz="2200" spc="105" dirty="0">
                <a:latin typeface="Cambria"/>
                <a:cs typeface="Cambria"/>
              </a:rPr>
              <a:t>as </a:t>
            </a:r>
            <a:r>
              <a:rPr sz="2200" spc="65" dirty="0">
                <a:latin typeface="Cambria"/>
                <a:cs typeface="Cambria"/>
              </a:rPr>
              <a:t>triples </a:t>
            </a:r>
            <a:r>
              <a:rPr sz="2200" spc="80" dirty="0">
                <a:latin typeface="Cambria"/>
                <a:cs typeface="Cambria"/>
              </a:rPr>
              <a:t>with </a:t>
            </a:r>
            <a:r>
              <a:rPr sz="2200" spc="10" dirty="0">
                <a:latin typeface="Cambria"/>
                <a:cs typeface="Cambria"/>
              </a:rPr>
              <a:t>two </a:t>
            </a:r>
            <a:r>
              <a:rPr sz="2200" spc="35" dirty="0">
                <a:latin typeface="Cambria"/>
                <a:cs typeface="Cambria"/>
              </a:rPr>
              <a:t>concepts </a:t>
            </a:r>
            <a:r>
              <a:rPr sz="2200" spc="100" dirty="0">
                <a:latin typeface="Cambria"/>
                <a:cs typeface="Cambria"/>
              </a:rPr>
              <a:t>and </a:t>
            </a:r>
            <a:r>
              <a:rPr sz="2200" spc="150" dirty="0">
                <a:latin typeface="Cambria"/>
                <a:cs typeface="Cambria"/>
              </a:rPr>
              <a:t>a </a:t>
            </a:r>
            <a:r>
              <a:rPr sz="2200" spc="70" dirty="0">
                <a:latin typeface="Cambria"/>
                <a:cs typeface="Cambria"/>
              </a:rPr>
              <a:t>relationship </a:t>
            </a:r>
            <a:r>
              <a:rPr sz="2200" spc="40" dirty="0">
                <a:latin typeface="Cambria"/>
                <a:cs typeface="Cambria"/>
              </a:rPr>
              <a:t>between </a:t>
            </a:r>
            <a:r>
              <a:rPr sz="2200" spc="45" dirty="0">
                <a:latin typeface="Cambria"/>
                <a:cs typeface="Cambria"/>
              </a:rPr>
              <a:t> </a:t>
            </a:r>
            <a:r>
              <a:rPr sz="2200" spc="105" dirty="0">
                <a:latin typeface="Cambria"/>
                <a:cs typeface="Cambria"/>
              </a:rPr>
              <a:t>them.</a:t>
            </a:r>
            <a:endParaRPr sz="2200">
              <a:latin typeface="Cambria"/>
              <a:cs typeface="Cambria"/>
            </a:endParaRPr>
          </a:p>
          <a:p>
            <a:pPr marL="652145" marR="403225" indent="-274320">
              <a:lnSpc>
                <a:spcPts val="2050"/>
              </a:lnSpc>
              <a:spcBef>
                <a:spcPts val="445"/>
              </a:spcBef>
              <a:buClr>
                <a:srgbClr val="FD8537"/>
              </a:buClr>
              <a:buSzPct val="78947"/>
              <a:buFont typeface="Segoe UI Symbol"/>
              <a:buChar char="⚫"/>
              <a:tabLst>
                <a:tab pos="652145" algn="l"/>
                <a:tab pos="652780" algn="l"/>
              </a:tabLst>
            </a:pPr>
            <a:r>
              <a:rPr sz="1900" spc="90" dirty="0">
                <a:latin typeface="Cambria"/>
                <a:cs typeface="Cambria"/>
              </a:rPr>
              <a:t>The </a:t>
            </a:r>
            <a:r>
              <a:rPr sz="1900" spc="60" dirty="0">
                <a:latin typeface="Cambria"/>
                <a:cs typeface="Cambria"/>
              </a:rPr>
              <a:t>weights</a:t>
            </a:r>
            <a:r>
              <a:rPr sz="1900" spc="90" dirty="0">
                <a:latin typeface="Cambria"/>
                <a:cs typeface="Cambria"/>
              </a:rPr>
              <a:t> </a:t>
            </a:r>
            <a:r>
              <a:rPr sz="1900" spc="65" dirty="0">
                <a:latin typeface="Cambria"/>
                <a:cs typeface="Cambria"/>
              </a:rPr>
              <a:t>are</a:t>
            </a:r>
            <a:r>
              <a:rPr sz="1900" spc="105" dirty="0">
                <a:latin typeface="Cambria"/>
                <a:cs typeface="Cambria"/>
              </a:rPr>
              <a:t> </a:t>
            </a:r>
            <a:r>
              <a:rPr sz="1900" spc="50" dirty="0">
                <a:latin typeface="Cambria"/>
                <a:cs typeface="Cambria"/>
              </a:rPr>
              <a:t>based</a:t>
            </a:r>
            <a:r>
              <a:rPr sz="1900" spc="110" dirty="0">
                <a:latin typeface="Cambria"/>
                <a:cs typeface="Cambria"/>
              </a:rPr>
              <a:t> </a:t>
            </a:r>
            <a:r>
              <a:rPr sz="1900" spc="45" dirty="0">
                <a:latin typeface="Cambria"/>
                <a:cs typeface="Cambria"/>
              </a:rPr>
              <a:t>upon</a:t>
            </a:r>
            <a:r>
              <a:rPr sz="1900" spc="95" dirty="0">
                <a:latin typeface="Cambria"/>
                <a:cs typeface="Cambria"/>
              </a:rPr>
              <a:t> </a:t>
            </a:r>
            <a:r>
              <a:rPr sz="1900" spc="130" dirty="0">
                <a:latin typeface="Cambria"/>
                <a:cs typeface="Cambria"/>
              </a:rPr>
              <a:t>a</a:t>
            </a:r>
            <a:r>
              <a:rPr sz="1900" spc="105" dirty="0">
                <a:latin typeface="Cambria"/>
                <a:cs typeface="Cambria"/>
              </a:rPr>
              <a:t> </a:t>
            </a:r>
            <a:r>
              <a:rPr sz="1900" spc="50" dirty="0">
                <a:latin typeface="Cambria"/>
                <a:cs typeface="Cambria"/>
              </a:rPr>
              <a:t>combination</a:t>
            </a:r>
            <a:r>
              <a:rPr sz="1900" spc="95" dirty="0">
                <a:latin typeface="Cambria"/>
                <a:cs typeface="Cambria"/>
              </a:rPr>
              <a:t> </a:t>
            </a:r>
            <a:r>
              <a:rPr sz="1900" dirty="0">
                <a:latin typeface="Cambria"/>
                <a:cs typeface="Cambria"/>
              </a:rPr>
              <a:t>of</a:t>
            </a:r>
            <a:r>
              <a:rPr sz="1900" spc="110" dirty="0">
                <a:latin typeface="Cambria"/>
                <a:cs typeface="Cambria"/>
              </a:rPr>
              <a:t> </a:t>
            </a:r>
            <a:r>
              <a:rPr sz="1900" spc="80" dirty="0">
                <a:latin typeface="Cambria"/>
                <a:cs typeface="Cambria"/>
              </a:rPr>
              <a:t>statistical </a:t>
            </a:r>
            <a:r>
              <a:rPr sz="1900" spc="85" dirty="0">
                <a:latin typeface="Cambria"/>
                <a:cs typeface="Cambria"/>
              </a:rPr>
              <a:t> </a:t>
            </a:r>
            <a:r>
              <a:rPr sz="1900" spc="60" dirty="0">
                <a:latin typeface="Cambria"/>
                <a:cs typeface="Cambria"/>
              </a:rPr>
              <a:t>information</a:t>
            </a:r>
            <a:r>
              <a:rPr sz="1900" spc="90" dirty="0">
                <a:latin typeface="Cambria"/>
                <a:cs typeface="Cambria"/>
              </a:rPr>
              <a:t> </a:t>
            </a:r>
            <a:r>
              <a:rPr sz="1900" spc="85" dirty="0">
                <a:latin typeface="Cambria"/>
                <a:cs typeface="Cambria"/>
              </a:rPr>
              <a:t>and</a:t>
            </a:r>
            <a:r>
              <a:rPr sz="1900" spc="105" dirty="0">
                <a:latin typeface="Cambria"/>
                <a:cs typeface="Cambria"/>
              </a:rPr>
              <a:t> </a:t>
            </a:r>
            <a:r>
              <a:rPr sz="1900" spc="75" dirty="0">
                <a:latin typeface="Cambria"/>
                <a:cs typeface="Cambria"/>
              </a:rPr>
              <a:t>values</a:t>
            </a:r>
            <a:r>
              <a:rPr sz="1900" spc="105" dirty="0">
                <a:latin typeface="Cambria"/>
                <a:cs typeface="Cambria"/>
              </a:rPr>
              <a:t> </a:t>
            </a:r>
            <a:r>
              <a:rPr sz="1900" spc="65" dirty="0">
                <a:latin typeface="Cambria"/>
                <a:cs typeface="Cambria"/>
              </a:rPr>
              <a:t>assigned</a:t>
            </a:r>
            <a:r>
              <a:rPr sz="1900" spc="100" dirty="0">
                <a:latin typeface="Cambria"/>
                <a:cs typeface="Cambria"/>
              </a:rPr>
              <a:t> </a:t>
            </a:r>
            <a:r>
              <a:rPr sz="1900" spc="15" dirty="0">
                <a:latin typeface="Cambria"/>
                <a:cs typeface="Cambria"/>
              </a:rPr>
              <a:t>to</a:t>
            </a:r>
            <a:r>
              <a:rPr sz="1900" spc="110" dirty="0">
                <a:latin typeface="Cambria"/>
                <a:cs typeface="Cambria"/>
              </a:rPr>
              <a:t> </a:t>
            </a:r>
            <a:r>
              <a:rPr sz="1900" spc="75" dirty="0">
                <a:latin typeface="Cambria"/>
                <a:cs typeface="Cambria"/>
              </a:rPr>
              <a:t>the</a:t>
            </a:r>
            <a:r>
              <a:rPr sz="1900" spc="100" dirty="0">
                <a:latin typeface="Cambria"/>
                <a:cs typeface="Cambria"/>
              </a:rPr>
              <a:t> </a:t>
            </a:r>
            <a:r>
              <a:rPr sz="1900" spc="85" dirty="0">
                <a:latin typeface="Cambria"/>
                <a:cs typeface="Cambria"/>
              </a:rPr>
              <a:t>actual</a:t>
            </a:r>
            <a:r>
              <a:rPr sz="1900" spc="110" dirty="0">
                <a:latin typeface="Cambria"/>
                <a:cs typeface="Cambria"/>
              </a:rPr>
              <a:t> </a:t>
            </a:r>
            <a:r>
              <a:rPr sz="1900" spc="20" dirty="0">
                <a:latin typeface="Cambria"/>
                <a:cs typeface="Cambria"/>
              </a:rPr>
              <a:t>words</a:t>
            </a:r>
            <a:r>
              <a:rPr sz="1900" spc="90" dirty="0">
                <a:latin typeface="Cambria"/>
                <a:cs typeface="Cambria"/>
              </a:rPr>
              <a:t> </a:t>
            </a:r>
            <a:r>
              <a:rPr sz="1900" spc="55" dirty="0">
                <a:latin typeface="Cambria"/>
                <a:cs typeface="Cambria"/>
              </a:rPr>
              <a:t>used</a:t>
            </a:r>
            <a:r>
              <a:rPr sz="1900" spc="80" dirty="0">
                <a:latin typeface="Cambria"/>
                <a:cs typeface="Cambria"/>
              </a:rPr>
              <a:t> </a:t>
            </a:r>
            <a:r>
              <a:rPr sz="1900" spc="85" dirty="0">
                <a:latin typeface="Cambria"/>
                <a:cs typeface="Cambria"/>
              </a:rPr>
              <a:t>in </a:t>
            </a:r>
            <a:r>
              <a:rPr sz="1900" spc="-400" dirty="0">
                <a:latin typeface="Cambria"/>
                <a:cs typeface="Cambria"/>
              </a:rPr>
              <a:t> </a:t>
            </a:r>
            <a:r>
              <a:rPr sz="1900" spc="75" dirty="0">
                <a:latin typeface="Cambria"/>
                <a:cs typeface="Cambria"/>
              </a:rPr>
              <a:t>establishing</a:t>
            </a:r>
            <a:r>
              <a:rPr sz="1900" spc="95" dirty="0">
                <a:latin typeface="Cambria"/>
                <a:cs typeface="Cambria"/>
              </a:rPr>
              <a:t> </a:t>
            </a:r>
            <a:r>
              <a:rPr sz="1900" spc="75" dirty="0">
                <a:latin typeface="Cambria"/>
                <a:cs typeface="Cambria"/>
              </a:rPr>
              <a:t>the</a:t>
            </a:r>
            <a:r>
              <a:rPr sz="1900" spc="100" dirty="0">
                <a:latin typeface="Cambria"/>
                <a:cs typeface="Cambria"/>
              </a:rPr>
              <a:t> </a:t>
            </a:r>
            <a:r>
              <a:rPr sz="1900" spc="90" dirty="0">
                <a:latin typeface="Cambria"/>
                <a:cs typeface="Cambria"/>
              </a:rPr>
              <a:t>linkages.</a:t>
            </a:r>
            <a:r>
              <a:rPr sz="1900" spc="110" dirty="0">
                <a:latin typeface="Cambria"/>
                <a:cs typeface="Cambria"/>
              </a:rPr>
              <a:t> </a:t>
            </a:r>
            <a:r>
              <a:rPr sz="1900" spc="85" dirty="0">
                <a:latin typeface="Cambria"/>
                <a:cs typeface="Cambria"/>
              </a:rPr>
              <a:t>Passive</a:t>
            </a:r>
            <a:r>
              <a:rPr sz="1900" spc="100" dirty="0">
                <a:latin typeface="Cambria"/>
                <a:cs typeface="Cambria"/>
              </a:rPr>
              <a:t> </a:t>
            </a:r>
            <a:r>
              <a:rPr sz="1900" spc="40" dirty="0">
                <a:latin typeface="Cambria"/>
                <a:cs typeface="Cambria"/>
              </a:rPr>
              <a:t>verbs</a:t>
            </a:r>
            <a:r>
              <a:rPr sz="1900" spc="105" dirty="0">
                <a:latin typeface="Cambria"/>
                <a:cs typeface="Cambria"/>
              </a:rPr>
              <a:t> </a:t>
            </a:r>
            <a:r>
              <a:rPr sz="1900" spc="35" dirty="0">
                <a:latin typeface="Cambria"/>
                <a:cs typeface="Cambria"/>
              </a:rPr>
              <a:t>would</a:t>
            </a:r>
            <a:r>
              <a:rPr sz="1900" spc="85" dirty="0">
                <a:latin typeface="Cambria"/>
                <a:cs typeface="Cambria"/>
              </a:rPr>
              <a:t> </a:t>
            </a:r>
            <a:r>
              <a:rPr sz="1900" spc="35" dirty="0">
                <a:latin typeface="Cambria"/>
                <a:cs typeface="Cambria"/>
              </a:rPr>
              <a:t>receive</a:t>
            </a:r>
            <a:r>
              <a:rPr sz="1900" spc="90" dirty="0">
                <a:latin typeface="Cambria"/>
                <a:cs typeface="Cambria"/>
              </a:rPr>
              <a:t> </a:t>
            </a:r>
            <a:r>
              <a:rPr sz="1900" spc="55" dirty="0">
                <a:latin typeface="Cambria"/>
                <a:cs typeface="Cambria"/>
              </a:rPr>
              <a:t>less </a:t>
            </a:r>
            <a:r>
              <a:rPr sz="1900" spc="60" dirty="0">
                <a:latin typeface="Cambria"/>
                <a:cs typeface="Cambria"/>
              </a:rPr>
              <a:t> weight</a:t>
            </a:r>
            <a:r>
              <a:rPr sz="1900" spc="80" dirty="0">
                <a:latin typeface="Cambria"/>
                <a:cs typeface="Cambria"/>
              </a:rPr>
              <a:t> </a:t>
            </a:r>
            <a:r>
              <a:rPr sz="1900" spc="105" dirty="0">
                <a:latin typeface="Cambria"/>
                <a:cs typeface="Cambria"/>
              </a:rPr>
              <a:t>than </a:t>
            </a:r>
            <a:r>
              <a:rPr sz="1900" spc="60" dirty="0">
                <a:latin typeface="Cambria"/>
                <a:cs typeface="Cambria"/>
              </a:rPr>
              <a:t>active</a:t>
            </a:r>
            <a:r>
              <a:rPr sz="1900" spc="100" dirty="0">
                <a:latin typeface="Cambria"/>
                <a:cs typeface="Cambria"/>
              </a:rPr>
              <a:t> </a:t>
            </a:r>
            <a:r>
              <a:rPr sz="1900" spc="55" dirty="0">
                <a:latin typeface="Cambria"/>
                <a:cs typeface="Cambria"/>
              </a:rPr>
              <a:t>verbs.</a:t>
            </a:r>
            <a:endParaRPr sz="1900">
              <a:latin typeface="Cambria"/>
              <a:cs typeface="Cambri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14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3631565" cy="482600"/>
          </a:xfrm>
          <a:prstGeom prst="rect">
            <a:avLst/>
          </a:prstGeom>
        </p:spPr>
        <p:txBody>
          <a:bodyPr vert="horz" wrap="square" lIns="0" tIns="12700" rIns="0" bIns="0" rtlCol="0">
            <a:spAutoFit/>
          </a:bodyPr>
          <a:lstStyle/>
          <a:p>
            <a:pPr marL="12700">
              <a:lnSpc>
                <a:spcPct val="100000"/>
              </a:lnSpc>
              <a:spcBef>
                <a:spcPts val="100"/>
              </a:spcBef>
            </a:pPr>
            <a:r>
              <a:rPr sz="3000" b="1" spc="395" dirty="0">
                <a:solidFill>
                  <a:srgbClr val="002060"/>
                </a:solidFill>
                <a:latin typeface="Cambria"/>
                <a:cs typeface="Cambria"/>
              </a:rPr>
              <a:t>C</a:t>
            </a:r>
            <a:r>
              <a:rPr b="1" spc="395" dirty="0">
                <a:solidFill>
                  <a:srgbClr val="002060"/>
                </a:solidFill>
                <a:latin typeface="Cambria"/>
                <a:cs typeface="Cambria"/>
              </a:rPr>
              <a:t>ONCEPT</a:t>
            </a:r>
            <a:r>
              <a:rPr b="1" spc="270" dirty="0">
                <a:solidFill>
                  <a:srgbClr val="002060"/>
                </a:solidFill>
                <a:latin typeface="Cambria"/>
                <a:cs typeface="Cambria"/>
              </a:rPr>
              <a:t> </a:t>
            </a:r>
            <a:r>
              <a:rPr sz="3000" b="1" spc="335" dirty="0">
                <a:solidFill>
                  <a:srgbClr val="002060"/>
                </a:solidFill>
                <a:latin typeface="Cambria"/>
                <a:cs typeface="Cambria"/>
              </a:rPr>
              <a:t>I</a:t>
            </a:r>
            <a:r>
              <a:rPr b="1" spc="335" dirty="0">
                <a:solidFill>
                  <a:srgbClr val="002060"/>
                </a:solidFill>
                <a:latin typeface="Cambria"/>
                <a:cs typeface="Cambria"/>
              </a:rPr>
              <a:t>NDEXING</a:t>
            </a:r>
            <a:endParaRPr sz="3000">
              <a:solidFill>
                <a:srgbClr val="002060"/>
              </a:solidFill>
              <a:latin typeface="Cambria"/>
              <a:cs typeface="Cambria"/>
            </a:endParaRPr>
          </a:p>
        </p:txBody>
      </p:sp>
      <p:sp>
        <p:nvSpPr>
          <p:cNvPr id="10" name="object 10"/>
          <p:cNvSpPr txBox="1"/>
          <p:nvPr/>
        </p:nvSpPr>
        <p:spPr>
          <a:xfrm>
            <a:off x="535940" y="1561846"/>
            <a:ext cx="7908925" cy="5016500"/>
          </a:xfrm>
          <a:prstGeom prst="rect">
            <a:avLst/>
          </a:prstGeom>
        </p:spPr>
        <p:txBody>
          <a:bodyPr vert="horz" wrap="square" lIns="0" tIns="80010" rIns="0" bIns="0" rtlCol="0">
            <a:spAutoFit/>
          </a:bodyPr>
          <a:lstStyle/>
          <a:p>
            <a:pPr marL="286385" marR="540385" indent="-274320">
              <a:lnSpc>
                <a:spcPct val="80000"/>
              </a:lnSpc>
              <a:spcBef>
                <a:spcPts val="630"/>
              </a:spcBef>
              <a:buClr>
                <a:srgbClr val="FD8537"/>
              </a:buClr>
              <a:buSzPct val="70454"/>
              <a:buFont typeface="Wingdings"/>
              <a:buChar char=""/>
              <a:tabLst>
                <a:tab pos="287020" algn="l"/>
              </a:tabLst>
            </a:pPr>
            <a:r>
              <a:rPr sz="2200" spc="80" dirty="0">
                <a:latin typeface="Cambria"/>
                <a:cs typeface="Cambria"/>
              </a:rPr>
              <a:t>Concept</a:t>
            </a:r>
            <a:r>
              <a:rPr sz="2200" spc="95" dirty="0">
                <a:latin typeface="Cambria"/>
                <a:cs typeface="Cambria"/>
              </a:rPr>
              <a:t> </a:t>
            </a:r>
            <a:r>
              <a:rPr sz="2200" spc="85" dirty="0">
                <a:latin typeface="Cambria"/>
                <a:cs typeface="Cambria"/>
              </a:rPr>
              <a:t>indexing</a:t>
            </a:r>
            <a:r>
              <a:rPr sz="2200" spc="120" dirty="0">
                <a:latin typeface="Cambria"/>
                <a:cs typeface="Cambria"/>
              </a:rPr>
              <a:t> </a:t>
            </a:r>
            <a:r>
              <a:rPr sz="2200" spc="65" dirty="0">
                <a:latin typeface="Cambria"/>
                <a:cs typeface="Cambria"/>
              </a:rPr>
              <a:t>goal</a:t>
            </a:r>
            <a:r>
              <a:rPr sz="2200" spc="120" dirty="0">
                <a:latin typeface="Cambria"/>
                <a:cs typeface="Cambria"/>
              </a:rPr>
              <a:t> </a:t>
            </a:r>
            <a:r>
              <a:rPr sz="2200" spc="75" dirty="0">
                <a:latin typeface="Cambria"/>
                <a:cs typeface="Cambria"/>
              </a:rPr>
              <a:t>is</a:t>
            </a:r>
            <a:r>
              <a:rPr sz="2200" spc="100" dirty="0">
                <a:latin typeface="Cambria"/>
                <a:cs typeface="Cambria"/>
              </a:rPr>
              <a:t> </a:t>
            </a:r>
            <a:r>
              <a:rPr sz="2200" spc="20" dirty="0">
                <a:latin typeface="Cambria"/>
                <a:cs typeface="Cambria"/>
              </a:rPr>
              <a:t>to</a:t>
            </a:r>
            <a:r>
              <a:rPr sz="2200" spc="110" dirty="0">
                <a:latin typeface="Cambria"/>
                <a:cs typeface="Cambria"/>
              </a:rPr>
              <a:t> </a:t>
            </a:r>
            <a:r>
              <a:rPr sz="2200" spc="105" dirty="0">
                <a:latin typeface="Cambria"/>
                <a:cs typeface="Cambria"/>
              </a:rPr>
              <a:t>gain</a:t>
            </a:r>
            <a:r>
              <a:rPr sz="2200" spc="120" dirty="0">
                <a:latin typeface="Cambria"/>
                <a:cs typeface="Cambria"/>
              </a:rPr>
              <a:t> </a:t>
            </a:r>
            <a:r>
              <a:rPr sz="2200" spc="90" dirty="0">
                <a:latin typeface="Cambria"/>
                <a:cs typeface="Cambria"/>
              </a:rPr>
              <a:t>the</a:t>
            </a:r>
            <a:r>
              <a:rPr sz="2200" spc="120" dirty="0">
                <a:latin typeface="Cambria"/>
                <a:cs typeface="Cambria"/>
              </a:rPr>
              <a:t> </a:t>
            </a:r>
            <a:r>
              <a:rPr sz="2200" spc="80" dirty="0">
                <a:latin typeface="Cambria"/>
                <a:cs typeface="Cambria"/>
              </a:rPr>
              <a:t>implementation </a:t>
            </a:r>
            <a:r>
              <a:rPr sz="2200" spc="85" dirty="0">
                <a:latin typeface="Cambria"/>
                <a:cs typeface="Cambria"/>
              </a:rPr>
              <a:t> </a:t>
            </a:r>
            <a:r>
              <a:rPr sz="2200" spc="95" dirty="0">
                <a:latin typeface="Cambria"/>
                <a:cs typeface="Cambria"/>
              </a:rPr>
              <a:t>advantages</a:t>
            </a:r>
            <a:r>
              <a:rPr sz="2200" spc="120" dirty="0">
                <a:latin typeface="Cambria"/>
                <a:cs typeface="Cambria"/>
              </a:rPr>
              <a:t> </a:t>
            </a:r>
            <a:r>
              <a:rPr sz="2200" dirty="0">
                <a:latin typeface="Cambria"/>
                <a:cs typeface="Cambria"/>
              </a:rPr>
              <a:t>of</a:t>
            </a:r>
            <a:r>
              <a:rPr sz="2200" spc="120" dirty="0">
                <a:latin typeface="Cambria"/>
                <a:cs typeface="Cambria"/>
              </a:rPr>
              <a:t> </a:t>
            </a:r>
            <a:r>
              <a:rPr sz="2200" spc="130" dirty="0">
                <a:latin typeface="Cambria"/>
                <a:cs typeface="Cambria"/>
              </a:rPr>
              <a:t>an</a:t>
            </a:r>
            <a:r>
              <a:rPr sz="2200" spc="120" dirty="0">
                <a:latin typeface="Cambria"/>
                <a:cs typeface="Cambria"/>
              </a:rPr>
              <a:t> </a:t>
            </a:r>
            <a:r>
              <a:rPr sz="2200" spc="75" dirty="0">
                <a:latin typeface="Cambria"/>
                <a:cs typeface="Cambria"/>
              </a:rPr>
              <a:t>index</a:t>
            </a:r>
            <a:r>
              <a:rPr sz="2200" spc="120" dirty="0">
                <a:latin typeface="Cambria"/>
                <a:cs typeface="Cambria"/>
              </a:rPr>
              <a:t> </a:t>
            </a:r>
            <a:r>
              <a:rPr sz="2200" spc="80" dirty="0">
                <a:latin typeface="Cambria"/>
                <a:cs typeface="Cambria"/>
              </a:rPr>
              <a:t>term</a:t>
            </a:r>
            <a:r>
              <a:rPr sz="2200" spc="105" dirty="0">
                <a:latin typeface="Cambria"/>
                <a:cs typeface="Cambria"/>
              </a:rPr>
              <a:t> </a:t>
            </a:r>
            <a:r>
              <a:rPr sz="2200" spc="80" dirty="0">
                <a:latin typeface="Cambria"/>
                <a:cs typeface="Cambria"/>
              </a:rPr>
              <a:t>system</a:t>
            </a:r>
            <a:r>
              <a:rPr sz="2200" spc="100" dirty="0">
                <a:latin typeface="Cambria"/>
                <a:cs typeface="Cambria"/>
              </a:rPr>
              <a:t> </a:t>
            </a:r>
            <a:r>
              <a:rPr sz="2200" spc="80" dirty="0">
                <a:latin typeface="Cambria"/>
                <a:cs typeface="Cambria"/>
              </a:rPr>
              <a:t>but</a:t>
            </a:r>
            <a:r>
              <a:rPr sz="2200" spc="120" dirty="0">
                <a:latin typeface="Cambria"/>
                <a:cs typeface="Cambria"/>
              </a:rPr>
              <a:t> </a:t>
            </a:r>
            <a:r>
              <a:rPr sz="2200" spc="75" dirty="0">
                <a:latin typeface="Cambria"/>
                <a:cs typeface="Cambria"/>
              </a:rPr>
              <a:t>use</a:t>
            </a:r>
            <a:r>
              <a:rPr sz="2200" spc="120" dirty="0">
                <a:latin typeface="Cambria"/>
                <a:cs typeface="Cambria"/>
              </a:rPr>
              <a:t> </a:t>
            </a:r>
            <a:r>
              <a:rPr sz="2200" spc="40" dirty="0">
                <a:latin typeface="Cambria"/>
                <a:cs typeface="Cambria"/>
              </a:rPr>
              <a:t>concepts </a:t>
            </a:r>
            <a:r>
              <a:rPr sz="2200" spc="45" dirty="0">
                <a:latin typeface="Cambria"/>
                <a:cs typeface="Cambria"/>
              </a:rPr>
              <a:t> </a:t>
            </a:r>
            <a:r>
              <a:rPr sz="2200" spc="85" dirty="0">
                <a:latin typeface="Cambria"/>
                <a:cs typeface="Cambria"/>
              </a:rPr>
              <a:t>instead</a:t>
            </a:r>
            <a:r>
              <a:rPr sz="2200" spc="105" dirty="0">
                <a:latin typeface="Cambria"/>
                <a:cs typeface="Cambria"/>
              </a:rPr>
              <a:t> </a:t>
            </a:r>
            <a:r>
              <a:rPr sz="2200" dirty="0">
                <a:latin typeface="Cambria"/>
                <a:cs typeface="Cambria"/>
              </a:rPr>
              <a:t>of</a:t>
            </a:r>
            <a:r>
              <a:rPr sz="2200" spc="125" dirty="0">
                <a:latin typeface="Cambria"/>
                <a:cs typeface="Cambria"/>
              </a:rPr>
              <a:t> </a:t>
            </a:r>
            <a:r>
              <a:rPr sz="2200" spc="75" dirty="0">
                <a:latin typeface="Cambria"/>
                <a:cs typeface="Cambria"/>
              </a:rPr>
              <a:t>terms</a:t>
            </a:r>
            <a:r>
              <a:rPr sz="2200" spc="105" dirty="0">
                <a:latin typeface="Cambria"/>
                <a:cs typeface="Cambria"/>
              </a:rPr>
              <a:t> as</a:t>
            </a:r>
            <a:r>
              <a:rPr sz="2200" spc="130" dirty="0">
                <a:latin typeface="Cambria"/>
                <a:cs typeface="Cambria"/>
              </a:rPr>
              <a:t> </a:t>
            </a:r>
            <a:r>
              <a:rPr sz="2200" spc="85" dirty="0">
                <a:latin typeface="Cambria"/>
                <a:cs typeface="Cambria"/>
              </a:rPr>
              <a:t>the</a:t>
            </a:r>
            <a:r>
              <a:rPr sz="2200" spc="114" dirty="0">
                <a:latin typeface="Cambria"/>
                <a:cs typeface="Cambria"/>
              </a:rPr>
              <a:t> </a:t>
            </a:r>
            <a:r>
              <a:rPr sz="2200" spc="75" dirty="0">
                <a:latin typeface="Cambria"/>
                <a:cs typeface="Cambria"/>
              </a:rPr>
              <a:t>basis</a:t>
            </a:r>
            <a:r>
              <a:rPr sz="2200" spc="105" dirty="0">
                <a:latin typeface="Cambria"/>
                <a:cs typeface="Cambria"/>
              </a:rPr>
              <a:t> </a:t>
            </a:r>
            <a:r>
              <a:rPr sz="2200" spc="20" dirty="0">
                <a:latin typeface="Cambria"/>
                <a:cs typeface="Cambria"/>
              </a:rPr>
              <a:t>for</a:t>
            </a:r>
            <a:r>
              <a:rPr sz="2200" spc="130" dirty="0">
                <a:latin typeface="Cambria"/>
                <a:cs typeface="Cambria"/>
              </a:rPr>
              <a:t> </a:t>
            </a:r>
            <a:r>
              <a:rPr sz="2200" spc="85" dirty="0">
                <a:latin typeface="Cambria"/>
                <a:cs typeface="Cambria"/>
              </a:rPr>
              <a:t>the</a:t>
            </a:r>
            <a:r>
              <a:rPr sz="2200" spc="125" dirty="0">
                <a:latin typeface="Cambria"/>
                <a:cs typeface="Cambria"/>
              </a:rPr>
              <a:t> </a:t>
            </a:r>
            <a:r>
              <a:rPr sz="2200" spc="90" dirty="0">
                <a:latin typeface="Cambria"/>
                <a:cs typeface="Cambria"/>
              </a:rPr>
              <a:t>index,</a:t>
            </a:r>
            <a:r>
              <a:rPr sz="2200" spc="125" dirty="0">
                <a:latin typeface="Cambria"/>
                <a:cs typeface="Cambria"/>
              </a:rPr>
              <a:t> </a:t>
            </a:r>
            <a:r>
              <a:rPr sz="2200" spc="50" dirty="0">
                <a:latin typeface="Cambria"/>
                <a:cs typeface="Cambria"/>
              </a:rPr>
              <a:t>producing</a:t>
            </a:r>
            <a:r>
              <a:rPr sz="2200" spc="114" dirty="0">
                <a:latin typeface="Cambria"/>
                <a:cs typeface="Cambria"/>
              </a:rPr>
              <a:t> </a:t>
            </a:r>
            <a:r>
              <a:rPr sz="2200" spc="150" dirty="0">
                <a:latin typeface="Cambria"/>
                <a:cs typeface="Cambria"/>
              </a:rPr>
              <a:t>a </a:t>
            </a:r>
            <a:r>
              <a:rPr sz="2200" spc="-465" dirty="0">
                <a:latin typeface="Cambria"/>
                <a:cs typeface="Cambria"/>
              </a:rPr>
              <a:t> </a:t>
            </a:r>
            <a:r>
              <a:rPr sz="2200" spc="45" dirty="0">
                <a:latin typeface="Cambria"/>
                <a:cs typeface="Cambria"/>
              </a:rPr>
              <a:t>reduced</a:t>
            </a:r>
            <a:r>
              <a:rPr sz="2200" spc="105" dirty="0">
                <a:latin typeface="Cambria"/>
                <a:cs typeface="Cambria"/>
              </a:rPr>
              <a:t> </a:t>
            </a:r>
            <a:r>
              <a:rPr sz="2200" spc="60" dirty="0">
                <a:latin typeface="Cambria"/>
                <a:cs typeface="Cambria"/>
              </a:rPr>
              <a:t>dimension</a:t>
            </a:r>
            <a:r>
              <a:rPr sz="2200" spc="100" dirty="0">
                <a:latin typeface="Cambria"/>
                <a:cs typeface="Cambria"/>
              </a:rPr>
              <a:t> </a:t>
            </a:r>
            <a:r>
              <a:rPr sz="2200" spc="30" dirty="0">
                <a:latin typeface="Cambria"/>
                <a:cs typeface="Cambria"/>
              </a:rPr>
              <a:t>vector</a:t>
            </a:r>
            <a:r>
              <a:rPr sz="2200" spc="110" dirty="0">
                <a:latin typeface="Cambria"/>
                <a:cs typeface="Cambria"/>
              </a:rPr>
              <a:t> </a:t>
            </a:r>
            <a:r>
              <a:rPr sz="2200" spc="75" dirty="0">
                <a:latin typeface="Cambria"/>
                <a:cs typeface="Cambria"/>
              </a:rPr>
              <a:t>space.</a:t>
            </a:r>
            <a:endParaRPr sz="2200">
              <a:latin typeface="Cambria"/>
              <a:cs typeface="Cambria"/>
            </a:endParaRPr>
          </a:p>
          <a:p>
            <a:pPr marL="286385" marR="26670" indent="-274320">
              <a:lnSpc>
                <a:spcPct val="80100"/>
              </a:lnSpc>
              <a:spcBef>
                <a:spcPts val="590"/>
              </a:spcBef>
              <a:buClr>
                <a:srgbClr val="FD8537"/>
              </a:buClr>
              <a:buSzPct val="70454"/>
              <a:buFont typeface="Wingdings"/>
              <a:buChar char=""/>
              <a:tabLst>
                <a:tab pos="287020" algn="l"/>
              </a:tabLst>
            </a:pPr>
            <a:r>
              <a:rPr sz="2200" spc="110" dirty="0">
                <a:latin typeface="Cambria"/>
                <a:cs typeface="Cambria"/>
              </a:rPr>
              <a:t>Rather</a:t>
            </a:r>
            <a:r>
              <a:rPr sz="2200" spc="114" dirty="0">
                <a:latin typeface="Cambria"/>
                <a:cs typeface="Cambria"/>
              </a:rPr>
              <a:t> </a:t>
            </a:r>
            <a:r>
              <a:rPr sz="2200" i="1" spc="110" dirty="0">
                <a:latin typeface="Cambria"/>
                <a:cs typeface="Cambria"/>
              </a:rPr>
              <a:t>than</a:t>
            </a:r>
            <a:r>
              <a:rPr sz="2200" i="1" spc="135" dirty="0">
                <a:latin typeface="Cambria"/>
                <a:cs typeface="Cambria"/>
              </a:rPr>
              <a:t> </a:t>
            </a:r>
            <a:r>
              <a:rPr sz="2200" i="1" spc="105" dirty="0">
                <a:latin typeface="Cambria"/>
                <a:cs typeface="Cambria"/>
              </a:rPr>
              <a:t>a</a:t>
            </a:r>
            <a:r>
              <a:rPr sz="2200" i="1" spc="130" dirty="0">
                <a:latin typeface="Cambria"/>
                <a:cs typeface="Cambria"/>
              </a:rPr>
              <a:t> </a:t>
            </a:r>
            <a:r>
              <a:rPr sz="2200" i="1" spc="80" dirty="0">
                <a:latin typeface="Cambria"/>
                <a:cs typeface="Cambria"/>
              </a:rPr>
              <a:t>priori</a:t>
            </a:r>
            <a:r>
              <a:rPr sz="2200" i="1" spc="125" dirty="0">
                <a:latin typeface="Cambria"/>
                <a:cs typeface="Cambria"/>
              </a:rPr>
              <a:t> </a:t>
            </a:r>
            <a:r>
              <a:rPr sz="2200" i="1" spc="110" dirty="0">
                <a:latin typeface="Cambria"/>
                <a:cs typeface="Cambria"/>
              </a:rPr>
              <a:t>defining</a:t>
            </a:r>
            <a:r>
              <a:rPr sz="2200" i="1" spc="150" dirty="0">
                <a:latin typeface="Cambria"/>
                <a:cs typeface="Cambria"/>
              </a:rPr>
              <a:t> </a:t>
            </a:r>
            <a:r>
              <a:rPr sz="2200" i="1" spc="105" dirty="0">
                <a:latin typeface="Cambria"/>
                <a:cs typeface="Cambria"/>
              </a:rPr>
              <a:t>a</a:t>
            </a:r>
            <a:r>
              <a:rPr sz="2200" i="1" spc="130" dirty="0">
                <a:latin typeface="Cambria"/>
                <a:cs typeface="Cambria"/>
              </a:rPr>
              <a:t> </a:t>
            </a:r>
            <a:r>
              <a:rPr sz="2200" i="1" spc="40" dirty="0">
                <a:latin typeface="Cambria"/>
                <a:cs typeface="Cambria"/>
              </a:rPr>
              <a:t>set</a:t>
            </a:r>
            <a:r>
              <a:rPr sz="2200" i="1" spc="125" dirty="0">
                <a:latin typeface="Cambria"/>
                <a:cs typeface="Cambria"/>
              </a:rPr>
              <a:t> </a:t>
            </a:r>
            <a:r>
              <a:rPr sz="2200" i="1" spc="35" dirty="0">
                <a:latin typeface="Cambria"/>
                <a:cs typeface="Cambria"/>
              </a:rPr>
              <a:t>of</a:t>
            </a:r>
            <a:r>
              <a:rPr sz="2200" i="1" spc="125" dirty="0">
                <a:latin typeface="Cambria"/>
                <a:cs typeface="Cambria"/>
              </a:rPr>
              <a:t> </a:t>
            </a:r>
            <a:r>
              <a:rPr sz="2200" i="1" spc="50" dirty="0">
                <a:latin typeface="Cambria"/>
                <a:cs typeface="Cambria"/>
              </a:rPr>
              <a:t>concepts</a:t>
            </a:r>
            <a:r>
              <a:rPr sz="2200" i="1" spc="114" dirty="0">
                <a:latin typeface="Cambria"/>
                <a:cs typeface="Cambria"/>
              </a:rPr>
              <a:t> </a:t>
            </a:r>
            <a:r>
              <a:rPr sz="2200" i="1" spc="75" dirty="0">
                <a:latin typeface="Cambria"/>
                <a:cs typeface="Cambria"/>
              </a:rPr>
              <a:t>that</a:t>
            </a:r>
            <a:r>
              <a:rPr sz="2200" i="1" spc="125" dirty="0">
                <a:latin typeface="Cambria"/>
                <a:cs typeface="Cambria"/>
              </a:rPr>
              <a:t> </a:t>
            </a:r>
            <a:r>
              <a:rPr sz="2200" i="1" spc="50" dirty="0">
                <a:latin typeface="Cambria"/>
                <a:cs typeface="Cambria"/>
              </a:rPr>
              <a:t>the </a:t>
            </a:r>
            <a:r>
              <a:rPr sz="2200" i="1" spc="55" dirty="0">
                <a:latin typeface="Cambria"/>
                <a:cs typeface="Cambria"/>
              </a:rPr>
              <a:t> </a:t>
            </a:r>
            <a:r>
              <a:rPr sz="2200" i="1" spc="75" dirty="0">
                <a:latin typeface="Cambria"/>
                <a:cs typeface="Cambria"/>
              </a:rPr>
              <a:t>terms</a:t>
            </a:r>
            <a:r>
              <a:rPr sz="2200" i="1" spc="100" dirty="0">
                <a:latin typeface="Cambria"/>
                <a:cs typeface="Cambria"/>
              </a:rPr>
              <a:t> </a:t>
            </a:r>
            <a:r>
              <a:rPr sz="2200" i="1" spc="150" dirty="0">
                <a:latin typeface="Cambria"/>
                <a:cs typeface="Cambria"/>
              </a:rPr>
              <a:t>in</a:t>
            </a:r>
            <a:r>
              <a:rPr sz="2200" i="1" spc="130" dirty="0">
                <a:latin typeface="Cambria"/>
                <a:cs typeface="Cambria"/>
              </a:rPr>
              <a:t> </a:t>
            </a:r>
            <a:r>
              <a:rPr sz="2200" i="1" spc="135" dirty="0">
                <a:latin typeface="Cambria"/>
                <a:cs typeface="Cambria"/>
              </a:rPr>
              <a:t>an</a:t>
            </a:r>
            <a:r>
              <a:rPr sz="2200" i="1" spc="125" dirty="0">
                <a:latin typeface="Cambria"/>
                <a:cs typeface="Cambria"/>
              </a:rPr>
              <a:t> </a:t>
            </a:r>
            <a:r>
              <a:rPr sz="2200" i="1" spc="80" dirty="0">
                <a:latin typeface="Cambria"/>
                <a:cs typeface="Cambria"/>
              </a:rPr>
              <a:t>item</a:t>
            </a:r>
            <a:r>
              <a:rPr sz="2200" i="1" spc="125" dirty="0">
                <a:latin typeface="Cambria"/>
                <a:cs typeface="Cambria"/>
              </a:rPr>
              <a:t> </a:t>
            </a:r>
            <a:r>
              <a:rPr sz="2200" spc="75" dirty="0">
                <a:latin typeface="Cambria"/>
                <a:cs typeface="Cambria"/>
              </a:rPr>
              <a:t>are</a:t>
            </a:r>
            <a:r>
              <a:rPr sz="2200" spc="125" dirty="0">
                <a:latin typeface="Cambria"/>
                <a:cs typeface="Cambria"/>
              </a:rPr>
              <a:t> </a:t>
            </a:r>
            <a:r>
              <a:rPr sz="2200" spc="65" dirty="0">
                <a:latin typeface="Cambria"/>
                <a:cs typeface="Cambria"/>
              </a:rPr>
              <a:t>mapped</a:t>
            </a:r>
            <a:r>
              <a:rPr sz="2200" spc="110" dirty="0">
                <a:latin typeface="Cambria"/>
                <a:cs typeface="Cambria"/>
              </a:rPr>
              <a:t> </a:t>
            </a:r>
            <a:r>
              <a:rPr sz="2200" spc="65" dirty="0">
                <a:latin typeface="Cambria"/>
                <a:cs typeface="Cambria"/>
              </a:rPr>
              <a:t>to,</a:t>
            </a:r>
            <a:r>
              <a:rPr sz="2200" spc="110" dirty="0">
                <a:latin typeface="Cambria"/>
                <a:cs typeface="Cambria"/>
              </a:rPr>
              <a:t> </a:t>
            </a:r>
            <a:r>
              <a:rPr sz="2200" spc="35" dirty="0">
                <a:latin typeface="Cambria"/>
                <a:cs typeface="Cambria"/>
              </a:rPr>
              <a:t>concept</a:t>
            </a:r>
            <a:r>
              <a:rPr sz="2200" spc="105" dirty="0">
                <a:latin typeface="Cambria"/>
                <a:cs typeface="Cambria"/>
              </a:rPr>
              <a:t> </a:t>
            </a:r>
            <a:r>
              <a:rPr sz="2200" spc="85" dirty="0">
                <a:latin typeface="Cambria"/>
                <a:cs typeface="Cambria"/>
              </a:rPr>
              <a:t>indexing</a:t>
            </a:r>
            <a:r>
              <a:rPr sz="2200" spc="125" dirty="0">
                <a:latin typeface="Cambria"/>
                <a:cs typeface="Cambria"/>
              </a:rPr>
              <a:t> </a:t>
            </a:r>
            <a:r>
              <a:rPr sz="2200" spc="90" dirty="0">
                <a:latin typeface="Cambria"/>
                <a:cs typeface="Cambria"/>
              </a:rPr>
              <a:t>can</a:t>
            </a:r>
            <a:r>
              <a:rPr sz="2200" spc="125" dirty="0">
                <a:latin typeface="Cambria"/>
                <a:cs typeface="Cambria"/>
              </a:rPr>
              <a:t> </a:t>
            </a:r>
            <a:r>
              <a:rPr sz="2200" spc="100" dirty="0">
                <a:latin typeface="Cambria"/>
                <a:cs typeface="Cambria"/>
              </a:rPr>
              <a:t>start </a:t>
            </a:r>
            <a:r>
              <a:rPr sz="2200" spc="-470" dirty="0">
                <a:latin typeface="Cambria"/>
                <a:cs typeface="Cambria"/>
              </a:rPr>
              <a:t> </a:t>
            </a:r>
            <a:r>
              <a:rPr sz="2200" spc="80" dirty="0">
                <a:latin typeface="Cambria"/>
                <a:cs typeface="Cambria"/>
              </a:rPr>
              <a:t>with</a:t>
            </a:r>
            <a:r>
              <a:rPr sz="2200" spc="110" dirty="0">
                <a:latin typeface="Cambria"/>
                <a:cs typeface="Cambria"/>
              </a:rPr>
              <a:t> </a:t>
            </a:r>
            <a:r>
              <a:rPr sz="2200" spc="150" dirty="0">
                <a:latin typeface="Cambria"/>
                <a:cs typeface="Cambria"/>
              </a:rPr>
              <a:t>a</a:t>
            </a:r>
            <a:r>
              <a:rPr sz="2200" spc="125" dirty="0">
                <a:latin typeface="Cambria"/>
                <a:cs typeface="Cambria"/>
              </a:rPr>
              <a:t> </a:t>
            </a:r>
            <a:r>
              <a:rPr sz="2200" spc="80" dirty="0">
                <a:latin typeface="Cambria"/>
                <a:cs typeface="Cambria"/>
              </a:rPr>
              <a:t>number</a:t>
            </a:r>
            <a:r>
              <a:rPr sz="2200" spc="125" dirty="0">
                <a:latin typeface="Cambria"/>
                <a:cs typeface="Cambria"/>
              </a:rPr>
              <a:t> </a:t>
            </a:r>
            <a:r>
              <a:rPr sz="2200" dirty="0">
                <a:latin typeface="Cambria"/>
                <a:cs typeface="Cambria"/>
              </a:rPr>
              <a:t>of</a:t>
            </a:r>
            <a:r>
              <a:rPr sz="2200" spc="125" dirty="0">
                <a:latin typeface="Cambria"/>
                <a:cs typeface="Cambria"/>
              </a:rPr>
              <a:t> </a:t>
            </a:r>
            <a:r>
              <a:rPr sz="2200" spc="75" dirty="0">
                <a:latin typeface="Cambria"/>
                <a:cs typeface="Cambria"/>
              </a:rPr>
              <a:t>unlabeled</a:t>
            </a:r>
            <a:r>
              <a:rPr sz="2200" spc="110" dirty="0">
                <a:latin typeface="Cambria"/>
                <a:cs typeface="Cambria"/>
              </a:rPr>
              <a:t> </a:t>
            </a:r>
            <a:r>
              <a:rPr sz="2200" spc="35" dirty="0">
                <a:latin typeface="Cambria"/>
                <a:cs typeface="Cambria"/>
              </a:rPr>
              <a:t>concept</a:t>
            </a:r>
            <a:r>
              <a:rPr sz="2200" spc="105" dirty="0">
                <a:latin typeface="Cambria"/>
                <a:cs typeface="Cambria"/>
              </a:rPr>
              <a:t> </a:t>
            </a:r>
            <a:r>
              <a:rPr sz="2200" spc="70" dirty="0">
                <a:latin typeface="Cambria"/>
                <a:cs typeface="Cambria"/>
              </a:rPr>
              <a:t>classes</a:t>
            </a:r>
            <a:r>
              <a:rPr sz="2200" spc="95" dirty="0">
                <a:latin typeface="Cambria"/>
                <a:cs typeface="Cambria"/>
              </a:rPr>
              <a:t> </a:t>
            </a:r>
            <a:r>
              <a:rPr sz="2200" spc="100" dirty="0">
                <a:latin typeface="Cambria"/>
                <a:cs typeface="Cambria"/>
              </a:rPr>
              <a:t>and</a:t>
            </a:r>
            <a:r>
              <a:rPr sz="2200" spc="125" dirty="0">
                <a:latin typeface="Cambria"/>
                <a:cs typeface="Cambria"/>
              </a:rPr>
              <a:t> </a:t>
            </a:r>
            <a:r>
              <a:rPr sz="2200" spc="80" dirty="0">
                <a:latin typeface="Cambria"/>
                <a:cs typeface="Cambria"/>
              </a:rPr>
              <a:t>let</a:t>
            </a:r>
            <a:r>
              <a:rPr sz="2200" spc="105" dirty="0">
                <a:latin typeface="Cambria"/>
                <a:cs typeface="Cambria"/>
              </a:rPr>
              <a:t> </a:t>
            </a:r>
            <a:r>
              <a:rPr sz="2200" spc="85" dirty="0">
                <a:latin typeface="Cambria"/>
                <a:cs typeface="Cambria"/>
              </a:rPr>
              <a:t>the </a:t>
            </a:r>
            <a:r>
              <a:rPr sz="2200" spc="90" dirty="0">
                <a:latin typeface="Cambria"/>
                <a:cs typeface="Cambria"/>
              </a:rPr>
              <a:t> </a:t>
            </a:r>
            <a:r>
              <a:rPr sz="2200" spc="70" dirty="0">
                <a:latin typeface="Cambria"/>
                <a:cs typeface="Cambria"/>
              </a:rPr>
              <a:t>information</a:t>
            </a:r>
            <a:r>
              <a:rPr sz="2200" spc="100" dirty="0">
                <a:latin typeface="Cambria"/>
                <a:cs typeface="Cambria"/>
              </a:rPr>
              <a:t> </a:t>
            </a:r>
            <a:r>
              <a:rPr sz="2200" spc="95" dirty="0">
                <a:latin typeface="Cambria"/>
                <a:cs typeface="Cambria"/>
              </a:rPr>
              <a:t>in</a:t>
            </a:r>
            <a:r>
              <a:rPr sz="2200" spc="125" dirty="0">
                <a:latin typeface="Cambria"/>
                <a:cs typeface="Cambria"/>
              </a:rPr>
              <a:t> </a:t>
            </a:r>
            <a:r>
              <a:rPr sz="2200" spc="85" dirty="0">
                <a:latin typeface="Cambria"/>
                <a:cs typeface="Cambria"/>
              </a:rPr>
              <a:t>the</a:t>
            </a:r>
            <a:r>
              <a:rPr sz="2200" spc="125" dirty="0">
                <a:latin typeface="Cambria"/>
                <a:cs typeface="Cambria"/>
              </a:rPr>
              <a:t> </a:t>
            </a:r>
            <a:r>
              <a:rPr sz="2200" spc="80" dirty="0">
                <a:latin typeface="Cambria"/>
                <a:cs typeface="Cambria"/>
              </a:rPr>
              <a:t>items</a:t>
            </a:r>
            <a:r>
              <a:rPr sz="2200" spc="95" dirty="0">
                <a:latin typeface="Cambria"/>
                <a:cs typeface="Cambria"/>
              </a:rPr>
              <a:t> </a:t>
            </a:r>
            <a:r>
              <a:rPr sz="2200" spc="55" dirty="0">
                <a:latin typeface="Cambria"/>
                <a:cs typeface="Cambria"/>
              </a:rPr>
              <a:t>define</a:t>
            </a:r>
            <a:r>
              <a:rPr sz="2200" spc="130" dirty="0">
                <a:latin typeface="Cambria"/>
                <a:cs typeface="Cambria"/>
              </a:rPr>
              <a:t> </a:t>
            </a:r>
            <a:r>
              <a:rPr sz="2200" spc="85" dirty="0">
                <a:latin typeface="Cambria"/>
                <a:cs typeface="Cambria"/>
              </a:rPr>
              <a:t>the</a:t>
            </a:r>
            <a:r>
              <a:rPr sz="2200" spc="114" dirty="0">
                <a:latin typeface="Cambria"/>
                <a:cs typeface="Cambria"/>
              </a:rPr>
              <a:t> </a:t>
            </a:r>
            <a:r>
              <a:rPr sz="2200" spc="35" dirty="0">
                <a:latin typeface="Cambria"/>
                <a:cs typeface="Cambria"/>
              </a:rPr>
              <a:t>concepts</a:t>
            </a:r>
            <a:r>
              <a:rPr sz="2200" spc="110" dirty="0">
                <a:latin typeface="Cambria"/>
                <a:cs typeface="Cambria"/>
              </a:rPr>
              <a:t> </a:t>
            </a:r>
            <a:r>
              <a:rPr sz="2200" spc="70" dirty="0">
                <a:latin typeface="Cambria"/>
                <a:cs typeface="Cambria"/>
              </a:rPr>
              <a:t>classes </a:t>
            </a:r>
            <a:r>
              <a:rPr sz="2200" spc="75" dirty="0">
                <a:latin typeface="Cambria"/>
                <a:cs typeface="Cambria"/>
              </a:rPr>
              <a:t> </a:t>
            </a:r>
            <a:r>
              <a:rPr sz="2200" spc="70" dirty="0">
                <a:latin typeface="Cambria"/>
                <a:cs typeface="Cambria"/>
              </a:rPr>
              <a:t>created.</a:t>
            </a:r>
            <a:endParaRPr sz="2200">
              <a:latin typeface="Cambria"/>
              <a:cs typeface="Cambria"/>
            </a:endParaRPr>
          </a:p>
          <a:p>
            <a:pPr marL="652145" marR="5080" lvl="1" indent="-274320">
              <a:lnSpc>
                <a:spcPct val="80000"/>
              </a:lnSpc>
              <a:spcBef>
                <a:spcPts val="465"/>
              </a:spcBef>
              <a:buClr>
                <a:srgbClr val="FD8537"/>
              </a:buClr>
              <a:buSzPct val="78947"/>
              <a:buFont typeface="Segoe UI Symbol"/>
              <a:buChar char="⚫"/>
              <a:tabLst>
                <a:tab pos="652145" algn="l"/>
                <a:tab pos="652780" algn="l"/>
              </a:tabLst>
            </a:pPr>
            <a:r>
              <a:rPr sz="1900" spc="90" dirty="0">
                <a:latin typeface="Cambria"/>
                <a:cs typeface="Cambria"/>
              </a:rPr>
              <a:t>The </a:t>
            </a:r>
            <a:r>
              <a:rPr sz="1900" spc="20" dirty="0">
                <a:latin typeface="Cambria"/>
                <a:cs typeface="Cambria"/>
              </a:rPr>
              <a:t>process</a:t>
            </a:r>
            <a:r>
              <a:rPr sz="1900" spc="75" dirty="0">
                <a:latin typeface="Cambria"/>
                <a:cs typeface="Cambria"/>
              </a:rPr>
              <a:t> </a:t>
            </a:r>
            <a:r>
              <a:rPr sz="1900" dirty="0">
                <a:latin typeface="Cambria"/>
                <a:cs typeface="Cambria"/>
              </a:rPr>
              <a:t>of</a:t>
            </a:r>
            <a:r>
              <a:rPr sz="1900" spc="114" dirty="0">
                <a:latin typeface="Cambria"/>
                <a:cs typeface="Cambria"/>
              </a:rPr>
              <a:t> </a:t>
            </a:r>
            <a:r>
              <a:rPr sz="1900" spc="75" dirty="0">
                <a:latin typeface="Cambria"/>
                <a:cs typeface="Cambria"/>
              </a:rPr>
              <a:t>mapping</a:t>
            </a:r>
            <a:r>
              <a:rPr sz="1900" spc="105" dirty="0">
                <a:latin typeface="Cambria"/>
                <a:cs typeface="Cambria"/>
              </a:rPr>
              <a:t> </a:t>
            </a:r>
            <a:r>
              <a:rPr sz="1900" spc="40" dirty="0">
                <a:latin typeface="Cambria"/>
                <a:cs typeface="Cambria"/>
              </a:rPr>
              <a:t>from</a:t>
            </a:r>
            <a:r>
              <a:rPr sz="1900" spc="90" dirty="0">
                <a:latin typeface="Cambria"/>
                <a:cs typeface="Cambria"/>
              </a:rPr>
              <a:t> </a:t>
            </a:r>
            <a:r>
              <a:rPr sz="1900" spc="130" dirty="0">
                <a:latin typeface="Cambria"/>
                <a:cs typeface="Cambria"/>
              </a:rPr>
              <a:t>a</a:t>
            </a:r>
            <a:r>
              <a:rPr sz="1900" spc="110" dirty="0">
                <a:latin typeface="Cambria"/>
                <a:cs typeface="Cambria"/>
              </a:rPr>
              <a:t> </a:t>
            </a:r>
            <a:r>
              <a:rPr sz="1900" spc="40" dirty="0">
                <a:latin typeface="Cambria"/>
                <a:cs typeface="Cambria"/>
              </a:rPr>
              <a:t>specific</a:t>
            </a:r>
            <a:r>
              <a:rPr sz="1900" spc="75" dirty="0">
                <a:latin typeface="Cambria"/>
                <a:cs typeface="Cambria"/>
              </a:rPr>
              <a:t> </a:t>
            </a:r>
            <a:r>
              <a:rPr sz="1900" spc="65" dirty="0">
                <a:latin typeface="Cambria"/>
                <a:cs typeface="Cambria"/>
              </a:rPr>
              <a:t>term</a:t>
            </a:r>
            <a:r>
              <a:rPr sz="1900" spc="90" dirty="0">
                <a:latin typeface="Cambria"/>
                <a:cs typeface="Cambria"/>
              </a:rPr>
              <a:t> </a:t>
            </a:r>
            <a:r>
              <a:rPr sz="1900" spc="15" dirty="0">
                <a:latin typeface="Cambria"/>
                <a:cs typeface="Cambria"/>
              </a:rPr>
              <a:t>to</a:t>
            </a:r>
            <a:r>
              <a:rPr sz="1900" spc="100" dirty="0">
                <a:latin typeface="Cambria"/>
                <a:cs typeface="Cambria"/>
              </a:rPr>
              <a:t> </a:t>
            </a:r>
            <a:r>
              <a:rPr sz="1900" spc="130" dirty="0">
                <a:latin typeface="Cambria"/>
                <a:cs typeface="Cambria"/>
              </a:rPr>
              <a:t>a</a:t>
            </a:r>
            <a:r>
              <a:rPr sz="1900" spc="110" dirty="0">
                <a:latin typeface="Cambria"/>
                <a:cs typeface="Cambria"/>
              </a:rPr>
              <a:t> </a:t>
            </a:r>
            <a:r>
              <a:rPr sz="1900" spc="25" dirty="0">
                <a:latin typeface="Cambria"/>
                <a:cs typeface="Cambria"/>
              </a:rPr>
              <a:t>concept</a:t>
            </a:r>
            <a:r>
              <a:rPr sz="1900" spc="80" dirty="0">
                <a:latin typeface="Cambria"/>
                <a:cs typeface="Cambria"/>
              </a:rPr>
              <a:t> </a:t>
            </a:r>
            <a:r>
              <a:rPr sz="1900" spc="105" dirty="0">
                <a:latin typeface="Cambria"/>
                <a:cs typeface="Cambria"/>
              </a:rPr>
              <a:t>that </a:t>
            </a:r>
            <a:r>
              <a:rPr sz="1900" spc="75" dirty="0">
                <a:latin typeface="Cambria"/>
                <a:cs typeface="Cambria"/>
              </a:rPr>
              <a:t>the </a:t>
            </a:r>
            <a:r>
              <a:rPr sz="1900" spc="-400" dirty="0">
                <a:latin typeface="Cambria"/>
                <a:cs typeface="Cambria"/>
              </a:rPr>
              <a:t> </a:t>
            </a:r>
            <a:r>
              <a:rPr sz="1900" spc="65" dirty="0">
                <a:latin typeface="Cambria"/>
                <a:cs typeface="Cambria"/>
              </a:rPr>
              <a:t>term</a:t>
            </a:r>
            <a:r>
              <a:rPr sz="1900" spc="85" dirty="0">
                <a:latin typeface="Cambria"/>
                <a:cs typeface="Cambria"/>
              </a:rPr>
              <a:t> </a:t>
            </a:r>
            <a:r>
              <a:rPr sz="1900" spc="50" dirty="0">
                <a:latin typeface="Cambria"/>
                <a:cs typeface="Cambria"/>
              </a:rPr>
              <a:t>represents</a:t>
            </a:r>
            <a:r>
              <a:rPr sz="1900" spc="85" dirty="0">
                <a:latin typeface="Cambria"/>
                <a:cs typeface="Cambria"/>
              </a:rPr>
              <a:t> </a:t>
            </a:r>
            <a:r>
              <a:rPr sz="1900" spc="65" dirty="0">
                <a:latin typeface="Cambria"/>
                <a:cs typeface="Cambria"/>
              </a:rPr>
              <a:t>is</a:t>
            </a:r>
            <a:r>
              <a:rPr sz="1900" spc="95" dirty="0">
                <a:latin typeface="Cambria"/>
                <a:cs typeface="Cambria"/>
              </a:rPr>
              <a:t> </a:t>
            </a:r>
            <a:r>
              <a:rPr sz="1900" spc="40" dirty="0">
                <a:latin typeface="Cambria"/>
                <a:cs typeface="Cambria"/>
              </a:rPr>
              <a:t>complex</a:t>
            </a:r>
            <a:r>
              <a:rPr sz="1900" spc="90" dirty="0">
                <a:latin typeface="Cambria"/>
                <a:cs typeface="Cambria"/>
              </a:rPr>
              <a:t> </a:t>
            </a:r>
            <a:r>
              <a:rPr sz="1900" spc="45" dirty="0">
                <a:latin typeface="Cambria"/>
                <a:cs typeface="Cambria"/>
              </a:rPr>
              <a:t>because</a:t>
            </a:r>
            <a:r>
              <a:rPr sz="1900" spc="105" dirty="0">
                <a:latin typeface="Cambria"/>
                <a:cs typeface="Cambria"/>
              </a:rPr>
              <a:t> </a:t>
            </a:r>
            <a:r>
              <a:rPr sz="1900" spc="130" dirty="0">
                <a:latin typeface="Cambria"/>
                <a:cs typeface="Cambria"/>
              </a:rPr>
              <a:t>a</a:t>
            </a:r>
            <a:r>
              <a:rPr sz="1900" spc="105" dirty="0">
                <a:latin typeface="Cambria"/>
                <a:cs typeface="Cambria"/>
              </a:rPr>
              <a:t> </a:t>
            </a:r>
            <a:r>
              <a:rPr sz="1900" spc="65" dirty="0">
                <a:latin typeface="Cambria"/>
                <a:cs typeface="Cambria"/>
              </a:rPr>
              <a:t>term</a:t>
            </a:r>
            <a:r>
              <a:rPr sz="1900" spc="95" dirty="0">
                <a:latin typeface="Cambria"/>
                <a:cs typeface="Cambria"/>
              </a:rPr>
              <a:t> may</a:t>
            </a:r>
            <a:r>
              <a:rPr sz="1900" spc="105" dirty="0">
                <a:latin typeface="Cambria"/>
                <a:cs typeface="Cambria"/>
              </a:rPr>
              <a:t> </a:t>
            </a:r>
            <a:r>
              <a:rPr sz="1900" spc="50" dirty="0">
                <a:latin typeface="Cambria"/>
                <a:cs typeface="Cambria"/>
              </a:rPr>
              <a:t>represent </a:t>
            </a:r>
            <a:r>
              <a:rPr sz="1900" spc="55" dirty="0">
                <a:latin typeface="Cambria"/>
                <a:cs typeface="Cambria"/>
              </a:rPr>
              <a:t> </a:t>
            </a:r>
            <a:r>
              <a:rPr sz="1900" spc="70" dirty="0">
                <a:latin typeface="Cambria"/>
                <a:cs typeface="Cambria"/>
              </a:rPr>
              <a:t>multiple</a:t>
            </a:r>
            <a:r>
              <a:rPr sz="1900" spc="90" dirty="0">
                <a:latin typeface="Cambria"/>
                <a:cs typeface="Cambria"/>
              </a:rPr>
              <a:t> </a:t>
            </a:r>
            <a:r>
              <a:rPr sz="1900" spc="55" dirty="0">
                <a:latin typeface="Cambria"/>
                <a:cs typeface="Cambria"/>
              </a:rPr>
              <a:t>different</a:t>
            </a:r>
            <a:r>
              <a:rPr sz="1900" spc="85" dirty="0">
                <a:latin typeface="Cambria"/>
                <a:cs typeface="Cambria"/>
              </a:rPr>
              <a:t> </a:t>
            </a:r>
            <a:r>
              <a:rPr sz="1900" spc="30" dirty="0">
                <a:latin typeface="Cambria"/>
                <a:cs typeface="Cambria"/>
              </a:rPr>
              <a:t>concepts</a:t>
            </a:r>
            <a:r>
              <a:rPr sz="1900" spc="70" dirty="0">
                <a:latin typeface="Cambria"/>
                <a:cs typeface="Cambria"/>
              </a:rPr>
              <a:t> </a:t>
            </a:r>
            <a:r>
              <a:rPr sz="1900" spc="15" dirty="0">
                <a:latin typeface="Cambria"/>
                <a:cs typeface="Cambria"/>
              </a:rPr>
              <a:t>to</a:t>
            </a:r>
            <a:r>
              <a:rPr sz="1900" spc="105" dirty="0">
                <a:latin typeface="Cambria"/>
                <a:cs typeface="Cambria"/>
              </a:rPr>
              <a:t> </a:t>
            </a:r>
            <a:r>
              <a:rPr sz="1900" spc="55" dirty="0">
                <a:latin typeface="Cambria"/>
                <a:cs typeface="Cambria"/>
              </a:rPr>
              <a:t>different</a:t>
            </a:r>
            <a:r>
              <a:rPr sz="1900" spc="90" dirty="0">
                <a:latin typeface="Cambria"/>
                <a:cs typeface="Cambria"/>
              </a:rPr>
              <a:t> </a:t>
            </a:r>
            <a:r>
              <a:rPr sz="1900" spc="50" dirty="0">
                <a:latin typeface="Cambria"/>
                <a:cs typeface="Cambria"/>
              </a:rPr>
              <a:t>degrees.</a:t>
            </a:r>
            <a:endParaRPr sz="1900">
              <a:latin typeface="Cambria"/>
              <a:cs typeface="Cambria"/>
            </a:endParaRPr>
          </a:p>
          <a:p>
            <a:pPr marL="652780" lvl="1" indent="-274955">
              <a:lnSpc>
                <a:spcPts val="2050"/>
              </a:lnSpc>
              <a:buClr>
                <a:srgbClr val="FD8537"/>
              </a:buClr>
              <a:buSzPct val="78947"/>
              <a:buFont typeface="Segoe UI Symbol"/>
              <a:buChar char="⚫"/>
              <a:tabLst>
                <a:tab pos="652145" algn="l"/>
                <a:tab pos="652780" algn="l"/>
              </a:tabLst>
            </a:pPr>
            <a:r>
              <a:rPr sz="1900" spc="130" dirty="0">
                <a:latin typeface="Cambria"/>
                <a:cs typeface="Cambria"/>
              </a:rPr>
              <a:t>Ex:</a:t>
            </a:r>
            <a:r>
              <a:rPr sz="1900" spc="105" dirty="0">
                <a:latin typeface="Cambria"/>
                <a:cs typeface="Cambria"/>
              </a:rPr>
              <a:t> </a:t>
            </a:r>
            <a:r>
              <a:rPr sz="1900" spc="185" dirty="0">
                <a:latin typeface="Cambria"/>
                <a:cs typeface="Cambria"/>
              </a:rPr>
              <a:t>A</a:t>
            </a:r>
            <a:r>
              <a:rPr sz="1900" spc="114" dirty="0">
                <a:latin typeface="Cambria"/>
                <a:cs typeface="Cambria"/>
              </a:rPr>
              <a:t> </a:t>
            </a:r>
            <a:r>
              <a:rPr sz="1900" spc="65" dirty="0">
                <a:latin typeface="Cambria"/>
                <a:cs typeface="Cambria"/>
              </a:rPr>
              <a:t>term</a:t>
            </a:r>
            <a:r>
              <a:rPr sz="1900" spc="90" dirty="0">
                <a:latin typeface="Cambria"/>
                <a:cs typeface="Cambria"/>
              </a:rPr>
              <a:t> </a:t>
            </a:r>
            <a:r>
              <a:rPr sz="1900" spc="70" dirty="0">
                <a:latin typeface="Cambria"/>
                <a:cs typeface="Cambria"/>
              </a:rPr>
              <a:t>such</a:t>
            </a:r>
            <a:r>
              <a:rPr sz="1900" spc="105" dirty="0">
                <a:latin typeface="Cambria"/>
                <a:cs typeface="Cambria"/>
              </a:rPr>
              <a:t> </a:t>
            </a:r>
            <a:r>
              <a:rPr sz="1900" spc="90" dirty="0">
                <a:latin typeface="Cambria"/>
                <a:cs typeface="Cambria"/>
              </a:rPr>
              <a:t>as</a:t>
            </a:r>
            <a:r>
              <a:rPr sz="1900" spc="110" dirty="0">
                <a:latin typeface="Cambria"/>
                <a:cs typeface="Cambria"/>
              </a:rPr>
              <a:t> </a:t>
            </a:r>
            <a:r>
              <a:rPr sz="1900" spc="35" dirty="0">
                <a:latin typeface="Cambria"/>
                <a:cs typeface="Cambria"/>
              </a:rPr>
              <a:t>"automobile"</a:t>
            </a:r>
            <a:r>
              <a:rPr sz="1900" spc="105" dirty="0">
                <a:latin typeface="Cambria"/>
                <a:cs typeface="Cambria"/>
              </a:rPr>
              <a:t> </a:t>
            </a:r>
            <a:r>
              <a:rPr sz="1900" spc="35" dirty="0">
                <a:latin typeface="Cambria"/>
                <a:cs typeface="Cambria"/>
              </a:rPr>
              <a:t>could</a:t>
            </a:r>
            <a:r>
              <a:rPr sz="1900" spc="95" dirty="0">
                <a:latin typeface="Cambria"/>
                <a:cs typeface="Cambria"/>
              </a:rPr>
              <a:t> </a:t>
            </a:r>
            <a:r>
              <a:rPr sz="1900" spc="15" dirty="0">
                <a:latin typeface="Cambria"/>
                <a:cs typeface="Cambria"/>
              </a:rPr>
              <a:t>be</a:t>
            </a:r>
            <a:r>
              <a:rPr sz="1900" spc="114" dirty="0">
                <a:latin typeface="Cambria"/>
                <a:cs typeface="Cambria"/>
              </a:rPr>
              <a:t> </a:t>
            </a:r>
            <a:r>
              <a:rPr sz="1900" spc="50" dirty="0">
                <a:latin typeface="Cambria"/>
                <a:cs typeface="Cambria"/>
              </a:rPr>
              <a:t>associated</a:t>
            </a:r>
            <a:r>
              <a:rPr sz="1900" spc="90" dirty="0">
                <a:latin typeface="Cambria"/>
                <a:cs typeface="Cambria"/>
              </a:rPr>
              <a:t> </a:t>
            </a:r>
            <a:r>
              <a:rPr sz="1900" spc="70" dirty="0">
                <a:latin typeface="Cambria"/>
                <a:cs typeface="Cambria"/>
              </a:rPr>
              <a:t>with</a:t>
            </a:r>
            <a:endParaRPr sz="1900">
              <a:latin typeface="Cambria"/>
              <a:cs typeface="Cambria"/>
            </a:endParaRPr>
          </a:p>
          <a:p>
            <a:pPr marL="652145" marR="22225">
              <a:lnSpc>
                <a:spcPts val="1820"/>
              </a:lnSpc>
              <a:spcBef>
                <a:spcPts val="215"/>
              </a:spcBef>
            </a:pPr>
            <a:r>
              <a:rPr sz="1900" spc="30" dirty="0">
                <a:latin typeface="Cambria"/>
                <a:cs typeface="Cambria"/>
              </a:rPr>
              <a:t>concepts</a:t>
            </a:r>
            <a:r>
              <a:rPr sz="1900" spc="75" dirty="0">
                <a:latin typeface="Cambria"/>
                <a:cs typeface="Cambria"/>
              </a:rPr>
              <a:t> </a:t>
            </a:r>
            <a:r>
              <a:rPr sz="1900" spc="70" dirty="0">
                <a:latin typeface="Cambria"/>
                <a:cs typeface="Cambria"/>
              </a:rPr>
              <a:t>such</a:t>
            </a:r>
            <a:r>
              <a:rPr sz="1900" spc="105" dirty="0">
                <a:latin typeface="Cambria"/>
                <a:cs typeface="Cambria"/>
              </a:rPr>
              <a:t> </a:t>
            </a:r>
            <a:r>
              <a:rPr sz="1900" spc="90" dirty="0">
                <a:latin typeface="Cambria"/>
                <a:cs typeface="Cambria"/>
              </a:rPr>
              <a:t>as</a:t>
            </a:r>
            <a:r>
              <a:rPr sz="1900" spc="105" dirty="0">
                <a:latin typeface="Cambria"/>
                <a:cs typeface="Cambria"/>
              </a:rPr>
              <a:t> </a:t>
            </a:r>
            <a:r>
              <a:rPr sz="1900" spc="50" dirty="0">
                <a:latin typeface="Cambria"/>
                <a:cs typeface="Cambria"/>
              </a:rPr>
              <a:t>"vehicle,“</a:t>
            </a:r>
            <a:r>
              <a:rPr sz="1900" spc="100" dirty="0">
                <a:latin typeface="Cambria"/>
                <a:cs typeface="Cambria"/>
              </a:rPr>
              <a:t> </a:t>
            </a:r>
            <a:r>
              <a:rPr sz="1900" spc="55" dirty="0">
                <a:latin typeface="Cambria"/>
                <a:cs typeface="Cambria"/>
              </a:rPr>
              <a:t>"transportation,"</a:t>
            </a:r>
            <a:r>
              <a:rPr sz="1900" spc="90" dirty="0">
                <a:latin typeface="Cambria"/>
                <a:cs typeface="Cambria"/>
              </a:rPr>
              <a:t> </a:t>
            </a:r>
            <a:r>
              <a:rPr sz="1900" spc="65" dirty="0">
                <a:latin typeface="Cambria"/>
                <a:cs typeface="Cambria"/>
              </a:rPr>
              <a:t>"mechanical</a:t>
            </a:r>
            <a:r>
              <a:rPr sz="1900" spc="95" dirty="0">
                <a:latin typeface="Cambria"/>
                <a:cs typeface="Cambria"/>
              </a:rPr>
              <a:t> </a:t>
            </a:r>
            <a:r>
              <a:rPr sz="1900" spc="40" dirty="0">
                <a:latin typeface="Cambria"/>
                <a:cs typeface="Cambria"/>
              </a:rPr>
              <a:t>device," </a:t>
            </a:r>
            <a:r>
              <a:rPr sz="1900" spc="-400" dirty="0">
                <a:latin typeface="Cambria"/>
                <a:cs typeface="Cambria"/>
              </a:rPr>
              <a:t> </a:t>
            </a:r>
            <a:r>
              <a:rPr sz="1900" spc="50" dirty="0">
                <a:latin typeface="Cambria"/>
                <a:cs typeface="Cambria"/>
              </a:rPr>
              <a:t>"fuel,"</a:t>
            </a:r>
            <a:r>
              <a:rPr sz="1900" spc="90" dirty="0">
                <a:latin typeface="Cambria"/>
                <a:cs typeface="Cambria"/>
              </a:rPr>
              <a:t> </a:t>
            </a:r>
            <a:r>
              <a:rPr sz="1900" spc="85" dirty="0">
                <a:latin typeface="Cambria"/>
                <a:cs typeface="Cambria"/>
              </a:rPr>
              <a:t>and</a:t>
            </a:r>
            <a:r>
              <a:rPr sz="1900" spc="110" dirty="0">
                <a:latin typeface="Cambria"/>
                <a:cs typeface="Cambria"/>
              </a:rPr>
              <a:t> </a:t>
            </a:r>
            <a:r>
              <a:rPr sz="1900" spc="55" dirty="0">
                <a:latin typeface="Cambria"/>
                <a:cs typeface="Cambria"/>
              </a:rPr>
              <a:t>"environment."</a:t>
            </a:r>
            <a:r>
              <a:rPr sz="1900" spc="80" dirty="0">
                <a:latin typeface="Cambria"/>
                <a:cs typeface="Cambria"/>
              </a:rPr>
              <a:t> </a:t>
            </a:r>
            <a:r>
              <a:rPr sz="1900" spc="90" dirty="0">
                <a:latin typeface="Cambria"/>
                <a:cs typeface="Cambria"/>
              </a:rPr>
              <a:t>The</a:t>
            </a:r>
            <a:r>
              <a:rPr sz="1900" spc="95" dirty="0">
                <a:latin typeface="Cambria"/>
                <a:cs typeface="Cambria"/>
              </a:rPr>
              <a:t> </a:t>
            </a:r>
            <a:r>
              <a:rPr sz="1900" spc="65" dirty="0">
                <a:latin typeface="Cambria"/>
                <a:cs typeface="Cambria"/>
              </a:rPr>
              <a:t>term</a:t>
            </a:r>
            <a:r>
              <a:rPr sz="1900" spc="95" dirty="0">
                <a:latin typeface="Cambria"/>
                <a:cs typeface="Cambria"/>
              </a:rPr>
              <a:t> </a:t>
            </a:r>
            <a:r>
              <a:rPr sz="1900" spc="35" dirty="0">
                <a:latin typeface="Cambria"/>
                <a:cs typeface="Cambria"/>
              </a:rPr>
              <a:t>"automobile"</a:t>
            </a:r>
            <a:r>
              <a:rPr sz="1900" spc="95" dirty="0">
                <a:latin typeface="Cambria"/>
                <a:cs typeface="Cambria"/>
              </a:rPr>
              <a:t> </a:t>
            </a:r>
            <a:r>
              <a:rPr sz="1900" spc="65" dirty="0">
                <a:latin typeface="Cambria"/>
                <a:cs typeface="Cambria"/>
              </a:rPr>
              <a:t>is</a:t>
            </a:r>
            <a:r>
              <a:rPr sz="1900" spc="110" dirty="0">
                <a:latin typeface="Cambria"/>
                <a:cs typeface="Cambria"/>
              </a:rPr>
              <a:t> </a:t>
            </a:r>
            <a:r>
              <a:rPr sz="1900" spc="60" dirty="0">
                <a:latin typeface="Cambria"/>
                <a:cs typeface="Cambria"/>
              </a:rPr>
              <a:t>strongly </a:t>
            </a:r>
            <a:r>
              <a:rPr sz="1900" spc="65" dirty="0">
                <a:latin typeface="Cambria"/>
                <a:cs typeface="Cambria"/>
              </a:rPr>
              <a:t> related</a:t>
            </a:r>
            <a:r>
              <a:rPr sz="1900" spc="90" dirty="0">
                <a:latin typeface="Cambria"/>
                <a:cs typeface="Cambria"/>
              </a:rPr>
              <a:t> </a:t>
            </a:r>
            <a:r>
              <a:rPr sz="1900" spc="15" dirty="0">
                <a:latin typeface="Cambria"/>
                <a:cs typeface="Cambria"/>
              </a:rPr>
              <a:t>to</a:t>
            </a:r>
            <a:r>
              <a:rPr sz="1900" spc="105" dirty="0">
                <a:latin typeface="Cambria"/>
                <a:cs typeface="Cambria"/>
              </a:rPr>
              <a:t> </a:t>
            </a:r>
            <a:r>
              <a:rPr sz="1900" spc="45" dirty="0">
                <a:latin typeface="Cambria"/>
                <a:cs typeface="Cambria"/>
              </a:rPr>
              <a:t>"vehicle,"</a:t>
            </a:r>
            <a:r>
              <a:rPr sz="1900" spc="90" dirty="0">
                <a:latin typeface="Cambria"/>
                <a:cs typeface="Cambria"/>
              </a:rPr>
              <a:t> </a:t>
            </a:r>
            <a:r>
              <a:rPr sz="1900" spc="50" dirty="0">
                <a:latin typeface="Cambria"/>
                <a:cs typeface="Cambria"/>
              </a:rPr>
              <a:t>lesser</a:t>
            </a:r>
            <a:r>
              <a:rPr sz="1900" spc="80" dirty="0">
                <a:latin typeface="Cambria"/>
                <a:cs typeface="Cambria"/>
              </a:rPr>
              <a:t> </a:t>
            </a:r>
            <a:r>
              <a:rPr sz="1900" spc="15" dirty="0">
                <a:latin typeface="Cambria"/>
                <a:cs typeface="Cambria"/>
              </a:rPr>
              <a:t>to</a:t>
            </a:r>
            <a:r>
              <a:rPr sz="1900" spc="105" dirty="0">
                <a:latin typeface="Cambria"/>
                <a:cs typeface="Cambria"/>
              </a:rPr>
              <a:t> </a:t>
            </a:r>
            <a:r>
              <a:rPr sz="1900" spc="50" dirty="0">
                <a:latin typeface="Cambria"/>
                <a:cs typeface="Cambria"/>
              </a:rPr>
              <a:t>"transportation"</a:t>
            </a:r>
            <a:r>
              <a:rPr sz="1900" spc="80" dirty="0">
                <a:latin typeface="Cambria"/>
                <a:cs typeface="Cambria"/>
              </a:rPr>
              <a:t> </a:t>
            </a:r>
            <a:r>
              <a:rPr sz="1900" spc="85" dirty="0">
                <a:latin typeface="Cambria"/>
                <a:cs typeface="Cambria"/>
              </a:rPr>
              <a:t>and</a:t>
            </a:r>
            <a:r>
              <a:rPr sz="1900" spc="105" dirty="0">
                <a:latin typeface="Cambria"/>
                <a:cs typeface="Cambria"/>
              </a:rPr>
              <a:t> </a:t>
            </a:r>
            <a:r>
              <a:rPr sz="1900" spc="80" dirty="0">
                <a:latin typeface="Cambria"/>
                <a:cs typeface="Cambria"/>
              </a:rPr>
              <a:t>much</a:t>
            </a:r>
            <a:r>
              <a:rPr sz="1900" spc="95" dirty="0">
                <a:latin typeface="Cambria"/>
                <a:cs typeface="Cambria"/>
              </a:rPr>
              <a:t> </a:t>
            </a:r>
            <a:r>
              <a:rPr sz="1900" spc="50" dirty="0">
                <a:latin typeface="Cambria"/>
                <a:cs typeface="Cambria"/>
              </a:rPr>
              <a:t>lesser </a:t>
            </a:r>
            <a:r>
              <a:rPr sz="1900" spc="55" dirty="0">
                <a:latin typeface="Cambria"/>
                <a:cs typeface="Cambria"/>
              </a:rPr>
              <a:t> </a:t>
            </a:r>
            <a:r>
              <a:rPr sz="1900" spc="75" dirty="0">
                <a:latin typeface="Cambria"/>
                <a:cs typeface="Cambria"/>
              </a:rPr>
              <a:t>the</a:t>
            </a:r>
            <a:r>
              <a:rPr sz="1900" spc="95" dirty="0">
                <a:latin typeface="Cambria"/>
                <a:cs typeface="Cambria"/>
              </a:rPr>
              <a:t> </a:t>
            </a:r>
            <a:r>
              <a:rPr sz="1900" spc="45" dirty="0">
                <a:latin typeface="Cambria"/>
                <a:cs typeface="Cambria"/>
              </a:rPr>
              <a:t>other</a:t>
            </a:r>
            <a:r>
              <a:rPr sz="1900" spc="85" dirty="0">
                <a:latin typeface="Cambria"/>
                <a:cs typeface="Cambria"/>
              </a:rPr>
              <a:t> </a:t>
            </a:r>
            <a:r>
              <a:rPr sz="1900" spc="75" dirty="0">
                <a:latin typeface="Cambria"/>
                <a:cs typeface="Cambria"/>
              </a:rPr>
              <a:t>terms.</a:t>
            </a:r>
            <a:r>
              <a:rPr sz="1900" spc="80" dirty="0">
                <a:latin typeface="Cambria"/>
                <a:cs typeface="Cambria"/>
              </a:rPr>
              <a:t> </a:t>
            </a:r>
            <a:r>
              <a:rPr sz="1900" spc="105" dirty="0">
                <a:latin typeface="Cambria"/>
                <a:cs typeface="Cambria"/>
              </a:rPr>
              <a:t>Thus</a:t>
            </a:r>
            <a:r>
              <a:rPr sz="1900" spc="90" dirty="0">
                <a:latin typeface="Cambria"/>
                <a:cs typeface="Cambria"/>
              </a:rPr>
              <a:t> </a:t>
            </a:r>
            <a:r>
              <a:rPr sz="1900" spc="130" dirty="0">
                <a:latin typeface="Cambria"/>
                <a:cs typeface="Cambria"/>
              </a:rPr>
              <a:t>a</a:t>
            </a:r>
            <a:r>
              <a:rPr sz="1900" spc="105" dirty="0">
                <a:latin typeface="Cambria"/>
                <a:cs typeface="Cambria"/>
              </a:rPr>
              <a:t> </a:t>
            </a:r>
            <a:r>
              <a:rPr sz="1900" spc="70" dirty="0">
                <a:latin typeface="Cambria"/>
                <a:cs typeface="Cambria"/>
              </a:rPr>
              <a:t>term</a:t>
            </a:r>
            <a:r>
              <a:rPr sz="1900" spc="85" dirty="0">
                <a:latin typeface="Cambria"/>
                <a:cs typeface="Cambria"/>
              </a:rPr>
              <a:t> in</a:t>
            </a:r>
            <a:r>
              <a:rPr sz="1900" spc="110" dirty="0">
                <a:latin typeface="Cambria"/>
                <a:cs typeface="Cambria"/>
              </a:rPr>
              <a:t> an</a:t>
            </a:r>
            <a:r>
              <a:rPr sz="1900" spc="105" dirty="0">
                <a:latin typeface="Cambria"/>
                <a:cs typeface="Cambria"/>
              </a:rPr>
              <a:t> </a:t>
            </a:r>
            <a:r>
              <a:rPr sz="1900" spc="75" dirty="0">
                <a:latin typeface="Cambria"/>
                <a:cs typeface="Cambria"/>
              </a:rPr>
              <a:t>item</a:t>
            </a:r>
            <a:r>
              <a:rPr sz="1900" spc="95" dirty="0">
                <a:latin typeface="Cambria"/>
                <a:cs typeface="Cambria"/>
              </a:rPr>
              <a:t> </a:t>
            </a:r>
            <a:r>
              <a:rPr sz="1900" spc="50" dirty="0">
                <a:latin typeface="Cambria"/>
                <a:cs typeface="Cambria"/>
              </a:rPr>
              <a:t>needs</a:t>
            </a:r>
            <a:r>
              <a:rPr sz="1900" spc="85" dirty="0">
                <a:latin typeface="Cambria"/>
                <a:cs typeface="Cambria"/>
              </a:rPr>
              <a:t> </a:t>
            </a:r>
            <a:r>
              <a:rPr sz="1900" spc="15" dirty="0">
                <a:latin typeface="Cambria"/>
                <a:cs typeface="Cambria"/>
              </a:rPr>
              <a:t>to</a:t>
            </a:r>
            <a:r>
              <a:rPr sz="1900" spc="105" dirty="0">
                <a:latin typeface="Cambria"/>
                <a:cs typeface="Cambria"/>
              </a:rPr>
              <a:t> </a:t>
            </a:r>
            <a:r>
              <a:rPr sz="1900" spc="15" dirty="0">
                <a:latin typeface="Cambria"/>
                <a:cs typeface="Cambria"/>
              </a:rPr>
              <a:t>be</a:t>
            </a:r>
            <a:r>
              <a:rPr sz="1900" spc="110" dirty="0">
                <a:latin typeface="Cambria"/>
                <a:cs typeface="Cambria"/>
              </a:rPr>
              <a:t> </a:t>
            </a:r>
            <a:r>
              <a:rPr sz="1900" spc="45" dirty="0">
                <a:latin typeface="Cambria"/>
                <a:cs typeface="Cambria"/>
              </a:rPr>
              <a:t>represented </a:t>
            </a:r>
            <a:r>
              <a:rPr sz="1900" spc="50" dirty="0">
                <a:latin typeface="Cambria"/>
                <a:cs typeface="Cambria"/>
              </a:rPr>
              <a:t> </a:t>
            </a:r>
            <a:r>
              <a:rPr sz="1900" spc="35" dirty="0">
                <a:latin typeface="Cambria"/>
                <a:cs typeface="Cambria"/>
              </a:rPr>
              <a:t>by</a:t>
            </a:r>
            <a:r>
              <a:rPr sz="1900" spc="105" dirty="0">
                <a:latin typeface="Cambria"/>
                <a:cs typeface="Cambria"/>
              </a:rPr>
              <a:t> </a:t>
            </a:r>
            <a:r>
              <a:rPr sz="1900" spc="95" dirty="0">
                <a:latin typeface="Cambria"/>
                <a:cs typeface="Cambria"/>
              </a:rPr>
              <a:t>many</a:t>
            </a:r>
            <a:r>
              <a:rPr sz="1900" spc="105" dirty="0">
                <a:latin typeface="Cambria"/>
                <a:cs typeface="Cambria"/>
              </a:rPr>
              <a:t> </a:t>
            </a:r>
            <a:r>
              <a:rPr sz="1900" spc="30" dirty="0">
                <a:latin typeface="Cambria"/>
                <a:cs typeface="Cambria"/>
              </a:rPr>
              <a:t>concept</a:t>
            </a:r>
            <a:r>
              <a:rPr sz="1900" spc="80" dirty="0">
                <a:latin typeface="Cambria"/>
                <a:cs typeface="Cambria"/>
              </a:rPr>
              <a:t> </a:t>
            </a:r>
            <a:r>
              <a:rPr sz="1900" spc="15" dirty="0">
                <a:latin typeface="Cambria"/>
                <a:cs typeface="Cambria"/>
              </a:rPr>
              <a:t>codes</a:t>
            </a:r>
            <a:r>
              <a:rPr sz="1900" spc="80" dirty="0">
                <a:latin typeface="Cambria"/>
                <a:cs typeface="Cambria"/>
              </a:rPr>
              <a:t> </a:t>
            </a:r>
            <a:r>
              <a:rPr sz="1900" spc="70" dirty="0">
                <a:latin typeface="Cambria"/>
                <a:cs typeface="Cambria"/>
              </a:rPr>
              <a:t>with</a:t>
            </a:r>
            <a:r>
              <a:rPr sz="1900" spc="105" dirty="0">
                <a:latin typeface="Cambria"/>
                <a:cs typeface="Cambria"/>
              </a:rPr>
              <a:t> </a:t>
            </a:r>
            <a:r>
              <a:rPr sz="1900" spc="55" dirty="0">
                <a:latin typeface="Cambria"/>
                <a:cs typeface="Cambria"/>
              </a:rPr>
              <a:t>different</a:t>
            </a:r>
            <a:r>
              <a:rPr sz="1900" spc="85" dirty="0">
                <a:latin typeface="Cambria"/>
                <a:cs typeface="Cambria"/>
              </a:rPr>
              <a:t> </a:t>
            </a:r>
            <a:r>
              <a:rPr sz="1900" spc="60" dirty="0">
                <a:latin typeface="Cambria"/>
                <a:cs typeface="Cambria"/>
              </a:rPr>
              <a:t>weights</a:t>
            </a:r>
            <a:r>
              <a:rPr sz="1900" spc="95" dirty="0">
                <a:latin typeface="Cambria"/>
                <a:cs typeface="Cambria"/>
              </a:rPr>
              <a:t> </a:t>
            </a:r>
            <a:r>
              <a:rPr sz="1900" spc="15" dirty="0">
                <a:latin typeface="Cambria"/>
                <a:cs typeface="Cambria"/>
              </a:rPr>
              <a:t>for</a:t>
            </a:r>
            <a:r>
              <a:rPr sz="1900" spc="100" dirty="0">
                <a:latin typeface="Cambria"/>
                <a:cs typeface="Cambria"/>
              </a:rPr>
              <a:t> </a:t>
            </a:r>
            <a:r>
              <a:rPr sz="1900" spc="130" dirty="0">
                <a:latin typeface="Cambria"/>
                <a:cs typeface="Cambria"/>
              </a:rPr>
              <a:t>a</a:t>
            </a:r>
            <a:r>
              <a:rPr sz="1900" spc="110" dirty="0">
                <a:latin typeface="Cambria"/>
                <a:cs typeface="Cambria"/>
              </a:rPr>
              <a:t> </a:t>
            </a:r>
            <a:r>
              <a:rPr sz="1900" spc="70" dirty="0">
                <a:latin typeface="Cambria"/>
                <a:cs typeface="Cambria"/>
              </a:rPr>
              <a:t>particular </a:t>
            </a:r>
            <a:r>
              <a:rPr sz="1900" spc="75" dirty="0">
                <a:latin typeface="Cambria"/>
                <a:cs typeface="Cambria"/>
              </a:rPr>
              <a:t> </a:t>
            </a:r>
            <a:r>
              <a:rPr sz="1900" spc="85" dirty="0">
                <a:latin typeface="Cambria"/>
                <a:cs typeface="Cambria"/>
              </a:rPr>
              <a:t>item.</a:t>
            </a:r>
            <a:endParaRPr sz="1900">
              <a:latin typeface="Cambria"/>
              <a:cs typeface="Cambri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447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459740" y="485647"/>
            <a:ext cx="3940810" cy="391160"/>
          </a:xfrm>
          <a:prstGeom prst="rect">
            <a:avLst/>
          </a:prstGeom>
        </p:spPr>
        <p:txBody>
          <a:bodyPr vert="horz" wrap="square" lIns="0" tIns="12700" rIns="0" bIns="0" rtlCol="0">
            <a:spAutoFit/>
          </a:bodyPr>
          <a:lstStyle/>
          <a:p>
            <a:pPr marL="287020" indent="-274320">
              <a:lnSpc>
                <a:spcPct val="100000"/>
              </a:lnSpc>
              <a:spcBef>
                <a:spcPts val="100"/>
              </a:spcBef>
              <a:buClr>
                <a:srgbClr val="FD8537"/>
              </a:buClr>
              <a:buSzPct val="68750"/>
              <a:buFont typeface="Wingdings"/>
              <a:buChar char=""/>
              <a:tabLst>
                <a:tab pos="287020" algn="l"/>
                <a:tab pos="1200785" algn="l"/>
                <a:tab pos="2940050" algn="l"/>
              </a:tabLst>
            </a:pPr>
            <a:r>
              <a:rPr sz="2400" spc="114" dirty="0">
                <a:latin typeface="Cambria"/>
                <a:cs typeface="Cambria"/>
              </a:rPr>
              <a:t>The	</a:t>
            </a:r>
            <a:r>
              <a:rPr sz="2400" spc="85" dirty="0">
                <a:latin typeface="Cambria"/>
                <a:cs typeface="Cambria"/>
              </a:rPr>
              <a:t>Convectis	</a:t>
            </a:r>
            <a:r>
              <a:rPr sz="2400" spc="80" dirty="0">
                <a:latin typeface="Cambria"/>
                <a:cs typeface="Cambria"/>
              </a:rPr>
              <a:t>system</a:t>
            </a:r>
            <a:endParaRPr sz="2400">
              <a:latin typeface="Cambria"/>
              <a:cs typeface="Cambria"/>
            </a:endParaRPr>
          </a:p>
        </p:txBody>
      </p:sp>
      <p:sp>
        <p:nvSpPr>
          <p:cNvPr id="10" name="object 10"/>
          <p:cNvSpPr txBox="1"/>
          <p:nvPr/>
        </p:nvSpPr>
        <p:spPr>
          <a:xfrm>
            <a:off x="4748529" y="485647"/>
            <a:ext cx="646430" cy="391160"/>
          </a:xfrm>
          <a:prstGeom prst="rect">
            <a:avLst/>
          </a:prstGeom>
        </p:spPr>
        <p:txBody>
          <a:bodyPr vert="horz" wrap="square" lIns="0" tIns="12700" rIns="0" bIns="0" rtlCol="0">
            <a:spAutoFit/>
          </a:bodyPr>
          <a:lstStyle/>
          <a:p>
            <a:pPr marL="12700">
              <a:lnSpc>
                <a:spcPct val="100000"/>
              </a:lnSpc>
              <a:spcBef>
                <a:spcPts val="100"/>
              </a:spcBef>
            </a:pPr>
            <a:r>
              <a:rPr sz="2400" spc="80" dirty="0">
                <a:latin typeface="Cambria"/>
                <a:cs typeface="Cambria"/>
              </a:rPr>
              <a:t>uses</a:t>
            </a:r>
            <a:endParaRPr sz="2400">
              <a:latin typeface="Cambria"/>
              <a:cs typeface="Cambria"/>
            </a:endParaRPr>
          </a:p>
        </p:txBody>
      </p:sp>
      <p:sp>
        <p:nvSpPr>
          <p:cNvPr id="11" name="object 11"/>
          <p:cNvSpPr txBox="1"/>
          <p:nvPr/>
        </p:nvSpPr>
        <p:spPr>
          <a:xfrm>
            <a:off x="5743194" y="485647"/>
            <a:ext cx="950594" cy="391160"/>
          </a:xfrm>
          <a:prstGeom prst="rect">
            <a:avLst/>
          </a:prstGeom>
        </p:spPr>
        <p:txBody>
          <a:bodyPr vert="horz" wrap="square" lIns="0" tIns="12700" rIns="0" bIns="0" rtlCol="0">
            <a:spAutoFit/>
          </a:bodyPr>
          <a:lstStyle/>
          <a:p>
            <a:pPr marL="12700">
              <a:lnSpc>
                <a:spcPct val="100000"/>
              </a:lnSpc>
              <a:spcBef>
                <a:spcPts val="100"/>
              </a:spcBef>
            </a:pPr>
            <a:r>
              <a:rPr sz="2400" spc="80" dirty="0">
                <a:latin typeface="Cambria"/>
                <a:cs typeface="Cambria"/>
              </a:rPr>
              <a:t>n</a:t>
            </a:r>
            <a:r>
              <a:rPr sz="2400" spc="60" dirty="0">
                <a:latin typeface="Cambria"/>
                <a:cs typeface="Cambria"/>
              </a:rPr>
              <a:t>e</a:t>
            </a:r>
            <a:r>
              <a:rPr sz="2400" spc="120" dirty="0">
                <a:latin typeface="Cambria"/>
                <a:cs typeface="Cambria"/>
              </a:rPr>
              <a:t>ural</a:t>
            </a:r>
            <a:endParaRPr sz="2400">
              <a:latin typeface="Cambria"/>
              <a:cs typeface="Cambria"/>
            </a:endParaRPr>
          </a:p>
        </p:txBody>
      </p:sp>
      <p:sp>
        <p:nvSpPr>
          <p:cNvPr id="12" name="object 12"/>
          <p:cNvSpPr txBox="1"/>
          <p:nvPr/>
        </p:nvSpPr>
        <p:spPr>
          <a:xfrm>
            <a:off x="7040118" y="485647"/>
            <a:ext cx="1186815" cy="391160"/>
          </a:xfrm>
          <a:prstGeom prst="rect">
            <a:avLst/>
          </a:prstGeom>
        </p:spPr>
        <p:txBody>
          <a:bodyPr vert="horz" wrap="square" lIns="0" tIns="12700" rIns="0" bIns="0" rtlCol="0">
            <a:spAutoFit/>
          </a:bodyPr>
          <a:lstStyle/>
          <a:p>
            <a:pPr marL="12700">
              <a:lnSpc>
                <a:spcPct val="100000"/>
              </a:lnSpc>
              <a:spcBef>
                <a:spcPts val="100"/>
              </a:spcBef>
            </a:pPr>
            <a:r>
              <a:rPr sz="2400" spc="55" dirty="0">
                <a:latin typeface="Cambria"/>
                <a:cs typeface="Cambria"/>
              </a:rPr>
              <a:t>network</a:t>
            </a:r>
            <a:endParaRPr sz="2400">
              <a:latin typeface="Cambria"/>
              <a:cs typeface="Cambria"/>
            </a:endParaRPr>
          </a:p>
        </p:txBody>
      </p:sp>
      <p:sp>
        <p:nvSpPr>
          <p:cNvPr id="13" name="object 13"/>
          <p:cNvSpPr txBox="1"/>
          <p:nvPr/>
        </p:nvSpPr>
        <p:spPr>
          <a:xfrm>
            <a:off x="459740" y="851408"/>
            <a:ext cx="7767955" cy="3028315"/>
          </a:xfrm>
          <a:prstGeom prst="rect">
            <a:avLst/>
          </a:prstGeom>
        </p:spPr>
        <p:txBody>
          <a:bodyPr vert="horz" wrap="square" lIns="0" tIns="12700" rIns="0" bIns="0" rtlCol="0">
            <a:spAutoFit/>
          </a:bodyPr>
          <a:lstStyle/>
          <a:p>
            <a:pPr marL="286385" marR="5080" algn="just">
              <a:lnSpc>
                <a:spcPct val="100000"/>
              </a:lnSpc>
              <a:spcBef>
                <a:spcPts val="100"/>
              </a:spcBef>
            </a:pPr>
            <a:r>
              <a:rPr sz="2400" spc="85" dirty="0">
                <a:latin typeface="Cambria"/>
                <a:cs typeface="Cambria"/>
              </a:rPr>
              <a:t>algorithms</a:t>
            </a:r>
            <a:r>
              <a:rPr sz="2400" spc="90" dirty="0">
                <a:latin typeface="Cambria"/>
                <a:cs typeface="Cambria"/>
              </a:rPr>
              <a:t> </a:t>
            </a:r>
            <a:r>
              <a:rPr sz="2400" spc="105" dirty="0">
                <a:latin typeface="Cambria"/>
                <a:cs typeface="Cambria"/>
              </a:rPr>
              <a:t>and</a:t>
            </a:r>
            <a:r>
              <a:rPr sz="2400" spc="110" dirty="0">
                <a:latin typeface="Cambria"/>
                <a:cs typeface="Cambria"/>
              </a:rPr>
              <a:t> </a:t>
            </a:r>
            <a:r>
              <a:rPr sz="2400" spc="85" dirty="0">
                <a:latin typeface="Cambria"/>
                <a:cs typeface="Cambria"/>
              </a:rPr>
              <a:t>terms</a:t>
            </a:r>
            <a:r>
              <a:rPr sz="2400" spc="90" dirty="0">
                <a:latin typeface="Cambria"/>
                <a:cs typeface="Cambria"/>
              </a:rPr>
              <a:t> </a:t>
            </a:r>
            <a:r>
              <a:rPr sz="2400" spc="105" dirty="0">
                <a:latin typeface="Cambria"/>
                <a:cs typeface="Cambria"/>
              </a:rPr>
              <a:t>in</a:t>
            </a:r>
            <a:r>
              <a:rPr sz="2400" spc="110" dirty="0">
                <a:latin typeface="Cambria"/>
                <a:cs typeface="Cambria"/>
              </a:rPr>
              <a:t> </a:t>
            </a:r>
            <a:r>
              <a:rPr sz="2400" spc="160" dirty="0">
                <a:latin typeface="Cambria"/>
                <a:cs typeface="Cambria"/>
              </a:rPr>
              <a:t>a</a:t>
            </a:r>
            <a:r>
              <a:rPr sz="2400" spc="165" dirty="0">
                <a:latin typeface="Cambria"/>
                <a:cs typeface="Cambria"/>
              </a:rPr>
              <a:t> </a:t>
            </a:r>
            <a:r>
              <a:rPr sz="2400" spc="100" dirty="0">
                <a:latin typeface="Cambria"/>
                <a:cs typeface="Cambria"/>
              </a:rPr>
              <a:t>similar </a:t>
            </a:r>
            <a:r>
              <a:rPr sz="2400" spc="105" dirty="0">
                <a:latin typeface="Cambria"/>
                <a:cs typeface="Cambria"/>
              </a:rPr>
              <a:t> </a:t>
            </a:r>
            <a:r>
              <a:rPr sz="2400" spc="65" dirty="0">
                <a:latin typeface="Cambria"/>
                <a:cs typeface="Cambria"/>
              </a:rPr>
              <a:t>context </a:t>
            </a:r>
            <a:r>
              <a:rPr sz="2400" spc="70" dirty="0">
                <a:latin typeface="Cambria"/>
                <a:cs typeface="Cambria"/>
              </a:rPr>
              <a:t> </a:t>
            </a:r>
            <a:r>
              <a:rPr sz="2400" spc="35" dirty="0">
                <a:latin typeface="Cambria"/>
                <a:cs typeface="Cambria"/>
              </a:rPr>
              <a:t>(proximity) </a:t>
            </a:r>
            <a:r>
              <a:rPr sz="2400" spc="-5" dirty="0">
                <a:latin typeface="Cambria"/>
                <a:cs typeface="Cambria"/>
              </a:rPr>
              <a:t>of </a:t>
            </a:r>
            <a:r>
              <a:rPr sz="2400" spc="55" dirty="0">
                <a:latin typeface="Cambria"/>
                <a:cs typeface="Cambria"/>
              </a:rPr>
              <a:t>other </a:t>
            </a:r>
            <a:r>
              <a:rPr sz="2400" spc="85" dirty="0">
                <a:latin typeface="Cambria"/>
                <a:cs typeface="Cambria"/>
              </a:rPr>
              <a:t>terms </a:t>
            </a:r>
            <a:r>
              <a:rPr sz="2400" spc="114" dirty="0">
                <a:latin typeface="Cambria"/>
                <a:cs typeface="Cambria"/>
              </a:rPr>
              <a:t>as </a:t>
            </a:r>
            <a:r>
              <a:rPr sz="2400" spc="160" dirty="0">
                <a:latin typeface="Cambria"/>
                <a:cs typeface="Cambria"/>
              </a:rPr>
              <a:t>a </a:t>
            </a:r>
            <a:r>
              <a:rPr sz="2400" spc="80" dirty="0">
                <a:latin typeface="Cambria"/>
                <a:cs typeface="Cambria"/>
              </a:rPr>
              <a:t>basis </a:t>
            </a:r>
            <a:r>
              <a:rPr sz="2400" spc="20" dirty="0">
                <a:latin typeface="Cambria"/>
                <a:cs typeface="Cambria"/>
              </a:rPr>
              <a:t>for </a:t>
            </a:r>
            <a:r>
              <a:rPr sz="2400" spc="80" dirty="0">
                <a:latin typeface="Cambria"/>
                <a:cs typeface="Cambria"/>
              </a:rPr>
              <a:t>determining </a:t>
            </a:r>
            <a:r>
              <a:rPr sz="2400" spc="85" dirty="0">
                <a:latin typeface="Cambria"/>
                <a:cs typeface="Cambria"/>
              </a:rPr>
              <a:t> </a:t>
            </a:r>
            <a:r>
              <a:rPr sz="2400" spc="70" dirty="0">
                <a:latin typeface="Cambria"/>
                <a:cs typeface="Cambria"/>
              </a:rPr>
              <a:t>which</a:t>
            </a:r>
            <a:r>
              <a:rPr sz="2400" spc="75" dirty="0">
                <a:latin typeface="Cambria"/>
                <a:cs typeface="Cambria"/>
              </a:rPr>
              <a:t> </a:t>
            </a:r>
            <a:r>
              <a:rPr sz="2400" spc="80" dirty="0">
                <a:latin typeface="Cambria"/>
                <a:cs typeface="Cambria"/>
              </a:rPr>
              <a:t>terms</a:t>
            </a:r>
            <a:r>
              <a:rPr sz="2400" spc="85" dirty="0">
                <a:latin typeface="Cambria"/>
                <a:cs typeface="Cambria"/>
              </a:rPr>
              <a:t> </a:t>
            </a:r>
            <a:r>
              <a:rPr sz="2400" spc="80" dirty="0">
                <a:latin typeface="Cambria"/>
                <a:cs typeface="Cambria"/>
              </a:rPr>
              <a:t>are</a:t>
            </a:r>
            <a:r>
              <a:rPr sz="2400" spc="85" dirty="0">
                <a:latin typeface="Cambria"/>
                <a:cs typeface="Cambria"/>
              </a:rPr>
              <a:t> </a:t>
            </a:r>
            <a:r>
              <a:rPr sz="2400" spc="80" dirty="0">
                <a:latin typeface="Cambria"/>
                <a:cs typeface="Cambria"/>
              </a:rPr>
              <a:t>related</a:t>
            </a:r>
            <a:r>
              <a:rPr sz="2400" spc="85" dirty="0">
                <a:latin typeface="Cambria"/>
                <a:cs typeface="Cambria"/>
              </a:rPr>
              <a:t> </a:t>
            </a:r>
            <a:r>
              <a:rPr sz="2400" spc="105" dirty="0">
                <a:latin typeface="Cambria"/>
                <a:cs typeface="Cambria"/>
              </a:rPr>
              <a:t>and </a:t>
            </a:r>
            <a:r>
              <a:rPr sz="2400" spc="80" dirty="0">
                <a:latin typeface="Cambria"/>
                <a:cs typeface="Cambria"/>
              </a:rPr>
              <a:t>defining</a:t>
            </a:r>
            <a:r>
              <a:rPr sz="2400" spc="85" dirty="0">
                <a:latin typeface="Cambria"/>
                <a:cs typeface="Cambria"/>
              </a:rPr>
              <a:t> </a:t>
            </a:r>
            <a:r>
              <a:rPr sz="2400" spc="160" dirty="0">
                <a:latin typeface="Cambria"/>
                <a:cs typeface="Cambria"/>
              </a:rPr>
              <a:t>a </a:t>
            </a:r>
            <a:r>
              <a:rPr sz="2400" spc="90" dirty="0">
                <a:latin typeface="Cambria"/>
                <a:cs typeface="Cambria"/>
              </a:rPr>
              <a:t>particular </a:t>
            </a:r>
            <a:r>
              <a:rPr sz="2400" spc="95" dirty="0">
                <a:latin typeface="Cambria"/>
                <a:cs typeface="Cambria"/>
              </a:rPr>
              <a:t> </a:t>
            </a:r>
            <a:r>
              <a:rPr sz="2400" spc="55" dirty="0">
                <a:latin typeface="Cambria"/>
                <a:cs typeface="Cambria"/>
              </a:rPr>
              <a:t>concept.</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235" dirty="0">
                <a:latin typeface="Cambria"/>
                <a:cs typeface="Cambria"/>
              </a:rPr>
              <a:t>A </a:t>
            </a:r>
            <a:r>
              <a:rPr sz="2400" spc="85" dirty="0">
                <a:latin typeface="Cambria"/>
                <a:cs typeface="Cambria"/>
              </a:rPr>
              <a:t>term </a:t>
            </a:r>
            <a:r>
              <a:rPr sz="2400" spc="95" dirty="0">
                <a:latin typeface="Cambria"/>
                <a:cs typeface="Cambria"/>
              </a:rPr>
              <a:t>can </a:t>
            </a:r>
            <a:r>
              <a:rPr sz="2400" spc="100" dirty="0">
                <a:latin typeface="Cambria"/>
                <a:cs typeface="Cambria"/>
              </a:rPr>
              <a:t>have </a:t>
            </a:r>
            <a:r>
              <a:rPr sz="2400" spc="70" dirty="0">
                <a:latin typeface="Cambria"/>
                <a:cs typeface="Cambria"/>
              </a:rPr>
              <a:t>different </a:t>
            </a:r>
            <a:r>
              <a:rPr sz="2400" spc="75" dirty="0">
                <a:latin typeface="Cambria"/>
                <a:cs typeface="Cambria"/>
              </a:rPr>
              <a:t>weights </a:t>
            </a:r>
            <a:r>
              <a:rPr sz="2400" spc="65" dirty="0">
                <a:latin typeface="Cambria"/>
                <a:cs typeface="Cambria"/>
              </a:rPr>
              <a:t>associated </a:t>
            </a:r>
            <a:r>
              <a:rPr sz="2400" spc="85" dirty="0">
                <a:latin typeface="Cambria"/>
                <a:cs typeface="Cambria"/>
              </a:rPr>
              <a:t>with </a:t>
            </a:r>
            <a:r>
              <a:rPr sz="2400" spc="90" dirty="0">
                <a:latin typeface="Cambria"/>
                <a:cs typeface="Cambria"/>
              </a:rPr>
              <a:t> </a:t>
            </a:r>
            <a:r>
              <a:rPr sz="2400" spc="65" dirty="0">
                <a:latin typeface="Cambria"/>
                <a:cs typeface="Cambria"/>
              </a:rPr>
              <a:t>different </a:t>
            </a:r>
            <a:r>
              <a:rPr sz="2400" spc="40" dirty="0">
                <a:latin typeface="Cambria"/>
                <a:cs typeface="Cambria"/>
              </a:rPr>
              <a:t>concepts</a:t>
            </a:r>
            <a:r>
              <a:rPr sz="2400" spc="45" dirty="0">
                <a:latin typeface="Cambria"/>
                <a:cs typeface="Cambria"/>
              </a:rPr>
              <a:t> </a:t>
            </a:r>
            <a:r>
              <a:rPr sz="2400" spc="114" dirty="0">
                <a:latin typeface="Cambria"/>
                <a:cs typeface="Cambria"/>
              </a:rPr>
              <a:t>as </a:t>
            </a:r>
            <a:r>
              <a:rPr sz="2400" spc="55" dirty="0">
                <a:latin typeface="Cambria"/>
                <a:cs typeface="Cambria"/>
              </a:rPr>
              <a:t>described.</a:t>
            </a:r>
            <a:r>
              <a:rPr sz="2400" spc="60" dirty="0">
                <a:latin typeface="Cambria"/>
                <a:cs typeface="Cambria"/>
              </a:rPr>
              <a:t> </a:t>
            </a:r>
            <a:r>
              <a:rPr sz="2400" spc="114" dirty="0">
                <a:latin typeface="Cambria"/>
                <a:cs typeface="Cambria"/>
              </a:rPr>
              <a:t>The </a:t>
            </a:r>
            <a:r>
              <a:rPr sz="2400" spc="65" dirty="0">
                <a:latin typeface="Cambria"/>
                <a:cs typeface="Cambria"/>
              </a:rPr>
              <a:t>definition </a:t>
            </a:r>
            <a:r>
              <a:rPr sz="2400" spc="-10" dirty="0">
                <a:latin typeface="Cambria"/>
                <a:cs typeface="Cambria"/>
              </a:rPr>
              <a:t>of</a:t>
            </a:r>
            <a:r>
              <a:rPr sz="2400" spc="-5" dirty="0">
                <a:latin typeface="Cambria"/>
                <a:cs typeface="Cambria"/>
              </a:rPr>
              <a:t> </a:t>
            </a:r>
            <a:r>
              <a:rPr sz="2400" spc="160" dirty="0">
                <a:latin typeface="Cambria"/>
                <a:cs typeface="Cambria"/>
              </a:rPr>
              <a:t>a </a:t>
            </a:r>
            <a:r>
              <a:rPr sz="2400" spc="165" dirty="0">
                <a:latin typeface="Cambria"/>
                <a:cs typeface="Cambria"/>
              </a:rPr>
              <a:t> </a:t>
            </a:r>
            <a:r>
              <a:rPr sz="2400" spc="100" dirty="0">
                <a:latin typeface="Cambria"/>
                <a:cs typeface="Cambria"/>
              </a:rPr>
              <a:t>similar </a:t>
            </a:r>
            <a:r>
              <a:rPr sz="2400" spc="65" dirty="0">
                <a:latin typeface="Cambria"/>
                <a:cs typeface="Cambria"/>
              </a:rPr>
              <a:t>context </a:t>
            </a:r>
            <a:r>
              <a:rPr sz="2400" spc="80" dirty="0">
                <a:latin typeface="Cambria"/>
                <a:cs typeface="Cambria"/>
              </a:rPr>
              <a:t>is typically </a:t>
            </a:r>
            <a:r>
              <a:rPr sz="2400" spc="55" dirty="0">
                <a:latin typeface="Cambria"/>
                <a:cs typeface="Cambria"/>
              </a:rPr>
              <a:t>defined </a:t>
            </a:r>
            <a:r>
              <a:rPr sz="2400" spc="45" dirty="0">
                <a:latin typeface="Cambria"/>
                <a:cs typeface="Cambria"/>
              </a:rPr>
              <a:t>by </a:t>
            </a:r>
            <a:r>
              <a:rPr sz="2400" spc="90" dirty="0">
                <a:latin typeface="Cambria"/>
                <a:cs typeface="Cambria"/>
              </a:rPr>
              <a:t>the </a:t>
            </a:r>
            <a:r>
              <a:rPr sz="2400" spc="80" dirty="0">
                <a:latin typeface="Cambria"/>
                <a:cs typeface="Cambria"/>
              </a:rPr>
              <a:t>number </a:t>
            </a:r>
            <a:r>
              <a:rPr sz="2400" spc="-5" dirty="0">
                <a:latin typeface="Cambria"/>
                <a:cs typeface="Cambria"/>
              </a:rPr>
              <a:t>of </a:t>
            </a:r>
            <a:r>
              <a:rPr sz="2400" dirty="0">
                <a:latin typeface="Cambria"/>
                <a:cs typeface="Cambria"/>
              </a:rPr>
              <a:t> </a:t>
            </a:r>
            <a:r>
              <a:rPr sz="2400" spc="40" dirty="0">
                <a:latin typeface="Cambria"/>
                <a:cs typeface="Cambria"/>
              </a:rPr>
              <a:t>non-stop</a:t>
            </a:r>
            <a:r>
              <a:rPr sz="2400" spc="120" dirty="0">
                <a:latin typeface="Cambria"/>
                <a:cs typeface="Cambria"/>
              </a:rPr>
              <a:t> </a:t>
            </a:r>
            <a:r>
              <a:rPr sz="2400" spc="25" dirty="0">
                <a:latin typeface="Cambria"/>
                <a:cs typeface="Cambria"/>
              </a:rPr>
              <a:t>words</a:t>
            </a:r>
            <a:r>
              <a:rPr sz="2400" spc="125" dirty="0">
                <a:latin typeface="Cambria"/>
                <a:cs typeface="Cambria"/>
              </a:rPr>
              <a:t> </a:t>
            </a:r>
            <a:r>
              <a:rPr sz="2400" spc="95" dirty="0">
                <a:latin typeface="Cambria"/>
                <a:cs typeface="Cambria"/>
              </a:rPr>
              <a:t>separating</a:t>
            </a:r>
            <a:r>
              <a:rPr sz="2400" spc="120" dirty="0">
                <a:latin typeface="Cambria"/>
                <a:cs typeface="Cambria"/>
              </a:rPr>
              <a:t> </a:t>
            </a:r>
            <a:r>
              <a:rPr sz="2400" spc="90" dirty="0">
                <a:latin typeface="Cambria"/>
                <a:cs typeface="Cambria"/>
              </a:rPr>
              <a:t>the</a:t>
            </a:r>
            <a:r>
              <a:rPr sz="2400" spc="135" dirty="0">
                <a:latin typeface="Cambria"/>
                <a:cs typeface="Cambria"/>
              </a:rPr>
              <a:t> </a:t>
            </a:r>
            <a:r>
              <a:rPr sz="2400" spc="100" dirty="0">
                <a:latin typeface="Cambria"/>
                <a:cs typeface="Cambria"/>
              </a:rPr>
              <a:t>terms.</a:t>
            </a:r>
            <a:endParaRPr sz="2400">
              <a:latin typeface="Cambria"/>
              <a:cs typeface="Cambria"/>
            </a:endParaRPr>
          </a:p>
        </p:txBody>
      </p:sp>
      <p:pic>
        <p:nvPicPr>
          <p:cNvPr id="15" name="object 15"/>
          <p:cNvPicPr/>
          <p:nvPr/>
        </p:nvPicPr>
        <p:blipFill>
          <a:blip r:embed="rId3" cstate="print"/>
          <a:stretch>
            <a:fillRect/>
          </a:stretch>
        </p:blipFill>
        <p:spPr>
          <a:xfrm>
            <a:off x="1295400" y="4038600"/>
            <a:ext cx="6096000" cy="2438400"/>
          </a:xfrm>
          <a:prstGeom prst="rect">
            <a:avLst/>
          </a:prstGeom>
        </p:spPr>
      </p:pic>
      <p:sp>
        <p:nvSpPr>
          <p:cNvPr id="16" name="object 16"/>
          <p:cNvSpPr txBox="1"/>
          <p:nvPr/>
        </p:nvSpPr>
        <p:spPr>
          <a:xfrm>
            <a:off x="2669794" y="6518402"/>
            <a:ext cx="3258185" cy="299720"/>
          </a:xfrm>
          <a:prstGeom prst="rect">
            <a:avLst/>
          </a:prstGeom>
        </p:spPr>
        <p:txBody>
          <a:bodyPr vert="horz" wrap="square" lIns="0" tIns="12700" rIns="0" bIns="0" rtlCol="0">
            <a:spAutoFit/>
          </a:bodyPr>
          <a:lstStyle/>
          <a:p>
            <a:pPr marL="12700">
              <a:lnSpc>
                <a:spcPct val="100000"/>
              </a:lnSpc>
              <a:spcBef>
                <a:spcPts val="100"/>
              </a:spcBef>
            </a:pPr>
            <a:r>
              <a:rPr sz="1800" spc="60" dirty="0">
                <a:latin typeface="Cambria"/>
                <a:cs typeface="Cambria"/>
              </a:rPr>
              <a:t>Concept</a:t>
            </a:r>
            <a:r>
              <a:rPr sz="1800" spc="85" dirty="0">
                <a:latin typeface="Cambria"/>
                <a:cs typeface="Cambria"/>
              </a:rPr>
              <a:t> </a:t>
            </a:r>
            <a:r>
              <a:rPr sz="1800" spc="50" dirty="0">
                <a:latin typeface="Cambria"/>
                <a:cs typeface="Cambria"/>
              </a:rPr>
              <a:t>Vector</a:t>
            </a:r>
            <a:r>
              <a:rPr sz="1800" spc="85" dirty="0">
                <a:latin typeface="Cambria"/>
                <a:cs typeface="Cambria"/>
              </a:rPr>
              <a:t> </a:t>
            </a:r>
            <a:r>
              <a:rPr sz="1800" spc="15" dirty="0">
                <a:latin typeface="Cambria"/>
                <a:cs typeface="Cambria"/>
              </a:rPr>
              <a:t>for</a:t>
            </a:r>
            <a:r>
              <a:rPr sz="1800" spc="85" dirty="0">
                <a:latin typeface="Cambria"/>
                <a:cs typeface="Cambria"/>
              </a:rPr>
              <a:t> </a:t>
            </a:r>
            <a:r>
              <a:rPr sz="1800" spc="50" dirty="0">
                <a:latin typeface="Cambria"/>
                <a:cs typeface="Cambria"/>
              </a:rPr>
              <a:t>Automobile</a:t>
            </a:r>
            <a:endParaRPr sz="1800">
              <a:latin typeface="Cambria"/>
              <a:cs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66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4046220" cy="482600"/>
          </a:xfrm>
          <a:prstGeom prst="rect">
            <a:avLst/>
          </a:prstGeom>
        </p:spPr>
        <p:txBody>
          <a:bodyPr vert="horz" wrap="square" lIns="0" tIns="12700" rIns="0" bIns="0" rtlCol="0">
            <a:spAutoFit/>
          </a:bodyPr>
          <a:lstStyle/>
          <a:p>
            <a:pPr marL="12700">
              <a:lnSpc>
                <a:spcPct val="100000"/>
              </a:lnSpc>
              <a:spcBef>
                <a:spcPts val="100"/>
              </a:spcBef>
            </a:pPr>
            <a:r>
              <a:rPr sz="3000" b="1" spc="300" dirty="0">
                <a:solidFill>
                  <a:srgbClr val="002060"/>
                </a:solidFill>
                <a:latin typeface="Cambria"/>
                <a:cs typeface="Cambria"/>
              </a:rPr>
              <a:t>A</a:t>
            </a:r>
            <a:r>
              <a:rPr b="1" spc="300" dirty="0">
                <a:solidFill>
                  <a:srgbClr val="002060"/>
                </a:solidFill>
                <a:latin typeface="Cambria"/>
                <a:cs typeface="Cambria"/>
              </a:rPr>
              <a:t>UTOMATIC</a:t>
            </a:r>
            <a:r>
              <a:rPr b="1" spc="260" dirty="0">
                <a:solidFill>
                  <a:srgbClr val="002060"/>
                </a:solidFill>
                <a:latin typeface="Cambria"/>
                <a:cs typeface="Cambria"/>
              </a:rPr>
              <a:t> </a:t>
            </a:r>
            <a:r>
              <a:rPr sz="3000" b="1" spc="335" dirty="0">
                <a:solidFill>
                  <a:srgbClr val="002060"/>
                </a:solidFill>
                <a:latin typeface="Cambria"/>
                <a:cs typeface="Cambria"/>
              </a:rPr>
              <a:t>I</a:t>
            </a:r>
            <a:r>
              <a:rPr b="1" spc="335" dirty="0">
                <a:solidFill>
                  <a:srgbClr val="002060"/>
                </a:solidFill>
                <a:latin typeface="Cambria"/>
                <a:cs typeface="Cambria"/>
              </a:rPr>
              <a:t>NDEXING</a:t>
            </a:r>
            <a:endParaRPr sz="3000">
              <a:solidFill>
                <a:srgbClr val="002060"/>
              </a:solidFill>
              <a:latin typeface="Cambria"/>
              <a:cs typeface="Cambria"/>
            </a:endParaRPr>
          </a:p>
        </p:txBody>
      </p:sp>
      <p:sp>
        <p:nvSpPr>
          <p:cNvPr id="10" name="object 10"/>
          <p:cNvSpPr txBox="1"/>
          <p:nvPr/>
        </p:nvSpPr>
        <p:spPr>
          <a:xfrm>
            <a:off x="535940" y="1628902"/>
            <a:ext cx="7843520" cy="3795911"/>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lang="en-US" sz="2400" b="1" dirty="0" smtClean="0">
                <a:latin typeface="Cambria" pitchFamily="18" charset="0"/>
                <a:ea typeface="Cambria" pitchFamily="18" charset="0"/>
              </a:rPr>
              <a:t>Automatic indexing</a:t>
            </a:r>
            <a:r>
              <a:rPr lang="en-US" sz="2400" dirty="0" smtClean="0">
                <a:latin typeface="Cambria" pitchFamily="18" charset="0"/>
                <a:ea typeface="Cambria" pitchFamily="18" charset="0"/>
              </a:rPr>
              <a:t> is the computerized process of scanning large volumes of documents against a controlled vocabulary, taxonomy, thesaurus or ontology and using those controlled terms to quickly and effectively index large electronic document depositories.</a:t>
            </a:r>
            <a:endParaRPr lang="en-US" sz="2400" spc="100" dirty="0" smtClean="0">
              <a:latin typeface="Cambria" pitchFamily="18" charset="0"/>
              <a:ea typeface="Cambria" pitchFamily="18" charset="0"/>
              <a:cs typeface="Cambria"/>
            </a:endParaRPr>
          </a:p>
          <a:p>
            <a:pPr marL="286385" marR="5080" indent="-274320" algn="just">
              <a:lnSpc>
                <a:spcPct val="100000"/>
              </a:lnSpc>
              <a:spcBef>
                <a:spcPts val="100"/>
              </a:spcBef>
              <a:buClr>
                <a:srgbClr val="FD8537"/>
              </a:buClr>
              <a:buSzPct val="68750"/>
              <a:buFont typeface="Wingdings"/>
              <a:buChar char=""/>
              <a:tabLst>
                <a:tab pos="287020" algn="l"/>
              </a:tabLst>
            </a:pPr>
            <a:r>
              <a:rPr sz="2400" spc="100" dirty="0" smtClean="0">
                <a:latin typeface="Cambria"/>
                <a:cs typeface="Cambria"/>
              </a:rPr>
              <a:t>Automatic</a:t>
            </a:r>
            <a:r>
              <a:rPr sz="2400" spc="105" dirty="0" smtClean="0">
                <a:latin typeface="Cambria"/>
                <a:cs typeface="Cambria"/>
              </a:rPr>
              <a:t> </a:t>
            </a:r>
            <a:r>
              <a:rPr sz="2400" spc="85" dirty="0">
                <a:latin typeface="Cambria"/>
                <a:cs typeface="Cambria"/>
              </a:rPr>
              <a:t>indexing</a:t>
            </a:r>
            <a:r>
              <a:rPr sz="2400" spc="90" dirty="0">
                <a:latin typeface="Cambria"/>
                <a:cs typeface="Cambria"/>
              </a:rPr>
              <a:t> </a:t>
            </a:r>
            <a:r>
              <a:rPr sz="2400" spc="80" dirty="0">
                <a:latin typeface="Cambria"/>
                <a:cs typeface="Cambria"/>
              </a:rPr>
              <a:t>is</a:t>
            </a:r>
            <a:r>
              <a:rPr sz="2400" spc="85" dirty="0">
                <a:latin typeface="Cambria"/>
                <a:cs typeface="Cambria"/>
              </a:rPr>
              <a:t> </a:t>
            </a:r>
            <a:r>
              <a:rPr sz="2400" spc="90" dirty="0">
                <a:latin typeface="Cambria"/>
                <a:cs typeface="Cambria"/>
              </a:rPr>
              <a:t>the</a:t>
            </a:r>
            <a:r>
              <a:rPr sz="2400" spc="95" dirty="0">
                <a:latin typeface="Cambria"/>
                <a:cs typeface="Cambria"/>
              </a:rPr>
              <a:t> </a:t>
            </a:r>
            <a:r>
              <a:rPr sz="2400" spc="30" dirty="0">
                <a:latin typeface="Cambria"/>
                <a:cs typeface="Cambria"/>
              </a:rPr>
              <a:t>process</a:t>
            </a:r>
            <a:r>
              <a:rPr sz="2400" spc="35" dirty="0">
                <a:latin typeface="Cambria"/>
                <a:cs typeface="Cambria"/>
              </a:rPr>
              <a:t> </a:t>
            </a:r>
            <a:r>
              <a:rPr sz="2400" spc="-5" dirty="0">
                <a:latin typeface="Cambria"/>
                <a:cs typeface="Cambria"/>
              </a:rPr>
              <a:t>of</a:t>
            </a:r>
            <a:r>
              <a:rPr sz="2400" dirty="0">
                <a:latin typeface="Cambria"/>
                <a:cs typeface="Cambria"/>
              </a:rPr>
              <a:t> </a:t>
            </a:r>
            <a:r>
              <a:rPr sz="2400" spc="105" dirty="0">
                <a:latin typeface="Cambria"/>
                <a:cs typeface="Cambria"/>
              </a:rPr>
              <a:t>analyzing  </a:t>
            </a:r>
            <a:r>
              <a:rPr sz="2400" spc="135" dirty="0">
                <a:latin typeface="Cambria"/>
                <a:cs typeface="Cambria"/>
              </a:rPr>
              <a:t>an </a:t>
            </a:r>
            <a:r>
              <a:rPr sz="2400" spc="140" dirty="0">
                <a:latin typeface="Cambria"/>
                <a:cs typeface="Cambria"/>
              </a:rPr>
              <a:t> </a:t>
            </a:r>
            <a:r>
              <a:rPr sz="2400" spc="90" dirty="0">
                <a:latin typeface="Cambria"/>
                <a:cs typeface="Cambria"/>
              </a:rPr>
              <a:t>item</a:t>
            </a:r>
            <a:r>
              <a:rPr sz="2400" spc="95" dirty="0">
                <a:latin typeface="Cambria"/>
                <a:cs typeface="Cambria"/>
              </a:rPr>
              <a:t> </a:t>
            </a:r>
            <a:r>
              <a:rPr sz="2400" spc="20" dirty="0">
                <a:latin typeface="Cambria"/>
                <a:cs typeface="Cambria"/>
              </a:rPr>
              <a:t>to</a:t>
            </a:r>
            <a:r>
              <a:rPr sz="2400" spc="25" dirty="0">
                <a:latin typeface="Cambria"/>
                <a:cs typeface="Cambria"/>
              </a:rPr>
              <a:t> </a:t>
            </a:r>
            <a:r>
              <a:rPr sz="2400" spc="90" dirty="0">
                <a:latin typeface="Cambria"/>
                <a:cs typeface="Cambria"/>
              </a:rPr>
              <a:t>extract</a:t>
            </a:r>
            <a:r>
              <a:rPr sz="2400" spc="95" dirty="0">
                <a:latin typeface="Cambria"/>
                <a:cs typeface="Cambria"/>
              </a:rPr>
              <a:t> </a:t>
            </a:r>
            <a:r>
              <a:rPr sz="2400" spc="90" dirty="0">
                <a:latin typeface="Cambria"/>
                <a:cs typeface="Cambria"/>
              </a:rPr>
              <a:t>the</a:t>
            </a:r>
            <a:r>
              <a:rPr sz="2400" spc="95" dirty="0">
                <a:latin typeface="Cambria"/>
                <a:cs typeface="Cambria"/>
              </a:rPr>
              <a:t> </a:t>
            </a:r>
            <a:r>
              <a:rPr sz="2400" spc="75" dirty="0">
                <a:latin typeface="Cambria"/>
                <a:cs typeface="Cambria"/>
              </a:rPr>
              <a:t>information</a:t>
            </a:r>
            <a:r>
              <a:rPr sz="2400" spc="80" dirty="0">
                <a:latin typeface="Cambria"/>
                <a:cs typeface="Cambria"/>
              </a:rPr>
              <a:t> </a:t>
            </a:r>
            <a:r>
              <a:rPr sz="2400" spc="20" dirty="0">
                <a:latin typeface="Cambria"/>
                <a:cs typeface="Cambria"/>
              </a:rPr>
              <a:t>to</a:t>
            </a:r>
            <a:r>
              <a:rPr sz="2400" spc="25" dirty="0">
                <a:latin typeface="Cambria"/>
                <a:cs typeface="Cambria"/>
              </a:rPr>
              <a:t> </a:t>
            </a:r>
            <a:r>
              <a:rPr sz="2400" spc="20" dirty="0">
                <a:latin typeface="Cambria"/>
                <a:cs typeface="Cambria"/>
              </a:rPr>
              <a:t>be</a:t>
            </a:r>
            <a:r>
              <a:rPr sz="2400" spc="25" dirty="0">
                <a:latin typeface="Cambria"/>
                <a:cs typeface="Cambria"/>
              </a:rPr>
              <a:t> </a:t>
            </a:r>
            <a:r>
              <a:rPr sz="2400" spc="85" dirty="0">
                <a:latin typeface="Cambria"/>
                <a:cs typeface="Cambria"/>
              </a:rPr>
              <a:t>permanently </a:t>
            </a:r>
            <a:r>
              <a:rPr sz="2400" spc="90" dirty="0">
                <a:latin typeface="Cambria"/>
                <a:cs typeface="Cambria"/>
              </a:rPr>
              <a:t> </a:t>
            </a:r>
            <a:r>
              <a:rPr sz="2400" spc="85" dirty="0">
                <a:latin typeface="Cambria"/>
                <a:cs typeface="Cambria"/>
              </a:rPr>
              <a:t>kept</a:t>
            </a:r>
            <a:r>
              <a:rPr sz="2400" spc="120" dirty="0">
                <a:latin typeface="Cambria"/>
                <a:cs typeface="Cambria"/>
              </a:rPr>
              <a:t> </a:t>
            </a:r>
            <a:r>
              <a:rPr sz="2400" spc="105" dirty="0">
                <a:latin typeface="Cambria"/>
                <a:cs typeface="Cambria"/>
              </a:rPr>
              <a:t>in</a:t>
            </a:r>
            <a:r>
              <a:rPr sz="2400" spc="125" dirty="0">
                <a:latin typeface="Cambria"/>
                <a:cs typeface="Cambria"/>
              </a:rPr>
              <a:t> </a:t>
            </a:r>
            <a:r>
              <a:rPr sz="2400" spc="140" dirty="0">
                <a:latin typeface="Cambria"/>
                <a:cs typeface="Cambria"/>
              </a:rPr>
              <a:t>an</a:t>
            </a:r>
            <a:r>
              <a:rPr sz="2400" spc="135" dirty="0">
                <a:latin typeface="Cambria"/>
                <a:cs typeface="Cambria"/>
              </a:rPr>
              <a:t> </a:t>
            </a:r>
            <a:r>
              <a:rPr sz="2400" spc="95" dirty="0">
                <a:latin typeface="Cambria"/>
                <a:cs typeface="Cambria"/>
              </a:rPr>
              <a:t>index.</a:t>
            </a:r>
            <a:endParaRPr sz="2400" dirty="0">
              <a:latin typeface="Cambria"/>
              <a:cs typeface="Cambria"/>
            </a:endParaRPr>
          </a:p>
          <a:p>
            <a:pPr marL="286385" marR="635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This </a:t>
            </a:r>
            <a:r>
              <a:rPr sz="2400" spc="30" dirty="0">
                <a:latin typeface="Cambria"/>
                <a:cs typeface="Cambria"/>
              </a:rPr>
              <a:t>process </a:t>
            </a:r>
            <a:r>
              <a:rPr sz="2400" spc="80" dirty="0">
                <a:latin typeface="Cambria"/>
                <a:cs typeface="Cambria"/>
              </a:rPr>
              <a:t>is </a:t>
            </a:r>
            <a:r>
              <a:rPr sz="2400" spc="65" dirty="0">
                <a:latin typeface="Cambria"/>
                <a:cs typeface="Cambria"/>
              </a:rPr>
              <a:t>associated </a:t>
            </a:r>
            <a:r>
              <a:rPr sz="2400" spc="90" dirty="0">
                <a:latin typeface="Cambria"/>
                <a:cs typeface="Cambria"/>
              </a:rPr>
              <a:t>with the </a:t>
            </a:r>
            <a:r>
              <a:rPr sz="2400" spc="75" dirty="0">
                <a:latin typeface="Cambria"/>
                <a:cs typeface="Cambria"/>
              </a:rPr>
              <a:t>generation </a:t>
            </a:r>
            <a:r>
              <a:rPr sz="2400" spc="-5" dirty="0">
                <a:latin typeface="Cambria"/>
                <a:cs typeface="Cambria"/>
              </a:rPr>
              <a:t>of </a:t>
            </a:r>
            <a:r>
              <a:rPr sz="2400" spc="90" dirty="0">
                <a:latin typeface="Cambria"/>
                <a:cs typeface="Cambria"/>
              </a:rPr>
              <a:t>the </a:t>
            </a:r>
            <a:r>
              <a:rPr sz="2400" spc="95" dirty="0">
                <a:latin typeface="Cambria"/>
                <a:cs typeface="Cambria"/>
              </a:rPr>
              <a:t> </a:t>
            </a:r>
            <a:r>
              <a:rPr sz="2400" spc="80" dirty="0">
                <a:latin typeface="Cambria"/>
                <a:cs typeface="Cambria"/>
              </a:rPr>
              <a:t>searchable</a:t>
            </a:r>
            <a:r>
              <a:rPr sz="2400" spc="120" dirty="0">
                <a:latin typeface="Cambria"/>
                <a:cs typeface="Cambria"/>
              </a:rPr>
              <a:t> </a:t>
            </a:r>
            <a:r>
              <a:rPr sz="2400" spc="114" dirty="0">
                <a:latin typeface="Cambria"/>
                <a:cs typeface="Cambria"/>
              </a:rPr>
              <a:t>data</a:t>
            </a:r>
            <a:r>
              <a:rPr sz="2400" spc="130" dirty="0">
                <a:latin typeface="Cambria"/>
                <a:cs typeface="Cambria"/>
              </a:rPr>
              <a:t> </a:t>
            </a:r>
            <a:r>
              <a:rPr sz="2400" spc="85" dirty="0">
                <a:latin typeface="Cambria"/>
                <a:cs typeface="Cambria"/>
              </a:rPr>
              <a:t>structures</a:t>
            </a:r>
            <a:r>
              <a:rPr sz="2400" spc="120" dirty="0">
                <a:latin typeface="Cambria"/>
                <a:cs typeface="Cambria"/>
              </a:rPr>
              <a:t> </a:t>
            </a:r>
            <a:r>
              <a:rPr sz="2400" spc="65" dirty="0">
                <a:latin typeface="Cambria"/>
                <a:cs typeface="Cambria"/>
              </a:rPr>
              <a:t>associated</a:t>
            </a:r>
            <a:r>
              <a:rPr sz="2400" spc="130" dirty="0">
                <a:latin typeface="Cambria"/>
                <a:cs typeface="Cambria"/>
              </a:rPr>
              <a:t> </a:t>
            </a:r>
            <a:r>
              <a:rPr sz="2400" spc="90" dirty="0">
                <a:latin typeface="Cambria"/>
                <a:cs typeface="Cambria"/>
              </a:rPr>
              <a:t>with</a:t>
            </a:r>
            <a:r>
              <a:rPr sz="2400" spc="120" dirty="0">
                <a:latin typeface="Cambria"/>
                <a:cs typeface="Cambria"/>
              </a:rPr>
              <a:t> </a:t>
            </a:r>
            <a:r>
              <a:rPr sz="2400" spc="140" dirty="0">
                <a:latin typeface="Cambria"/>
                <a:cs typeface="Cambria"/>
              </a:rPr>
              <a:t>an</a:t>
            </a:r>
            <a:r>
              <a:rPr sz="2400" spc="130" dirty="0">
                <a:latin typeface="Cambria"/>
                <a:cs typeface="Cambria"/>
              </a:rPr>
              <a:t> </a:t>
            </a:r>
            <a:r>
              <a:rPr sz="2400" spc="110" dirty="0">
                <a:latin typeface="Cambria"/>
                <a:cs typeface="Cambria"/>
              </a:rPr>
              <a:t>item.</a:t>
            </a:r>
            <a:endParaRPr sz="2400" dirty="0">
              <a:latin typeface="Cambria"/>
              <a:cs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95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592326"/>
            <a:ext cx="7844790" cy="4418330"/>
          </a:xfrm>
          <a:prstGeom prst="rect">
            <a:avLst/>
          </a:prstGeom>
        </p:spPr>
        <p:txBody>
          <a:bodyPr vert="horz" wrap="square" lIns="0" tIns="53975" rIns="0" bIns="0" rtlCol="0">
            <a:spAutoFit/>
          </a:bodyPr>
          <a:lstStyle/>
          <a:p>
            <a:pPr marL="286385" marR="5080" indent="-274320" algn="just">
              <a:lnSpc>
                <a:spcPts val="2590"/>
              </a:lnSpc>
              <a:spcBef>
                <a:spcPts val="425"/>
              </a:spcBef>
              <a:buClr>
                <a:srgbClr val="FD8537"/>
              </a:buClr>
              <a:buSzPct val="68750"/>
              <a:buFont typeface="Wingdings"/>
              <a:buChar char=""/>
              <a:tabLst>
                <a:tab pos="287020" algn="l"/>
              </a:tabLst>
            </a:pPr>
            <a:r>
              <a:rPr sz="2400" spc="155" dirty="0">
                <a:latin typeface="Cambria"/>
                <a:cs typeface="Cambria"/>
              </a:rPr>
              <a:t>Using</a:t>
            </a:r>
            <a:r>
              <a:rPr sz="2400" spc="160" dirty="0">
                <a:latin typeface="Cambria"/>
                <a:cs typeface="Cambria"/>
              </a:rPr>
              <a:t> </a:t>
            </a:r>
            <a:r>
              <a:rPr sz="2400" spc="90" dirty="0">
                <a:latin typeface="Cambria"/>
                <a:cs typeface="Cambria"/>
              </a:rPr>
              <a:t>the</a:t>
            </a:r>
            <a:r>
              <a:rPr sz="2400" spc="95" dirty="0">
                <a:latin typeface="Cambria"/>
                <a:cs typeface="Cambria"/>
              </a:rPr>
              <a:t> </a:t>
            </a:r>
            <a:r>
              <a:rPr sz="2400" spc="35" dirty="0">
                <a:latin typeface="Cambria"/>
                <a:cs typeface="Cambria"/>
              </a:rPr>
              <a:t>concept</a:t>
            </a:r>
            <a:r>
              <a:rPr sz="2400" spc="600" dirty="0">
                <a:latin typeface="Cambria"/>
                <a:cs typeface="Cambria"/>
              </a:rPr>
              <a:t> </a:t>
            </a:r>
            <a:r>
              <a:rPr sz="2400" spc="70" dirty="0">
                <a:latin typeface="Cambria"/>
                <a:cs typeface="Cambria"/>
              </a:rPr>
              <a:t>representation</a:t>
            </a:r>
            <a:r>
              <a:rPr sz="2400" spc="75" dirty="0">
                <a:latin typeface="Cambria"/>
                <a:cs typeface="Cambria"/>
              </a:rPr>
              <a:t> </a:t>
            </a:r>
            <a:r>
              <a:rPr sz="2400" spc="-5" dirty="0">
                <a:latin typeface="Cambria"/>
                <a:cs typeface="Cambria"/>
              </a:rPr>
              <a:t>of</a:t>
            </a:r>
            <a:r>
              <a:rPr sz="2400" dirty="0">
                <a:latin typeface="Cambria"/>
                <a:cs typeface="Cambria"/>
              </a:rPr>
              <a:t> </a:t>
            </a:r>
            <a:r>
              <a:rPr sz="2400" spc="160" dirty="0">
                <a:latin typeface="Cambria"/>
                <a:cs typeface="Cambria"/>
              </a:rPr>
              <a:t>a</a:t>
            </a:r>
            <a:r>
              <a:rPr sz="2400" spc="165" dirty="0">
                <a:latin typeface="Cambria"/>
                <a:cs typeface="Cambria"/>
              </a:rPr>
              <a:t> </a:t>
            </a:r>
            <a:r>
              <a:rPr sz="2400" spc="90" dirty="0">
                <a:latin typeface="Cambria"/>
                <a:cs typeface="Cambria"/>
              </a:rPr>
              <a:t>particular </a:t>
            </a:r>
            <a:r>
              <a:rPr sz="2400" spc="95" dirty="0">
                <a:latin typeface="Cambria"/>
                <a:cs typeface="Cambria"/>
              </a:rPr>
              <a:t> </a:t>
            </a:r>
            <a:r>
              <a:rPr sz="2400" spc="100" dirty="0">
                <a:latin typeface="Cambria"/>
                <a:cs typeface="Cambria"/>
              </a:rPr>
              <a:t>term, </a:t>
            </a:r>
            <a:r>
              <a:rPr sz="2400" spc="80" dirty="0">
                <a:latin typeface="Cambria"/>
                <a:cs typeface="Cambria"/>
              </a:rPr>
              <a:t>phrases </a:t>
            </a:r>
            <a:r>
              <a:rPr sz="2400" spc="105" dirty="0">
                <a:latin typeface="Cambria"/>
                <a:cs typeface="Cambria"/>
              </a:rPr>
              <a:t>and </a:t>
            </a:r>
            <a:r>
              <a:rPr sz="2400" spc="45" dirty="0">
                <a:latin typeface="Cambria"/>
                <a:cs typeface="Cambria"/>
              </a:rPr>
              <a:t>complete </a:t>
            </a:r>
            <a:r>
              <a:rPr sz="2400" spc="90" dirty="0">
                <a:latin typeface="Cambria"/>
                <a:cs typeface="Cambria"/>
              </a:rPr>
              <a:t>items </a:t>
            </a:r>
            <a:r>
              <a:rPr sz="2400" spc="95" dirty="0">
                <a:latin typeface="Cambria"/>
                <a:cs typeface="Cambria"/>
              </a:rPr>
              <a:t>can </a:t>
            </a:r>
            <a:r>
              <a:rPr sz="2400" spc="20" dirty="0">
                <a:latin typeface="Cambria"/>
                <a:cs typeface="Cambria"/>
              </a:rPr>
              <a:t>be </a:t>
            </a:r>
            <a:r>
              <a:rPr sz="2400" spc="55" dirty="0">
                <a:latin typeface="Cambria"/>
                <a:cs typeface="Cambria"/>
              </a:rPr>
              <a:t>represented </a:t>
            </a:r>
            <a:r>
              <a:rPr sz="2400" spc="60" dirty="0">
                <a:latin typeface="Cambria"/>
                <a:cs typeface="Cambria"/>
              </a:rPr>
              <a:t> </a:t>
            </a:r>
            <a:r>
              <a:rPr sz="2400" spc="114" dirty="0">
                <a:latin typeface="Cambria"/>
                <a:cs typeface="Cambria"/>
              </a:rPr>
              <a:t>as </a:t>
            </a:r>
            <a:r>
              <a:rPr sz="2400" spc="160" dirty="0">
                <a:latin typeface="Cambria"/>
                <a:cs typeface="Cambria"/>
              </a:rPr>
              <a:t>a </a:t>
            </a:r>
            <a:r>
              <a:rPr sz="2400" spc="65" dirty="0">
                <a:latin typeface="Cambria"/>
                <a:cs typeface="Cambria"/>
              </a:rPr>
              <a:t>weighted </a:t>
            </a:r>
            <a:r>
              <a:rPr sz="2400" spc="85" dirty="0">
                <a:latin typeface="Cambria"/>
                <a:cs typeface="Cambria"/>
              </a:rPr>
              <a:t>average </a:t>
            </a:r>
            <a:r>
              <a:rPr sz="2400" spc="-5" dirty="0">
                <a:latin typeface="Cambria"/>
                <a:cs typeface="Cambria"/>
              </a:rPr>
              <a:t>of</a:t>
            </a:r>
            <a:r>
              <a:rPr sz="2400" dirty="0">
                <a:latin typeface="Cambria"/>
                <a:cs typeface="Cambria"/>
              </a:rPr>
              <a:t> </a:t>
            </a:r>
            <a:r>
              <a:rPr sz="2400" spc="90" dirty="0">
                <a:latin typeface="Cambria"/>
                <a:cs typeface="Cambria"/>
              </a:rPr>
              <a:t>the </a:t>
            </a:r>
            <a:r>
              <a:rPr sz="2400" spc="35" dirty="0">
                <a:latin typeface="Cambria"/>
                <a:cs typeface="Cambria"/>
              </a:rPr>
              <a:t>concept </a:t>
            </a:r>
            <a:r>
              <a:rPr sz="2400" spc="40" dirty="0">
                <a:latin typeface="Cambria"/>
                <a:cs typeface="Cambria"/>
              </a:rPr>
              <a:t>vectors </a:t>
            </a:r>
            <a:r>
              <a:rPr sz="2400" spc="-5" dirty="0">
                <a:latin typeface="Cambria"/>
                <a:cs typeface="Cambria"/>
              </a:rPr>
              <a:t>of</a:t>
            </a:r>
            <a:r>
              <a:rPr sz="2400" dirty="0">
                <a:latin typeface="Cambria"/>
                <a:cs typeface="Cambria"/>
              </a:rPr>
              <a:t> </a:t>
            </a:r>
            <a:r>
              <a:rPr sz="2400" spc="90" dirty="0">
                <a:latin typeface="Cambria"/>
                <a:cs typeface="Cambria"/>
              </a:rPr>
              <a:t>the </a:t>
            </a:r>
            <a:r>
              <a:rPr sz="2400" spc="95" dirty="0">
                <a:latin typeface="Cambria"/>
                <a:cs typeface="Cambria"/>
              </a:rPr>
              <a:t> </a:t>
            </a:r>
            <a:r>
              <a:rPr sz="2400" spc="85" dirty="0">
                <a:latin typeface="Cambria"/>
                <a:cs typeface="Cambria"/>
              </a:rPr>
              <a:t>terms</a:t>
            </a:r>
            <a:r>
              <a:rPr sz="2400" spc="700" dirty="0">
                <a:latin typeface="Cambria"/>
                <a:cs typeface="Cambria"/>
              </a:rPr>
              <a:t> </a:t>
            </a:r>
            <a:r>
              <a:rPr sz="2400" spc="105" dirty="0">
                <a:latin typeface="Cambria"/>
                <a:cs typeface="Cambria"/>
              </a:rPr>
              <a:t>in</a:t>
            </a:r>
            <a:r>
              <a:rPr sz="2400" spc="110" dirty="0">
                <a:latin typeface="Cambria"/>
                <a:cs typeface="Cambria"/>
              </a:rPr>
              <a:t> </a:t>
            </a:r>
            <a:r>
              <a:rPr sz="2400" spc="114" dirty="0">
                <a:latin typeface="Cambria"/>
                <a:cs typeface="Cambria"/>
              </a:rPr>
              <a:t>them.</a:t>
            </a:r>
            <a:r>
              <a:rPr sz="2400" spc="120" dirty="0">
                <a:latin typeface="Cambria"/>
                <a:cs typeface="Cambria"/>
              </a:rPr>
              <a:t> </a:t>
            </a:r>
            <a:r>
              <a:rPr sz="2400" spc="114" dirty="0">
                <a:latin typeface="Cambria"/>
                <a:cs typeface="Cambria"/>
              </a:rPr>
              <a:t>The</a:t>
            </a:r>
            <a:r>
              <a:rPr sz="2400" spc="120" dirty="0">
                <a:latin typeface="Cambria"/>
                <a:cs typeface="Cambria"/>
              </a:rPr>
              <a:t> </a:t>
            </a:r>
            <a:r>
              <a:rPr sz="2400" spc="90" dirty="0">
                <a:latin typeface="Cambria"/>
                <a:cs typeface="Cambria"/>
              </a:rPr>
              <a:t>algorithms</a:t>
            </a:r>
            <a:r>
              <a:rPr sz="2400" spc="95" dirty="0">
                <a:latin typeface="Cambria"/>
                <a:cs typeface="Cambria"/>
              </a:rPr>
              <a:t> </a:t>
            </a:r>
            <a:r>
              <a:rPr sz="2400" spc="65" dirty="0">
                <a:latin typeface="Cambria"/>
                <a:cs typeface="Cambria"/>
              </a:rPr>
              <a:t>associated</a:t>
            </a:r>
            <a:r>
              <a:rPr sz="2400" spc="70" dirty="0">
                <a:latin typeface="Cambria"/>
                <a:cs typeface="Cambria"/>
              </a:rPr>
              <a:t> </a:t>
            </a:r>
            <a:r>
              <a:rPr sz="2400" spc="90" dirty="0">
                <a:latin typeface="Cambria"/>
                <a:cs typeface="Cambria"/>
              </a:rPr>
              <a:t>with </a:t>
            </a:r>
            <a:r>
              <a:rPr sz="2400" spc="-515" dirty="0">
                <a:latin typeface="Cambria"/>
                <a:cs typeface="Cambria"/>
              </a:rPr>
              <a:t> </a:t>
            </a:r>
            <a:r>
              <a:rPr sz="2400" spc="40" dirty="0">
                <a:latin typeface="Cambria"/>
                <a:cs typeface="Cambria"/>
              </a:rPr>
              <a:t>vectors</a:t>
            </a:r>
            <a:r>
              <a:rPr sz="2400" spc="45" dirty="0">
                <a:latin typeface="Cambria"/>
                <a:cs typeface="Cambria"/>
              </a:rPr>
              <a:t> </a:t>
            </a:r>
            <a:r>
              <a:rPr sz="2400" spc="80" dirty="0">
                <a:latin typeface="Cambria"/>
                <a:cs typeface="Cambria"/>
              </a:rPr>
              <a:t>(e.g.,</a:t>
            </a:r>
            <a:r>
              <a:rPr sz="2400" spc="85" dirty="0">
                <a:latin typeface="Cambria"/>
                <a:cs typeface="Cambria"/>
              </a:rPr>
              <a:t> </a:t>
            </a:r>
            <a:r>
              <a:rPr sz="2400" spc="65" dirty="0">
                <a:latin typeface="Cambria"/>
                <a:cs typeface="Cambria"/>
              </a:rPr>
              <a:t>inverse</a:t>
            </a:r>
            <a:r>
              <a:rPr sz="2400" spc="70" dirty="0">
                <a:latin typeface="Cambria"/>
                <a:cs typeface="Cambria"/>
              </a:rPr>
              <a:t> </a:t>
            </a:r>
            <a:r>
              <a:rPr sz="2400" spc="60" dirty="0">
                <a:latin typeface="Cambria"/>
                <a:cs typeface="Cambria"/>
              </a:rPr>
              <a:t>document</a:t>
            </a:r>
            <a:r>
              <a:rPr sz="2400" spc="65" dirty="0">
                <a:latin typeface="Cambria"/>
                <a:cs typeface="Cambria"/>
              </a:rPr>
              <a:t> </a:t>
            </a:r>
            <a:r>
              <a:rPr sz="2400" spc="45" dirty="0">
                <a:latin typeface="Cambria"/>
                <a:cs typeface="Cambria"/>
              </a:rPr>
              <a:t>frequency)  </a:t>
            </a:r>
            <a:r>
              <a:rPr sz="2400" spc="95" dirty="0">
                <a:latin typeface="Cambria"/>
                <a:cs typeface="Cambria"/>
              </a:rPr>
              <a:t>can  </a:t>
            </a:r>
            <a:r>
              <a:rPr sz="2400" spc="20" dirty="0">
                <a:latin typeface="Cambria"/>
                <a:cs typeface="Cambria"/>
              </a:rPr>
              <a:t>be </a:t>
            </a:r>
            <a:r>
              <a:rPr sz="2400" spc="25" dirty="0">
                <a:latin typeface="Cambria"/>
                <a:cs typeface="Cambria"/>
              </a:rPr>
              <a:t> </a:t>
            </a:r>
            <a:r>
              <a:rPr sz="2400" spc="70" dirty="0">
                <a:latin typeface="Cambria"/>
                <a:cs typeface="Cambria"/>
              </a:rPr>
              <a:t>used</a:t>
            </a:r>
            <a:r>
              <a:rPr sz="2400" spc="114" dirty="0">
                <a:latin typeface="Cambria"/>
                <a:cs typeface="Cambria"/>
              </a:rPr>
              <a:t> </a:t>
            </a:r>
            <a:r>
              <a:rPr sz="2400" spc="20" dirty="0">
                <a:latin typeface="Cambria"/>
                <a:cs typeface="Cambria"/>
              </a:rPr>
              <a:t>to</a:t>
            </a:r>
            <a:r>
              <a:rPr sz="2400" spc="130" dirty="0">
                <a:latin typeface="Cambria"/>
                <a:cs typeface="Cambria"/>
              </a:rPr>
              <a:t> </a:t>
            </a:r>
            <a:r>
              <a:rPr sz="2400" spc="45" dirty="0">
                <a:latin typeface="Cambria"/>
                <a:cs typeface="Cambria"/>
              </a:rPr>
              <a:t>perform</a:t>
            </a:r>
            <a:r>
              <a:rPr sz="2400" spc="135" dirty="0">
                <a:latin typeface="Cambria"/>
                <a:cs typeface="Cambria"/>
              </a:rPr>
              <a:t> </a:t>
            </a:r>
            <a:r>
              <a:rPr sz="2400" spc="90" dirty="0">
                <a:latin typeface="Cambria"/>
                <a:cs typeface="Cambria"/>
              </a:rPr>
              <a:t>the</a:t>
            </a:r>
            <a:r>
              <a:rPr sz="2400" spc="130" dirty="0">
                <a:latin typeface="Cambria"/>
                <a:cs typeface="Cambria"/>
              </a:rPr>
              <a:t> </a:t>
            </a:r>
            <a:r>
              <a:rPr sz="2400" spc="90" dirty="0">
                <a:latin typeface="Cambria"/>
                <a:cs typeface="Cambria"/>
              </a:rPr>
              <a:t>merging</a:t>
            </a:r>
            <a:r>
              <a:rPr sz="2400" spc="125" dirty="0">
                <a:latin typeface="Cambria"/>
                <a:cs typeface="Cambria"/>
              </a:rPr>
              <a:t> </a:t>
            </a:r>
            <a:r>
              <a:rPr sz="2400" spc="-5" dirty="0">
                <a:latin typeface="Cambria"/>
                <a:cs typeface="Cambria"/>
              </a:rPr>
              <a:t>of</a:t>
            </a:r>
            <a:r>
              <a:rPr sz="2400" spc="135" dirty="0">
                <a:latin typeface="Cambria"/>
                <a:cs typeface="Cambria"/>
              </a:rPr>
              <a:t> </a:t>
            </a:r>
            <a:r>
              <a:rPr sz="2400" spc="55" dirty="0">
                <a:latin typeface="Cambria"/>
                <a:cs typeface="Cambria"/>
              </a:rPr>
              <a:t>concepts.</a:t>
            </a:r>
            <a:endParaRPr sz="2400">
              <a:latin typeface="Cambria"/>
              <a:cs typeface="Cambria"/>
            </a:endParaRPr>
          </a:p>
          <a:p>
            <a:pPr marL="286385" marR="5080" indent="-274320" algn="just">
              <a:lnSpc>
                <a:spcPct val="90000"/>
              </a:lnSpc>
              <a:spcBef>
                <a:spcPts val="575"/>
              </a:spcBef>
              <a:buClr>
                <a:srgbClr val="FD8537"/>
              </a:buClr>
              <a:buSzPct val="68750"/>
              <a:buFont typeface="Wingdings"/>
              <a:buChar char=""/>
              <a:tabLst>
                <a:tab pos="287020" algn="l"/>
              </a:tabLst>
            </a:pPr>
            <a:r>
              <a:rPr sz="2400" spc="90" dirty="0">
                <a:latin typeface="Cambria"/>
                <a:cs typeface="Cambria"/>
              </a:rPr>
              <a:t>Another </a:t>
            </a:r>
            <a:r>
              <a:rPr sz="2400" spc="85" dirty="0">
                <a:latin typeface="Cambria"/>
                <a:cs typeface="Cambria"/>
              </a:rPr>
              <a:t>example </a:t>
            </a:r>
            <a:r>
              <a:rPr sz="2400" spc="-5" dirty="0">
                <a:latin typeface="Cambria"/>
                <a:cs typeface="Cambria"/>
              </a:rPr>
              <a:t>of </a:t>
            </a:r>
            <a:r>
              <a:rPr sz="2400" spc="100" dirty="0">
                <a:latin typeface="Cambria"/>
                <a:cs typeface="Cambria"/>
              </a:rPr>
              <a:t>this </a:t>
            </a:r>
            <a:r>
              <a:rPr sz="2400" spc="30" dirty="0">
                <a:latin typeface="Cambria"/>
                <a:cs typeface="Cambria"/>
              </a:rPr>
              <a:t>process </a:t>
            </a:r>
            <a:r>
              <a:rPr sz="2400" spc="80" dirty="0">
                <a:latin typeface="Cambria"/>
                <a:cs typeface="Cambria"/>
              </a:rPr>
              <a:t>is </a:t>
            </a:r>
            <a:r>
              <a:rPr sz="2400" spc="145" dirty="0">
                <a:latin typeface="Cambria"/>
                <a:cs typeface="Cambria"/>
              </a:rPr>
              <a:t>Latent </a:t>
            </a:r>
            <a:r>
              <a:rPr sz="2400" spc="120" dirty="0">
                <a:latin typeface="Cambria"/>
                <a:cs typeface="Cambria"/>
              </a:rPr>
              <a:t>Semantic </a:t>
            </a:r>
            <a:r>
              <a:rPr sz="2400" spc="125" dirty="0">
                <a:latin typeface="Cambria"/>
                <a:cs typeface="Cambria"/>
              </a:rPr>
              <a:t> </a:t>
            </a:r>
            <a:r>
              <a:rPr sz="2400" spc="100" dirty="0">
                <a:latin typeface="Cambria"/>
                <a:cs typeface="Cambria"/>
              </a:rPr>
              <a:t>Indexing</a:t>
            </a:r>
            <a:r>
              <a:rPr sz="2400" spc="105" dirty="0">
                <a:latin typeface="Cambria"/>
                <a:cs typeface="Cambria"/>
              </a:rPr>
              <a:t> </a:t>
            </a:r>
            <a:r>
              <a:rPr sz="2400" spc="125" dirty="0">
                <a:latin typeface="Cambria"/>
                <a:cs typeface="Cambria"/>
              </a:rPr>
              <a:t>(LSI).</a:t>
            </a:r>
            <a:r>
              <a:rPr sz="2400" spc="130" dirty="0">
                <a:latin typeface="Cambria"/>
                <a:cs typeface="Cambria"/>
              </a:rPr>
              <a:t> Its</a:t>
            </a:r>
            <a:r>
              <a:rPr sz="2400" spc="135" dirty="0">
                <a:latin typeface="Cambria"/>
                <a:cs typeface="Cambria"/>
              </a:rPr>
              <a:t> </a:t>
            </a:r>
            <a:r>
              <a:rPr sz="2400" spc="85" dirty="0">
                <a:latin typeface="Cambria"/>
                <a:cs typeface="Cambria"/>
              </a:rPr>
              <a:t>assumption</a:t>
            </a:r>
            <a:r>
              <a:rPr sz="2400" spc="90" dirty="0">
                <a:latin typeface="Cambria"/>
                <a:cs typeface="Cambria"/>
              </a:rPr>
              <a:t> </a:t>
            </a:r>
            <a:r>
              <a:rPr sz="2400" spc="80" dirty="0">
                <a:latin typeface="Cambria"/>
                <a:cs typeface="Cambria"/>
              </a:rPr>
              <a:t>is</a:t>
            </a:r>
            <a:r>
              <a:rPr sz="2400" spc="85" dirty="0">
                <a:latin typeface="Cambria"/>
                <a:cs typeface="Cambria"/>
              </a:rPr>
              <a:t> </a:t>
            </a:r>
            <a:r>
              <a:rPr sz="2400" spc="130" dirty="0">
                <a:latin typeface="Cambria"/>
                <a:cs typeface="Cambria"/>
              </a:rPr>
              <a:t>that</a:t>
            </a:r>
            <a:r>
              <a:rPr sz="2400" spc="135" dirty="0">
                <a:latin typeface="Cambria"/>
                <a:cs typeface="Cambria"/>
              </a:rPr>
              <a:t> </a:t>
            </a:r>
            <a:r>
              <a:rPr sz="2400" spc="75" dirty="0">
                <a:latin typeface="Cambria"/>
                <a:cs typeface="Cambria"/>
              </a:rPr>
              <a:t>there</a:t>
            </a:r>
            <a:r>
              <a:rPr sz="2400" spc="80" dirty="0">
                <a:latin typeface="Cambria"/>
                <a:cs typeface="Cambria"/>
              </a:rPr>
              <a:t> is</a:t>
            </a:r>
            <a:r>
              <a:rPr sz="2400" spc="85" dirty="0">
                <a:latin typeface="Cambria"/>
                <a:cs typeface="Cambria"/>
              </a:rPr>
              <a:t> </a:t>
            </a:r>
            <a:r>
              <a:rPr sz="2400" spc="140" dirty="0">
                <a:latin typeface="Cambria"/>
                <a:cs typeface="Cambria"/>
              </a:rPr>
              <a:t>an </a:t>
            </a:r>
            <a:r>
              <a:rPr sz="2400" spc="-515" dirty="0">
                <a:latin typeface="Cambria"/>
                <a:cs typeface="Cambria"/>
              </a:rPr>
              <a:t> </a:t>
            </a:r>
            <a:r>
              <a:rPr sz="2400" spc="85" dirty="0">
                <a:latin typeface="Cambria"/>
                <a:cs typeface="Cambria"/>
              </a:rPr>
              <a:t>underlying</a:t>
            </a:r>
            <a:r>
              <a:rPr sz="2400" spc="700" dirty="0">
                <a:latin typeface="Cambria"/>
                <a:cs typeface="Cambria"/>
              </a:rPr>
              <a:t> </a:t>
            </a:r>
            <a:r>
              <a:rPr sz="2400" spc="-10" dirty="0">
                <a:latin typeface="Cambria"/>
                <a:cs typeface="Cambria"/>
              </a:rPr>
              <a:t>or</a:t>
            </a:r>
            <a:r>
              <a:rPr sz="2400" spc="-5" dirty="0">
                <a:latin typeface="Cambria"/>
                <a:cs typeface="Cambria"/>
              </a:rPr>
              <a:t> </a:t>
            </a:r>
            <a:r>
              <a:rPr sz="2400" spc="75" dirty="0">
                <a:latin typeface="Cambria"/>
                <a:cs typeface="Cambria"/>
              </a:rPr>
              <a:t>"latent"</a:t>
            </a:r>
            <a:r>
              <a:rPr sz="2400" spc="80" dirty="0">
                <a:latin typeface="Cambria"/>
                <a:cs typeface="Cambria"/>
              </a:rPr>
              <a:t> </a:t>
            </a:r>
            <a:r>
              <a:rPr sz="2400" spc="85" dirty="0">
                <a:latin typeface="Cambria"/>
                <a:cs typeface="Cambria"/>
              </a:rPr>
              <a:t>structure</a:t>
            </a:r>
            <a:r>
              <a:rPr sz="2400" spc="700" dirty="0">
                <a:latin typeface="Cambria"/>
                <a:cs typeface="Cambria"/>
              </a:rPr>
              <a:t> </a:t>
            </a:r>
            <a:r>
              <a:rPr sz="2400" spc="60" dirty="0">
                <a:latin typeface="Cambria"/>
                <a:cs typeface="Cambria"/>
              </a:rPr>
              <a:t>represented</a:t>
            </a:r>
            <a:r>
              <a:rPr sz="2400" spc="650" dirty="0">
                <a:latin typeface="Cambria"/>
                <a:cs typeface="Cambria"/>
              </a:rPr>
              <a:t> </a:t>
            </a:r>
            <a:r>
              <a:rPr sz="2400" spc="45" dirty="0">
                <a:latin typeface="Cambria"/>
                <a:cs typeface="Cambria"/>
              </a:rPr>
              <a:t>by </a:t>
            </a:r>
            <a:r>
              <a:rPr sz="2400" spc="50" dirty="0">
                <a:latin typeface="Cambria"/>
                <a:cs typeface="Cambria"/>
              </a:rPr>
              <a:t> </a:t>
            </a:r>
            <a:r>
              <a:rPr sz="2400" spc="80" dirty="0">
                <a:latin typeface="Cambria"/>
                <a:cs typeface="Cambria"/>
              </a:rPr>
              <a:t>interrelationships</a:t>
            </a:r>
            <a:r>
              <a:rPr sz="2400" spc="85" dirty="0">
                <a:latin typeface="Cambria"/>
                <a:cs typeface="Cambria"/>
              </a:rPr>
              <a:t> </a:t>
            </a:r>
            <a:r>
              <a:rPr sz="2400" spc="45" dirty="0">
                <a:latin typeface="Cambria"/>
                <a:cs typeface="Cambria"/>
              </a:rPr>
              <a:t>between</a:t>
            </a:r>
            <a:r>
              <a:rPr sz="2400" spc="50" dirty="0">
                <a:latin typeface="Cambria"/>
                <a:cs typeface="Cambria"/>
              </a:rPr>
              <a:t> </a:t>
            </a:r>
            <a:r>
              <a:rPr sz="2400" spc="45" dirty="0">
                <a:latin typeface="Cambria"/>
                <a:cs typeface="Cambria"/>
              </a:rPr>
              <a:t>words.</a:t>
            </a:r>
            <a:r>
              <a:rPr sz="2400" spc="50" dirty="0">
                <a:latin typeface="Cambria"/>
                <a:cs typeface="Cambria"/>
              </a:rPr>
              <a:t> </a:t>
            </a:r>
            <a:r>
              <a:rPr sz="2400" spc="145" dirty="0">
                <a:latin typeface="Cambria"/>
                <a:cs typeface="Cambria"/>
              </a:rPr>
              <a:t>Latent </a:t>
            </a:r>
            <a:r>
              <a:rPr sz="2400" spc="120" dirty="0">
                <a:latin typeface="Cambria"/>
                <a:cs typeface="Cambria"/>
              </a:rPr>
              <a:t>Semantic </a:t>
            </a:r>
            <a:r>
              <a:rPr sz="2400" spc="125" dirty="0">
                <a:latin typeface="Cambria"/>
                <a:cs typeface="Cambria"/>
              </a:rPr>
              <a:t> </a:t>
            </a:r>
            <a:r>
              <a:rPr sz="2400" spc="100" dirty="0">
                <a:latin typeface="Cambria"/>
                <a:cs typeface="Cambria"/>
              </a:rPr>
              <a:t>Indexing </a:t>
            </a:r>
            <a:r>
              <a:rPr sz="2400" spc="80" dirty="0">
                <a:latin typeface="Cambria"/>
                <a:cs typeface="Cambria"/>
              </a:rPr>
              <a:t>uses </a:t>
            </a:r>
            <a:r>
              <a:rPr sz="2400" spc="95" dirty="0">
                <a:latin typeface="Cambria"/>
                <a:cs typeface="Cambria"/>
              </a:rPr>
              <a:t>singular-value </a:t>
            </a:r>
            <a:r>
              <a:rPr sz="2400" spc="35" dirty="0">
                <a:latin typeface="Cambria"/>
                <a:cs typeface="Cambria"/>
              </a:rPr>
              <a:t>decomposition </a:t>
            </a:r>
            <a:r>
              <a:rPr sz="2400" spc="20" dirty="0">
                <a:latin typeface="Cambria"/>
                <a:cs typeface="Cambria"/>
              </a:rPr>
              <a:t>to </a:t>
            </a:r>
            <a:r>
              <a:rPr sz="2400" spc="40" dirty="0">
                <a:latin typeface="Cambria"/>
                <a:cs typeface="Cambria"/>
              </a:rPr>
              <a:t>model </a:t>
            </a:r>
            <a:r>
              <a:rPr sz="2400" spc="45" dirty="0">
                <a:latin typeface="Cambria"/>
                <a:cs typeface="Cambria"/>
              </a:rPr>
              <a:t> </a:t>
            </a:r>
            <a:r>
              <a:rPr sz="2400" spc="90" dirty="0">
                <a:latin typeface="Cambria"/>
                <a:cs typeface="Cambria"/>
              </a:rPr>
              <a:t>the </a:t>
            </a:r>
            <a:r>
              <a:rPr sz="2400" spc="70" dirty="0">
                <a:latin typeface="Cambria"/>
                <a:cs typeface="Cambria"/>
              </a:rPr>
              <a:t>associative</a:t>
            </a:r>
            <a:r>
              <a:rPr sz="2400" spc="75" dirty="0">
                <a:latin typeface="Cambria"/>
                <a:cs typeface="Cambria"/>
              </a:rPr>
              <a:t> relationships</a:t>
            </a:r>
            <a:r>
              <a:rPr sz="2400" spc="80" dirty="0">
                <a:latin typeface="Cambria"/>
                <a:cs typeface="Cambria"/>
              </a:rPr>
              <a:t> </a:t>
            </a:r>
            <a:r>
              <a:rPr sz="2400" spc="45" dirty="0">
                <a:latin typeface="Cambria"/>
                <a:cs typeface="Cambria"/>
              </a:rPr>
              <a:t>between  </a:t>
            </a:r>
            <a:r>
              <a:rPr sz="2400" spc="80" dirty="0">
                <a:latin typeface="Cambria"/>
                <a:cs typeface="Cambria"/>
              </a:rPr>
              <a:t>terms  </a:t>
            </a:r>
            <a:r>
              <a:rPr sz="2400" spc="95" dirty="0">
                <a:latin typeface="Cambria"/>
                <a:cs typeface="Cambria"/>
              </a:rPr>
              <a:t>similar </a:t>
            </a:r>
            <a:r>
              <a:rPr sz="2400" spc="-515" dirty="0">
                <a:latin typeface="Cambria"/>
                <a:cs typeface="Cambria"/>
              </a:rPr>
              <a:t> </a:t>
            </a:r>
            <a:r>
              <a:rPr sz="2400" spc="20" dirty="0">
                <a:latin typeface="Cambria"/>
                <a:cs typeface="Cambria"/>
              </a:rPr>
              <a:t>to</a:t>
            </a:r>
            <a:r>
              <a:rPr sz="2400" spc="130" dirty="0">
                <a:latin typeface="Cambria"/>
                <a:cs typeface="Cambria"/>
              </a:rPr>
              <a:t> </a:t>
            </a:r>
            <a:r>
              <a:rPr sz="2400" spc="55" dirty="0">
                <a:latin typeface="Cambria"/>
                <a:cs typeface="Cambria"/>
              </a:rPr>
              <a:t>eigenvector</a:t>
            </a:r>
            <a:r>
              <a:rPr sz="2400" spc="114" dirty="0">
                <a:latin typeface="Cambria"/>
                <a:cs typeface="Cambria"/>
              </a:rPr>
              <a:t> </a:t>
            </a:r>
            <a:r>
              <a:rPr sz="2400" spc="35" dirty="0">
                <a:latin typeface="Cambria"/>
                <a:cs typeface="Cambria"/>
              </a:rPr>
              <a:t>decomposition</a:t>
            </a:r>
            <a:r>
              <a:rPr sz="2400" spc="120" dirty="0">
                <a:latin typeface="Cambria"/>
                <a:cs typeface="Cambria"/>
              </a:rPr>
              <a:t> </a:t>
            </a:r>
            <a:r>
              <a:rPr sz="2400" spc="105" dirty="0">
                <a:latin typeface="Cambria"/>
                <a:cs typeface="Cambria"/>
              </a:rPr>
              <a:t>and</a:t>
            </a:r>
            <a:r>
              <a:rPr sz="2400" spc="130" dirty="0">
                <a:latin typeface="Cambria"/>
                <a:cs typeface="Cambria"/>
              </a:rPr>
              <a:t> </a:t>
            </a:r>
            <a:r>
              <a:rPr sz="2400" spc="60" dirty="0">
                <a:latin typeface="Cambria"/>
                <a:cs typeface="Cambria"/>
              </a:rPr>
              <a:t>factor</a:t>
            </a:r>
            <a:r>
              <a:rPr sz="2400" spc="140" dirty="0">
                <a:latin typeface="Cambria"/>
                <a:cs typeface="Cambria"/>
              </a:rPr>
              <a:t> </a:t>
            </a:r>
            <a:r>
              <a:rPr sz="2400" spc="110" dirty="0">
                <a:latin typeface="Cambria"/>
                <a:cs typeface="Cambria"/>
              </a:rPr>
              <a:t>analysis.</a:t>
            </a:r>
            <a:endParaRPr sz="2400">
              <a:latin typeface="Cambria"/>
              <a:cs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14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pic>
        <p:nvPicPr>
          <p:cNvPr id="10" name="object 10"/>
          <p:cNvPicPr/>
          <p:nvPr/>
        </p:nvPicPr>
        <p:blipFill>
          <a:blip r:embed="rId3" cstate="print"/>
          <a:stretch>
            <a:fillRect/>
          </a:stretch>
        </p:blipFill>
        <p:spPr>
          <a:xfrm>
            <a:off x="3429000" y="5029200"/>
            <a:ext cx="2362200" cy="762000"/>
          </a:xfrm>
          <a:prstGeom prst="rect">
            <a:avLst/>
          </a:prstGeom>
        </p:spPr>
      </p:pic>
      <p:sp>
        <p:nvSpPr>
          <p:cNvPr id="11" name="object 11"/>
          <p:cNvSpPr txBox="1"/>
          <p:nvPr/>
        </p:nvSpPr>
        <p:spPr>
          <a:xfrm>
            <a:off x="497840" y="866647"/>
            <a:ext cx="7894955" cy="5869305"/>
          </a:xfrm>
          <a:prstGeom prst="rect">
            <a:avLst/>
          </a:prstGeom>
        </p:spPr>
        <p:txBody>
          <a:bodyPr vert="horz" wrap="square" lIns="0" tIns="12700" rIns="0" bIns="0" rtlCol="0">
            <a:spAutoFit/>
          </a:bodyPr>
          <a:lstStyle/>
          <a:p>
            <a:pPr marL="324485" marR="247015" indent="-274320" algn="just">
              <a:lnSpc>
                <a:spcPct val="100000"/>
              </a:lnSpc>
              <a:spcBef>
                <a:spcPts val="100"/>
              </a:spcBef>
              <a:buClr>
                <a:srgbClr val="FD8537"/>
              </a:buClr>
              <a:buSzPct val="68750"/>
              <a:buFont typeface="Wingdings"/>
              <a:buChar char=""/>
              <a:tabLst>
                <a:tab pos="325120" algn="l"/>
              </a:tabLst>
            </a:pPr>
            <a:r>
              <a:rPr sz="2400" spc="140" dirty="0">
                <a:latin typeface="Cambria"/>
                <a:cs typeface="Cambria"/>
              </a:rPr>
              <a:t>Any </a:t>
            </a:r>
            <a:r>
              <a:rPr sz="2400" spc="95" dirty="0">
                <a:latin typeface="Cambria"/>
                <a:cs typeface="Cambria"/>
              </a:rPr>
              <a:t>rectangular </a:t>
            </a:r>
            <a:r>
              <a:rPr sz="2400" spc="110" dirty="0">
                <a:latin typeface="Cambria"/>
                <a:cs typeface="Cambria"/>
              </a:rPr>
              <a:t>matrix </a:t>
            </a:r>
            <a:r>
              <a:rPr sz="2400" spc="95" dirty="0">
                <a:latin typeface="Cambria"/>
                <a:cs typeface="Cambria"/>
              </a:rPr>
              <a:t>can </a:t>
            </a:r>
            <a:r>
              <a:rPr sz="2400" spc="20" dirty="0">
                <a:latin typeface="Cambria"/>
                <a:cs typeface="Cambria"/>
              </a:rPr>
              <a:t>be </a:t>
            </a:r>
            <a:r>
              <a:rPr sz="2400" spc="25" dirty="0">
                <a:latin typeface="Cambria"/>
                <a:cs typeface="Cambria"/>
              </a:rPr>
              <a:t>decomposed </a:t>
            </a:r>
            <a:r>
              <a:rPr sz="2400" spc="60" dirty="0">
                <a:latin typeface="Cambria"/>
                <a:cs typeface="Cambria"/>
              </a:rPr>
              <a:t>into </a:t>
            </a:r>
            <a:r>
              <a:rPr sz="2400" spc="90" dirty="0">
                <a:latin typeface="Cambria"/>
                <a:cs typeface="Cambria"/>
              </a:rPr>
              <a:t>the </a:t>
            </a:r>
            <a:r>
              <a:rPr sz="2400" spc="95" dirty="0">
                <a:latin typeface="Cambria"/>
                <a:cs typeface="Cambria"/>
              </a:rPr>
              <a:t> </a:t>
            </a:r>
            <a:r>
              <a:rPr sz="2400" spc="45" dirty="0">
                <a:latin typeface="Cambria"/>
                <a:cs typeface="Cambria"/>
              </a:rPr>
              <a:t>product </a:t>
            </a:r>
            <a:r>
              <a:rPr sz="2400" spc="-5" dirty="0">
                <a:latin typeface="Cambria"/>
                <a:cs typeface="Cambria"/>
              </a:rPr>
              <a:t>of</a:t>
            </a:r>
            <a:r>
              <a:rPr sz="2400" dirty="0">
                <a:latin typeface="Cambria"/>
                <a:cs typeface="Cambria"/>
              </a:rPr>
              <a:t> </a:t>
            </a:r>
            <a:r>
              <a:rPr sz="2400" spc="75" dirty="0">
                <a:latin typeface="Cambria"/>
                <a:cs typeface="Cambria"/>
              </a:rPr>
              <a:t>three </a:t>
            </a:r>
            <a:r>
              <a:rPr sz="2400" spc="90" dirty="0">
                <a:latin typeface="Cambria"/>
                <a:cs typeface="Cambria"/>
              </a:rPr>
              <a:t>matrices. </a:t>
            </a:r>
            <a:r>
              <a:rPr sz="2400" spc="155" dirty="0">
                <a:latin typeface="Cambria"/>
                <a:cs typeface="Cambria"/>
              </a:rPr>
              <a:t>Let </a:t>
            </a:r>
            <a:r>
              <a:rPr sz="2400" spc="320" dirty="0">
                <a:latin typeface="Cambria"/>
                <a:cs typeface="Cambria"/>
              </a:rPr>
              <a:t>X </a:t>
            </a:r>
            <a:r>
              <a:rPr sz="2400" spc="20" dirty="0">
                <a:latin typeface="Cambria"/>
                <a:cs typeface="Cambria"/>
              </a:rPr>
              <a:t>be</a:t>
            </a:r>
            <a:r>
              <a:rPr sz="2400" spc="25" dirty="0">
                <a:latin typeface="Cambria"/>
                <a:cs typeface="Cambria"/>
              </a:rPr>
              <a:t> </a:t>
            </a:r>
            <a:r>
              <a:rPr sz="2400" spc="160" dirty="0">
                <a:latin typeface="Cambria"/>
                <a:cs typeface="Cambria"/>
              </a:rPr>
              <a:t>a </a:t>
            </a:r>
            <a:r>
              <a:rPr sz="2400" i="1" spc="160" dirty="0">
                <a:latin typeface="Cambria"/>
                <a:cs typeface="Cambria"/>
              </a:rPr>
              <a:t>m</a:t>
            </a:r>
            <a:r>
              <a:rPr sz="1800" i="1" spc="160" dirty="0">
                <a:latin typeface="Cambria"/>
                <a:cs typeface="Cambria"/>
              </a:rPr>
              <a:t>x</a:t>
            </a:r>
            <a:r>
              <a:rPr sz="2400" i="1" spc="160" dirty="0">
                <a:latin typeface="Cambria"/>
                <a:cs typeface="Cambria"/>
              </a:rPr>
              <a:t>n </a:t>
            </a:r>
            <a:r>
              <a:rPr sz="2400" i="1" spc="110" dirty="0">
                <a:latin typeface="Cambria"/>
                <a:cs typeface="Cambria"/>
              </a:rPr>
              <a:t>matrix </a:t>
            </a:r>
            <a:r>
              <a:rPr sz="2400" i="1" spc="114" dirty="0">
                <a:latin typeface="Cambria"/>
                <a:cs typeface="Cambria"/>
              </a:rPr>
              <a:t> </a:t>
            </a:r>
            <a:r>
              <a:rPr sz="2400" i="1" spc="135" dirty="0">
                <a:latin typeface="Cambria"/>
                <a:cs typeface="Cambria"/>
              </a:rPr>
              <a:t>such</a:t>
            </a:r>
            <a:r>
              <a:rPr sz="2400" i="1" spc="105" dirty="0">
                <a:latin typeface="Cambria"/>
                <a:cs typeface="Cambria"/>
              </a:rPr>
              <a:t> </a:t>
            </a:r>
            <a:r>
              <a:rPr sz="2400" i="1" spc="70" dirty="0">
                <a:latin typeface="Cambria"/>
                <a:cs typeface="Cambria"/>
              </a:rPr>
              <a:t>that:</a:t>
            </a:r>
            <a:endParaRPr sz="2400">
              <a:latin typeface="Cambria"/>
              <a:cs typeface="Cambria"/>
            </a:endParaRPr>
          </a:p>
          <a:p>
            <a:pPr marL="1962785">
              <a:lnSpc>
                <a:spcPct val="100000"/>
              </a:lnSpc>
              <a:spcBef>
                <a:spcPts val="595"/>
              </a:spcBef>
            </a:pPr>
            <a:r>
              <a:rPr sz="2400" spc="315" dirty="0">
                <a:latin typeface="Cambria"/>
                <a:cs typeface="Cambria"/>
              </a:rPr>
              <a:t>X</a:t>
            </a:r>
            <a:r>
              <a:rPr sz="2400" spc="110" dirty="0">
                <a:latin typeface="Cambria"/>
                <a:cs typeface="Cambria"/>
              </a:rPr>
              <a:t> </a:t>
            </a:r>
            <a:r>
              <a:rPr sz="2400" spc="125" dirty="0">
                <a:latin typeface="Cambria"/>
                <a:cs typeface="Cambria"/>
              </a:rPr>
              <a:t>=</a:t>
            </a:r>
            <a:r>
              <a:rPr sz="2400" spc="105" dirty="0">
                <a:latin typeface="Cambria"/>
                <a:cs typeface="Cambria"/>
              </a:rPr>
              <a:t> </a:t>
            </a:r>
            <a:r>
              <a:rPr sz="2400" spc="90" dirty="0">
                <a:latin typeface="Cambria"/>
                <a:cs typeface="Cambria"/>
              </a:rPr>
              <a:t>T0</a:t>
            </a:r>
            <a:r>
              <a:rPr sz="2400" spc="110" dirty="0">
                <a:latin typeface="Cambria"/>
                <a:cs typeface="Cambria"/>
              </a:rPr>
              <a:t> </a:t>
            </a:r>
            <a:r>
              <a:rPr sz="2400" spc="-85" dirty="0">
                <a:latin typeface="Cambria"/>
                <a:cs typeface="Cambria"/>
              </a:rPr>
              <a:t>●S0●Do</a:t>
            </a:r>
            <a:r>
              <a:rPr sz="2400" spc="-127" baseline="24305" dirty="0">
                <a:latin typeface="Cambria"/>
                <a:cs typeface="Cambria"/>
              </a:rPr>
              <a:t>1</a:t>
            </a:r>
            <a:endParaRPr sz="2400" baseline="24305">
              <a:latin typeface="Cambria"/>
              <a:cs typeface="Cambria"/>
            </a:endParaRPr>
          </a:p>
          <a:p>
            <a:pPr marL="324485" marR="246379" indent="-274320" algn="just">
              <a:lnSpc>
                <a:spcPct val="100000"/>
              </a:lnSpc>
              <a:spcBef>
                <a:spcPts val="605"/>
              </a:spcBef>
              <a:buClr>
                <a:srgbClr val="FD8537"/>
              </a:buClr>
              <a:buSzPct val="68750"/>
              <a:buFont typeface="Wingdings"/>
              <a:buChar char=""/>
              <a:tabLst>
                <a:tab pos="325120" algn="l"/>
              </a:tabLst>
            </a:pPr>
            <a:r>
              <a:rPr sz="2400" spc="50" dirty="0">
                <a:latin typeface="Cambria"/>
                <a:cs typeface="Cambria"/>
              </a:rPr>
              <a:t>where To </a:t>
            </a:r>
            <a:r>
              <a:rPr sz="2400" spc="105" dirty="0">
                <a:latin typeface="Cambria"/>
                <a:cs typeface="Cambria"/>
              </a:rPr>
              <a:t>and </a:t>
            </a:r>
            <a:r>
              <a:rPr sz="2400" spc="100" dirty="0">
                <a:latin typeface="Cambria"/>
                <a:cs typeface="Cambria"/>
              </a:rPr>
              <a:t>Do </a:t>
            </a:r>
            <a:r>
              <a:rPr sz="2400" spc="95" dirty="0">
                <a:latin typeface="Cambria"/>
                <a:cs typeface="Cambria"/>
              </a:rPr>
              <a:t>have </a:t>
            </a:r>
            <a:r>
              <a:rPr sz="2400" spc="60" dirty="0">
                <a:latin typeface="Cambria"/>
                <a:cs typeface="Cambria"/>
              </a:rPr>
              <a:t>orthogonal </a:t>
            </a:r>
            <a:r>
              <a:rPr sz="2400" spc="70" dirty="0">
                <a:latin typeface="Cambria"/>
                <a:cs typeface="Cambria"/>
              </a:rPr>
              <a:t>columns </a:t>
            </a:r>
            <a:r>
              <a:rPr sz="2400" spc="105" dirty="0">
                <a:latin typeface="Cambria"/>
                <a:cs typeface="Cambria"/>
              </a:rPr>
              <a:t>and </a:t>
            </a:r>
            <a:r>
              <a:rPr sz="2400" spc="80" dirty="0">
                <a:latin typeface="Cambria"/>
                <a:cs typeface="Cambria"/>
              </a:rPr>
              <a:t>are </a:t>
            </a:r>
            <a:r>
              <a:rPr sz="2400" spc="85" dirty="0">
                <a:latin typeface="Cambria"/>
                <a:cs typeface="Cambria"/>
              </a:rPr>
              <a:t> </a:t>
            </a:r>
            <a:r>
              <a:rPr sz="2400" spc="135" dirty="0">
                <a:latin typeface="Cambria"/>
                <a:cs typeface="Cambria"/>
              </a:rPr>
              <a:t>m </a:t>
            </a:r>
            <a:r>
              <a:rPr sz="2400" spc="125" dirty="0">
                <a:latin typeface="Cambria"/>
                <a:cs typeface="Cambria"/>
              </a:rPr>
              <a:t>x </a:t>
            </a:r>
            <a:r>
              <a:rPr sz="2400" spc="70" dirty="0">
                <a:latin typeface="Cambria"/>
                <a:cs typeface="Cambria"/>
              </a:rPr>
              <a:t>r </a:t>
            </a:r>
            <a:r>
              <a:rPr sz="2400" spc="105" dirty="0">
                <a:latin typeface="Cambria"/>
                <a:cs typeface="Cambria"/>
              </a:rPr>
              <a:t>and </a:t>
            </a:r>
            <a:r>
              <a:rPr sz="2400" spc="70" dirty="0">
                <a:latin typeface="Cambria"/>
                <a:cs typeface="Cambria"/>
              </a:rPr>
              <a:t>r </a:t>
            </a:r>
            <a:r>
              <a:rPr sz="2400" spc="125" dirty="0">
                <a:latin typeface="Cambria"/>
                <a:cs typeface="Cambria"/>
              </a:rPr>
              <a:t>x n </a:t>
            </a:r>
            <a:r>
              <a:rPr sz="2400" spc="90" dirty="0">
                <a:latin typeface="Cambria"/>
                <a:cs typeface="Cambria"/>
              </a:rPr>
              <a:t>matrices, </a:t>
            </a:r>
            <a:r>
              <a:rPr sz="2400" spc="114" dirty="0">
                <a:latin typeface="Cambria"/>
                <a:cs typeface="Cambria"/>
              </a:rPr>
              <a:t>So </a:t>
            </a:r>
            <a:r>
              <a:rPr sz="2400" spc="80" dirty="0">
                <a:latin typeface="Cambria"/>
                <a:cs typeface="Cambria"/>
              </a:rPr>
              <a:t>is </a:t>
            </a:r>
            <a:r>
              <a:rPr sz="2400" spc="140" dirty="0">
                <a:latin typeface="Cambria"/>
                <a:cs typeface="Cambria"/>
              </a:rPr>
              <a:t>an </a:t>
            </a:r>
            <a:r>
              <a:rPr sz="2400" spc="70" dirty="0">
                <a:latin typeface="Cambria"/>
                <a:cs typeface="Cambria"/>
              </a:rPr>
              <a:t>r </a:t>
            </a:r>
            <a:r>
              <a:rPr sz="2400" spc="125" dirty="0">
                <a:latin typeface="Cambria"/>
                <a:cs typeface="Cambria"/>
              </a:rPr>
              <a:t>x </a:t>
            </a:r>
            <a:r>
              <a:rPr sz="2400" spc="70" dirty="0">
                <a:latin typeface="Cambria"/>
                <a:cs typeface="Cambria"/>
              </a:rPr>
              <a:t>r </a:t>
            </a:r>
            <a:r>
              <a:rPr sz="2400" spc="80" dirty="0">
                <a:latin typeface="Cambria"/>
                <a:cs typeface="Cambria"/>
              </a:rPr>
              <a:t>diagonal </a:t>
            </a:r>
            <a:r>
              <a:rPr sz="2400" spc="85" dirty="0">
                <a:latin typeface="Cambria"/>
                <a:cs typeface="Cambria"/>
              </a:rPr>
              <a:t> </a:t>
            </a:r>
            <a:r>
              <a:rPr sz="2400" spc="114" dirty="0">
                <a:latin typeface="Cambria"/>
                <a:cs typeface="Cambria"/>
              </a:rPr>
              <a:t>matrix </a:t>
            </a:r>
            <a:r>
              <a:rPr sz="2400" spc="105" dirty="0">
                <a:latin typeface="Cambria"/>
                <a:cs typeface="Cambria"/>
              </a:rPr>
              <a:t>and </a:t>
            </a:r>
            <a:r>
              <a:rPr sz="2400" spc="70" dirty="0">
                <a:latin typeface="Cambria"/>
                <a:cs typeface="Cambria"/>
              </a:rPr>
              <a:t>r </a:t>
            </a:r>
            <a:r>
              <a:rPr sz="2400" spc="75" dirty="0">
                <a:latin typeface="Cambria"/>
                <a:cs typeface="Cambria"/>
              </a:rPr>
              <a:t>is </a:t>
            </a:r>
            <a:r>
              <a:rPr sz="2400" spc="90" dirty="0">
                <a:latin typeface="Cambria"/>
                <a:cs typeface="Cambria"/>
              </a:rPr>
              <a:t>the </a:t>
            </a:r>
            <a:r>
              <a:rPr sz="2400" spc="125" dirty="0">
                <a:latin typeface="Cambria"/>
                <a:cs typeface="Cambria"/>
              </a:rPr>
              <a:t>rank </a:t>
            </a:r>
            <a:r>
              <a:rPr sz="2400" spc="-5" dirty="0">
                <a:latin typeface="Cambria"/>
                <a:cs typeface="Cambria"/>
              </a:rPr>
              <a:t>of</a:t>
            </a:r>
            <a:r>
              <a:rPr sz="2400" dirty="0">
                <a:latin typeface="Cambria"/>
                <a:cs typeface="Cambria"/>
              </a:rPr>
              <a:t> </a:t>
            </a:r>
            <a:r>
              <a:rPr sz="2400" spc="114" dirty="0">
                <a:latin typeface="Cambria"/>
                <a:cs typeface="Cambria"/>
              </a:rPr>
              <a:t>matrix </a:t>
            </a:r>
            <a:r>
              <a:rPr sz="2400" spc="245" dirty="0">
                <a:latin typeface="Cambria"/>
                <a:cs typeface="Cambria"/>
              </a:rPr>
              <a:t>X. </a:t>
            </a:r>
            <a:r>
              <a:rPr sz="2400" spc="114" dirty="0">
                <a:latin typeface="Cambria"/>
                <a:cs typeface="Cambria"/>
              </a:rPr>
              <a:t>This </a:t>
            </a:r>
            <a:r>
              <a:rPr sz="2400" spc="80" dirty="0">
                <a:latin typeface="Cambria"/>
                <a:cs typeface="Cambria"/>
              </a:rPr>
              <a:t>is </a:t>
            </a:r>
            <a:r>
              <a:rPr sz="2400" spc="90" dirty="0">
                <a:latin typeface="Cambria"/>
                <a:cs typeface="Cambria"/>
              </a:rPr>
              <a:t>the </a:t>
            </a:r>
            <a:r>
              <a:rPr sz="2400" spc="95" dirty="0">
                <a:latin typeface="Cambria"/>
                <a:cs typeface="Cambria"/>
              </a:rPr>
              <a:t> </a:t>
            </a:r>
            <a:r>
              <a:rPr sz="2400" spc="105" dirty="0">
                <a:latin typeface="Cambria"/>
                <a:cs typeface="Cambria"/>
              </a:rPr>
              <a:t>singular</a:t>
            </a:r>
            <a:r>
              <a:rPr sz="2400" spc="110" dirty="0">
                <a:latin typeface="Cambria"/>
                <a:cs typeface="Cambria"/>
              </a:rPr>
              <a:t> </a:t>
            </a:r>
            <a:r>
              <a:rPr sz="2400" spc="95" dirty="0">
                <a:latin typeface="Cambria"/>
                <a:cs typeface="Cambria"/>
              </a:rPr>
              <a:t>value</a:t>
            </a:r>
            <a:r>
              <a:rPr sz="2400" spc="100" dirty="0">
                <a:latin typeface="Cambria"/>
                <a:cs typeface="Cambria"/>
              </a:rPr>
              <a:t> </a:t>
            </a:r>
            <a:r>
              <a:rPr sz="2400" spc="35" dirty="0">
                <a:latin typeface="Cambria"/>
                <a:cs typeface="Cambria"/>
              </a:rPr>
              <a:t>decomposition</a:t>
            </a:r>
            <a:r>
              <a:rPr sz="2400" spc="40" dirty="0">
                <a:latin typeface="Cambria"/>
                <a:cs typeface="Cambria"/>
              </a:rPr>
              <a:t> </a:t>
            </a:r>
            <a:r>
              <a:rPr sz="2400" spc="-5" dirty="0">
                <a:latin typeface="Cambria"/>
                <a:cs typeface="Cambria"/>
              </a:rPr>
              <a:t>of</a:t>
            </a:r>
            <a:r>
              <a:rPr sz="2400" dirty="0">
                <a:latin typeface="Cambria"/>
                <a:cs typeface="Cambria"/>
              </a:rPr>
              <a:t> </a:t>
            </a:r>
            <a:r>
              <a:rPr sz="2400" spc="245" dirty="0">
                <a:latin typeface="Cambria"/>
                <a:cs typeface="Cambria"/>
              </a:rPr>
              <a:t>X. </a:t>
            </a:r>
            <a:r>
              <a:rPr sz="2400" spc="114" dirty="0">
                <a:latin typeface="Cambria"/>
                <a:cs typeface="Cambria"/>
              </a:rPr>
              <a:t>The</a:t>
            </a:r>
            <a:r>
              <a:rPr sz="2400" spc="120" dirty="0">
                <a:latin typeface="Cambria"/>
                <a:cs typeface="Cambria"/>
              </a:rPr>
              <a:t> </a:t>
            </a:r>
            <a:r>
              <a:rPr sz="2400" spc="160" dirty="0">
                <a:latin typeface="Cambria"/>
                <a:cs typeface="Cambria"/>
              </a:rPr>
              <a:t>k </a:t>
            </a:r>
            <a:r>
              <a:rPr sz="2400" spc="95" dirty="0">
                <a:latin typeface="Cambria"/>
                <a:cs typeface="Cambria"/>
              </a:rPr>
              <a:t>largest </a:t>
            </a:r>
            <a:r>
              <a:rPr sz="2400" spc="100" dirty="0">
                <a:latin typeface="Cambria"/>
                <a:cs typeface="Cambria"/>
              </a:rPr>
              <a:t> </a:t>
            </a:r>
            <a:r>
              <a:rPr sz="2400" spc="105" dirty="0">
                <a:latin typeface="Cambria"/>
                <a:cs typeface="Cambria"/>
              </a:rPr>
              <a:t>singular</a:t>
            </a:r>
            <a:r>
              <a:rPr sz="2400" spc="110" dirty="0">
                <a:latin typeface="Cambria"/>
                <a:cs typeface="Cambria"/>
              </a:rPr>
              <a:t> </a:t>
            </a:r>
            <a:r>
              <a:rPr sz="2400" spc="95" dirty="0">
                <a:latin typeface="Cambria"/>
                <a:cs typeface="Cambria"/>
              </a:rPr>
              <a:t>values</a:t>
            </a:r>
            <a:r>
              <a:rPr sz="2400" spc="100" dirty="0">
                <a:latin typeface="Cambria"/>
                <a:cs typeface="Cambria"/>
              </a:rPr>
              <a:t> </a:t>
            </a:r>
            <a:r>
              <a:rPr sz="2400" spc="-5" dirty="0">
                <a:latin typeface="Cambria"/>
                <a:cs typeface="Cambria"/>
              </a:rPr>
              <a:t>of</a:t>
            </a:r>
            <a:r>
              <a:rPr sz="2400" dirty="0">
                <a:latin typeface="Cambria"/>
                <a:cs typeface="Cambria"/>
              </a:rPr>
              <a:t> </a:t>
            </a:r>
            <a:r>
              <a:rPr sz="2400" spc="120" dirty="0">
                <a:latin typeface="Cambria"/>
                <a:cs typeface="Cambria"/>
              </a:rPr>
              <a:t>So</a:t>
            </a:r>
            <a:r>
              <a:rPr sz="2400" spc="125" dirty="0">
                <a:latin typeface="Cambria"/>
                <a:cs typeface="Cambria"/>
              </a:rPr>
              <a:t> </a:t>
            </a:r>
            <a:r>
              <a:rPr sz="2400" spc="85" dirty="0">
                <a:latin typeface="Cambria"/>
                <a:cs typeface="Cambria"/>
              </a:rPr>
              <a:t>are</a:t>
            </a:r>
            <a:r>
              <a:rPr sz="2400" spc="90" dirty="0">
                <a:latin typeface="Cambria"/>
                <a:cs typeface="Cambria"/>
              </a:rPr>
              <a:t> </a:t>
            </a:r>
            <a:r>
              <a:rPr sz="2400" spc="85" dirty="0">
                <a:latin typeface="Cambria"/>
                <a:cs typeface="Cambria"/>
              </a:rPr>
              <a:t>kept</a:t>
            </a:r>
            <a:r>
              <a:rPr sz="2400" spc="90" dirty="0">
                <a:latin typeface="Cambria"/>
                <a:cs typeface="Cambria"/>
              </a:rPr>
              <a:t> </a:t>
            </a:r>
            <a:r>
              <a:rPr sz="2400" spc="80" dirty="0">
                <a:latin typeface="Cambria"/>
                <a:cs typeface="Cambria"/>
              </a:rPr>
              <a:t>along</a:t>
            </a:r>
            <a:r>
              <a:rPr sz="2400" spc="85" dirty="0">
                <a:latin typeface="Cambria"/>
                <a:cs typeface="Cambria"/>
              </a:rPr>
              <a:t> with</a:t>
            </a:r>
            <a:r>
              <a:rPr sz="2400" spc="90" dirty="0">
                <a:latin typeface="Cambria"/>
                <a:cs typeface="Cambria"/>
              </a:rPr>
              <a:t> </a:t>
            </a:r>
            <a:r>
              <a:rPr sz="2400" spc="85" dirty="0">
                <a:latin typeface="Cambria"/>
                <a:cs typeface="Cambria"/>
              </a:rPr>
              <a:t>their </a:t>
            </a:r>
            <a:r>
              <a:rPr sz="2400" spc="90" dirty="0">
                <a:latin typeface="Cambria"/>
                <a:cs typeface="Cambria"/>
              </a:rPr>
              <a:t> </a:t>
            </a:r>
            <a:r>
              <a:rPr sz="2400" spc="45" dirty="0">
                <a:latin typeface="Cambria"/>
                <a:cs typeface="Cambria"/>
              </a:rPr>
              <a:t>corresponding </a:t>
            </a:r>
            <a:r>
              <a:rPr sz="2400" spc="70" dirty="0">
                <a:latin typeface="Cambria"/>
                <a:cs typeface="Cambria"/>
              </a:rPr>
              <a:t>columns </a:t>
            </a:r>
            <a:r>
              <a:rPr sz="2400" spc="105" dirty="0">
                <a:latin typeface="Cambria"/>
                <a:cs typeface="Cambria"/>
              </a:rPr>
              <a:t>in </a:t>
            </a:r>
            <a:r>
              <a:rPr sz="2400" spc="50" dirty="0">
                <a:latin typeface="Cambria"/>
                <a:cs typeface="Cambria"/>
              </a:rPr>
              <a:t>To </a:t>
            </a:r>
            <a:r>
              <a:rPr sz="2400" spc="105" dirty="0">
                <a:latin typeface="Cambria"/>
                <a:cs typeface="Cambria"/>
              </a:rPr>
              <a:t>and </a:t>
            </a:r>
            <a:r>
              <a:rPr sz="2400" spc="100" dirty="0">
                <a:latin typeface="Cambria"/>
                <a:cs typeface="Cambria"/>
              </a:rPr>
              <a:t>Do </a:t>
            </a:r>
            <a:r>
              <a:rPr sz="2400" spc="95" dirty="0">
                <a:latin typeface="Cambria"/>
                <a:cs typeface="Cambria"/>
              </a:rPr>
              <a:t>matrices, </a:t>
            </a:r>
            <a:r>
              <a:rPr sz="2400" spc="90" dirty="0">
                <a:latin typeface="Cambria"/>
                <a:cs typeface="Cambria"/>
              </a:rPr>
              <a:t>the </a:t>
            </a:r>
            <a:r>
              <a:rPr sz="2400" spc="95" dirty="0">
                <a:latin typeface="Cambria"/>
                <a:cs typeface="Cambria"/>
              </a:rPr>
              <a:t> resulting</a:t>
            </a:r>
            <a:r>
              <a:rPr sz="2400" spc="100" dirty="0">
                <a:latin typeface="Cambria"/>
                <a:cs typeface="Cambria"/>
              </a:rPr>
              <a:t> matrix:</a:t>
            </a:r>
            <a:endParaRPr sz="2400">
              <a:latin typeface="Cambria"/>
              <a:cs typeface="Cambria"/>
            </a:endParaRPr>
          </a:p>
          <a:p>
            <a:pPr>
              <a:lnSpc>
                <a:spcPct val="100000"/>
              </a:lnSpc>
            </a:pPr>
            <a:endParaRPr sz="2900">
              <a:latin typeface="Cambria"/>
              <a:cs typeface="Cambria"/>
            </a:endParaRPr>
          </a:p>
          <a:p>
            <a:pPr marL="127000" marR="17780" algn="just">
              <a:lnSpc>
                <a:spcPct val="100000"/>
              </a:lnSpc>
              <a:spcBef>
                <a:spcPts val="2530"/>
              </a:spcBef>
            </a:pPr>
            <a:r>
              <a:rPr sz="2000" spc="95" dirty="0">
                <a:latin typeface="Cambria"/>
                <a:cs typeface="Cambria"/>
              </a:rPr>
              <a:t>The</a:t>
            </a:r>
            <a:r>
              <a:rPr sz="2000" spc="100" dirty="0">
                <a:latin typeface="Cambria"/>
                <a:cs typeface="Cambria"/>
              </a:rPr>
              <a:t> </a:t>
            </a:r>
            <a:r>
              <a:rPr sz="2000" spc="90" dirty="0">
                <a:latin typeface="Cambria"/>
                <a:cs typeface="Cambria"/>
              </a:rPr>
              <a:t>matrix</a:t>
            </a:r>
            <a:r>
              <a:rPr sz="2000" spc="95" dirty="0">
                <a:latin typeface="Cambria"/>
                <a:cs typeface="Cambria"/>
              </a:rPr>
              <a:t> </a:t>
            </a:r>
            <a:r>
              <a:rPr sz="2000" spc="200" dirty="0">
                <a:latin typeface="Cambria"/>
                <a:cs typeface="Cambria"/>
              </a:rPr>
              <a:t>X,</a:t>
            </a:r>
            <a:r>
              <a:rPr sz="2000" spc="204" dirty="0">
                <a:latin typeface="Cambria"/>
                <a:cs typeface="Cambria"/>
              </a:rPr>
              <a:t> </a:t>
            </a:r>
            <a:r>
              <a:rPr sz="2000" spc="70" dirty="0">
                <a:latin typeface="Cambria"/>
                <a:cs typeface="Cambria"/>
              </a:rPr>
              <a:t>containing</a:t>
            </a:r>
            <a:r>
              <a:rPr sz="2000" spc="75" dirty="0">
                <a:latin typeface="Cambria"/>
                <a:cs typeface="Cambria"/>
              </a:rPr>
              <a:t> the</a:t>
            </a:r>
            <a:r>
              <a:rPr sz="2000" spc="80" dirty="0">
                <a:latin typeface="Cambria"/>
                <a:cs typeface="Cambria"/>
              </a:rPr>
              <a:t> </a:t>
            </a:r>
            <a:r>
              <a:rPr sz="2000" spc="70" dirty="0">
                <a:latin typeface="Cambria"/>
                <a:cs typeface="Cambria"/>
              </a:rPr>
              <a:t>first</a:t>
            </a:r>
            <a:r>
              <a:rPr sz="2000" spc="75" dirty="0">
                <a:latin typeface="Cambria"/>
                <a:cs typeface="Cambria"/>
              </a:rPr>
              <a:t> </a:t>
            </a:r>
            <a:r>
              <a:rPr sz="2000" spc="135" dirty="0">
                <a:latin typeface="Cambria"/>
                <a:cs typeface="Cambria"/>
              </a:rPr>
              <a:t>k</a:t>
            </a:r>
            <a:r>
              <a:rPr sz="2000" spc="715" dirty="0">
                <a:latin typeface="Cambria"/>
                <a:cs typeface="Cambria"/>
              </a:rPr>
              <a:t> </a:t>
            </a:r>
            <a:r>
              <a:rPr sz="2000" spc="60" dirty="0">
                <a:latin typeface="Cambria"/>
                <a:cs typeface="Cambria"/>
              </a:rPr>
              <a:t>independent</a:t>
            </a:r>
            <a:r>
              <a:rPr sz="2000" spc="65" dirty="0">
                <a:latin typeface="Cambria"/>
                <a:cs typeface="Cambria"/>
              </a:rPr>
              <a:t> </a:t>
            </a:r>
            <a:r>
              <a:rPr sz="2000" spc="75" dirty="0">
                <a:latin typeface="Cambria"/>
                <a:cs typeface="Cambria"/>
              </a:rPr>
              <a:t>linear </a:t>
            </a:r>
            <a:r>
              <a:rPr sz="2000" spc="80" dirty="0">
                <a:latin typeface="Cambria"/>
                <a:cs typeface="Cambria"/>
              </a:rPr>
              <a:t> </a:t>
            </a:r>
            <a:r>
              <a:rPr sz="2000" spc="40" dirty="0">
                <a:latin typeface="Cambria"/>
                <a:cs typeface="Cambria"/>
              </a:rPr>
              <a:t>components</a:t>
            </a:r>
            <a:r>
              <a:rPr sz="2000" spc="45" dirty="0">
                <a:latin typeface="Cambria"/>
                <a:cs typeface="Cambria"/>
              </a:rPr>
              <a:t> </a:t>
            </a:r>
            <a:r>
              <a:rPr sz="2000" spc="-5" dirty="0">
                <a:latin typeface="Cambria"/>
                <a:cs typeface="Cambria"/>
              </a:rPr>
              <a:t>of</a:t>
            </a:r>
            <a:r>
              <a:rPr sz="2000" dirty="0">
                <a:latin typeface="Cambria"/>
                <a:cs typeface="Cambria"/>
              </a:rPr>
              <a:t> </a:t>
            </a:r>
            <a:r>
              <a:rPr sz="2000" spc="75" dirty="0">
                <a:latin typeface="Cambria"/>
                <a:cs typeface="Cambria"/>
              </a:rPr>
              <a:t>the </a:t>
            </a:r>
            <a:r>
              <a:rPr sz="2000" spc="65" dirty="0">
                <a:latin typeface="Cambria"/>
                <a:cs typeface="Cambria"/>
              </a:rPr>
              <a:t>original </a:t>
            </a:r>
            <a:r>
              <a:rPr sz="2000" spc="260" dirty="0">
                <a:latin typeface="Cambria"/>
                <a:cs typeface="Cambria"/>
              </a:rPr>
              <a:t>X </a:t>
            </a:r>
            <a:r>
              <a:rPr sz="2000" spc="55" dirty="0">
                <a:latin typeface="Cambria"/>
                <a:cs typeface="Cambria"/>
              </a:rPr>
              <a:t>represents </a:t>
            </a:r>
            <a:r>
              <a:rPr sz="2000" spc="75" dirty="0">
                <a:latin typeface="Cambria"/>
                <a:cs typeface="Cambria"/>
              </a:rPr>
              <a:t>the </a:t>
            </a:r>
            <a:r>
              <a:rPr sz="2000" spc="55" dirty="0">
                <a:latin typeface="Cambria"/>
                <a:cs typeface="Cambria"/>
              </a:rPr>
              <a:t>major associations </a:t>
            </a:r>
            <a:r>
              <a:rPr sz="2000" spc="60" dirty="0">
                <a:latin typeface="Cambria"/>
                <a:cs typeface="Cambria"/>
              </a:rPr>
              <a:t> </a:t>
            </a:r>
            <a:r>
              <a:rPr sz="2000" spc="70" dirty="0">
                <a:latin typeface="Cambria"/>
                <a:cs typeface="Cambria"/>
              </a:rPr>
              <a:t>with</a:t>
            </a:r>
            <a:r>
              <a:rPr sz="2000" spc="90" dirty="0">
                <a:latin typeface="Cambria"/>
                <a:cs typeface="Cambria"/>
              </a:rPr>
              <a:t> </a:t>
            </a:r>
            <a:r>
              <a:rPr sz="2000" spc="40" dirty="0">
                <a:latin typeface="Cambria"/>
                <a:cs typeface="Cambria"/>
              </a:rPr>
              <a:t>noise</a:t>
            </a:r>
            <a:r>
              <a:rPr sz="2000" spc="105" dirty="0">
                <a:latin typeface="Cambria"/>
                <a:cs typeface="Cambria"/>
              </a:rPr>
              <a:t> </a:t>
            </a:r>
            <a:r>
              <a:rPr sz="2000" spc="80" dirty="0">
                <a:latin typeface="Cambria"/>
                <a:cs typeface="Cambria"/>
              </a:rPr>
              <a:t>eliminated.</a:t>
            </a:r>
            <a:endParaRPr sz="2000">
              <a:latin typeface="Cambria"/>
              <a:cs typeface="Cambr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9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4124960" cy="482600"/>
          </a:xfrm>
          <a:prstGeom prst="rect">
            <a:avLst/>
          </a:prstGeom>
        </p:spPr>
        <p:txBody>
          <a:bodyPr vert="horz" wrap="square" lIns="0" tIns="12700" rIns="0" bIns="0" rtlCol="0">
            <a:spAutoFit/>
          </a:bodyPr>
          <a:lstStyle/>
          <a:p>
            <a:pPr marL="12700">
              <a:lnSpc>
                <a:spcPct val="100000"/>
              </a:lnSpc>
              <a:spcBef>
                <a:spcPts val="100"/>
              </a:spcBef>
            </a:pPr>
            <a:r>
              <a:rPr sz="3000" b="1" spc="325" dirty="0">
                <a:solidFill>
                  <a:srgbClr val="002060"/>
                </a:solidFill>
                <a:latin typeface="Cambria"/>
                <a:cs typeface="Cambria"/>
              </a:rPr>
              <a:t>H</a:t>
            </a:r>
            <a:r>
              <a:rPr b="1" spc="325" dirty="0">
                <a:solidFill>
                  <a:srgbClr val="002060"/>
                </a:solidFill>
                <a:latin typeface="Cambria"/>
                <a:cs typeface="Cambria"/>
              </a:rPr>
              <a:t>YPERTEXT</a:t>
            </a:r>
            <a:r>
              <a:rPr b="1" spc="280" dirty="0">
                <a:solidFill>
                  <a:srgbClr val="002060"/>
                </a:solidFill>
                <a:latin typeface="Cambria"/>
                <a:cs typeface="Cambria"/>
              </a:rPr>
              <a:t> </a:t>
            </a:r>
            <a:r>
              <a:rPr sz="3000" b="1" spc="365" dirty="0">
                <a:solidFill>
                  <a:srgbClr val="002060"/>
                </a:solidFill>
                <a:latin typeface="Cambria"/>
                <a:cs typeface="Cambria"/>
              </a:rPr>
              <a:t>L</a:t>
            </a:r>
            <a:r>
              <a:rPr b="1" spc="365" dirty="0">
                <a:solidFill>
                  <a:srgbClr val="002060"/>
                </a:solidFill>
                <a:latin typeface="Cambria"/>
                <a:cs typeface="Cambria"/>
              </a:rPr>
              <a:t>INKAGES</a:t>
            </a:r>
            <a:endParaRPr sz="3000">
              <a:solidFill>
                <a:srgbClr val="002060"/>
              </a:solidFill>
              <a:latin typeface="Cambria"/>
              <a:cs typeface="Cambria"/>
            </a:endParaRPr>
          </a:p>
        </p:txBody>
      </p:sp>
      <p:sp>
        <p:nvSpPr>
          <p:cNvPr id="10" name="object 10"/>
          <p:cNvSpPr txBox="1"/>
          <p:nvPr/>
        </p:nvSpPr>
        <p:spPr>
          <a:xfrm>
            <a:off x="535940" y="1628902"/>
            <a:ext cx="7767320" cy="451231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05" dirty="0">
                <a:latin typeface="Cambria"/>
                <a:cs typeface="Cambria"/>
              </a:rPr>
              <a:t>Hypertext</a:t>
            </a:r>
            <a:r>
              <a:rPr sz="2400" spc="110" dirty="0">
                <a:latin typeface="Cambria"/>
                <a:cs typeface="Cambria"/>
              </a:rPr>
              <a:t> </a:t>
            </a:r>
            <a:r>
              <a:rPr sz="2400" spc="114" dirty="0">
                <a:latin typeface="Cambria"/>
                <a:cs typeface="Cambria"/>
              </a:rPr>
              <a:t>data</a:t>
            </a:r>
            <a:r>
              <a:rPr sz="2400" spc="120" dirty="0">
                <a:latin typeface="Cambria"/>
                <a:cs typeface="Cambria"/>
              </a:rPr>
              <a:t> </a:t>
            </a:r>
            <a:r>
              <a:rPr sz="2400" spc="85" dirty="0">
                <a:latin typeface="Cambria"/>
                <a:cs typeface="Cambria"/>
              </a:rPr>
              <a:t>structures</a:t>
            </a:r>
            <a:r>
              <a:rPr sz="2400" spc="700" dirty="0">
                <a:latin typeface="Cambria"/>
                <a:cs typeface="Cambria"/>
              </a:rPr>
              <a:t> </a:t>
            </a:r>
            <a:r>
              <a:rPr sz="2400" spc="114" dirty="0">
                <a:latin typeface="Cambria"/>
                <a:cs typeface="Cambria"/>
              </a:rPr>
              <a:t>must</a:t>
            </a:r>
            <a:r>
              <a:rPr sz="2400" spc="120" dirty="0">
                <a:latin typeface="Cambria"/>
                <a:cs typeface="Cambria"/>
              </a:rPr>
              <a:t> </a:t>
            </a:r>
            <a:r>
              <a:rPr sz="2400" spc="20" dirty="0">
                <a:latin typeface="Cambria"/>
                <a:cs typeface="Cambria"/>
              </a:rPr>
              <a:t>be</a:t>
            </a:r>
            <a:r>
              <a:rPr sz="2400" spc="25" dirty="0">
                <a:latin typeface="Cambria"/>
                <a:cs typeface="Cambria"/>
              </a:rPr>
              <a:t> </a:t>
            </a:r>
            <a:r>
              <a:rPr sz="2400" spc="75" dirty="0">
                <a:latin typeface="Cambria"/>
                <a:cs typeface="Cambria"/>
              </a:rPr>
              <a:t>generated </a:t>
            </a:r>
            <a:r>
              <a:rPr sz="2400" spc="80" dirty="0">
                <a:latin typeface="Cambria"/>
                <a:cs typeface="Cambria"/>
              </a:rPr>
              <a:t> </a:t>
            </a:r>
            <a:r>
              <a:rPr sz="2400" spc="120" dirty="0">
                <a:latin typeface="Cambria"/>
                <a:cs typeface="Cambria"/>
              </a:rPr>
              <a:t>manually </a:t>
            </a:r>
            <a:r>
              <a:rPr sz="2400" spc="100" dirty="0">
                <a:latin typeface="Cambria"/>
                <a:cs typeface="Cambria"/>
              </a:rPr>
              <a:t>although </a:t>
            </a:r>
            <a:r>
              <a:rPr sz="2400" spc="75" dirty="0">
                <a:latin typeface="Cambria"/>
                <a:cs typeface="Cambria"/>
              </a:rPr>
              <a:t>user interface </a:t>
            </a:r>
            <a:r>
              <a:rPr sz="2400" spc="25" dirty="0">
                <a:latin typeface="Cambria"/>
                <a:cs typeface="Cambria"/>
              </a:rPr>
              <a:t>tools </a:t>
            </a:r>
            <a:r>
              <a:rPr sz="2400" spc="120" dirty="0">
                <a:latin typeface="Cambria"/>
                <a:cs typeface="Cambria"/>
              </a:rPr>
              <a:t>may </a:t>
            </a:r>
            <a:r>
              <a:rPr sz="2400" spc="80" dirty="0">
                <a:latin typeface="Cambria"/>
                <a:cs typeface="Cambria"/>
              </a:rPr>
              <a:t>simplify </a:t>
            </a:r>
            <a:r>
              <a:rPr sz="2400" spc="85" dirty="0">
                <a:latin typeface="Cambria"/>
                <a:cs typeface="Cambria"/>
              </a:rPr>
              <a:t> </a:t>
            </a:r>
            <a:r>
              <a:rPr sz="2400" spc="90" dirty="0">
                <a:latin typeface="Cambria"/>
                <a:cs typeface="Cambria"/>
              </a:rPr>
              <a:t>the</a:t>
            </a:r>
            <a:r>
              <a:rPr sz="2400" spc="120" dirty="0">
                <a:latin typeface="Cambria"/>
                <a:cs typeface="Cambria"/>
              </a:rPr>
              <a:t> </a:t>
            </a:r>
            <a:r>
              <a:rPr sz="2400" spc="45" dirty="0">
                <a:latin typeface="Cambria"/>
                <a:cs typeface="Cambria"/>
              </a:rPr>
              <a:t>process.</a:t>
            </a:r>
            <a:endParaRPr sz="2400">
              <a:latin typeface="Cambria"/>
              <a:cs typeface="Cambria"/>
            </a:endParaRPr>
          </a:p>
          <a:p>
            <a:pPr marL="286385" marR="5715" indent="-274320" algn="just">
              <a:lnSpc>
                <a:spcPct val="100000"/>
              </a:lnSpc>
              <a:spcBef>
                <a:spcPts val="600"/>
              </a:spcBef>
              <a:buClr>
                <a:srgbClr val="FD8537"/>
              </a:buClr>
              <a:buSzPct val="68750"/>
              <a:buFont typeface="Wingdings"/>
              <a:buChar char=""/>
              <a:tabLst>
                <a:tab pos="287020" algn="l"/>
              </a:tabLst>
            </a:pPr>
            <a:r>
              <a:rPr sz="2400" spc="95" dirty="0">
                <a:latin typeface="Cambria"/>
                <a:cs typeface="Cambria"/>
              </a:rPr>
              <a:t>Traditional </a:t>
            </a:r>
            <a:r>
              <a:rPr sz="2400" spc="90" dirty="0">
                <a:latin typeface="Cambria"/>
                <a:cs typeface="Cambria"/>
              </a:rPr>
              <a:t>items </a:t>
            </a:r>
            <a:r>
              <a:rPr sz="2400" spc="95" dirty="0">
                <a:latin typeface="Cambria"/>
                <a:cs typeface="Cambria"/>
              </a:rPr>
              <a:t>can </a:t>
            </a:r>
            <a:r>
              <a:rPr sz="2400" spc="25" dirty="0">
                <a:latin typeface="Cambria"/>
                <a:cs typeface="Cambria"/>
              </a:rPr>
              <a:t>be </a:t>
            </a:r>
            <a:r>
              <a:rPr sz="2400" spc="40" dirty="0">
                <a:latin typeface="Cambria"/>
                <a:cs typeface="Cambria"/>
              </a:rPr>
              <a:t>viewed </a:t>
            </a:r>
            <a:r>
              <a:rPr sz="2400" spc="114" dirty="0">
                <a:latin typeface="Cambria"/>
                <a:cs typeface="Cambria"/>
              </a:rPr>
              <a:t>as </a:t>
            </a:r>
            <a:r>
              <a:rPr sz="2400" spc="15" dirty="0">
                <a:latin typeface="Cambria"/>
                <a:cs typeface="Cambria"/>
              </a:rPr>
              <a:t>two </a:t>
            </a:r>
            <a:r>
              <a:rPr sz="2400" spc="75" dirty="0">
                <a:latin typeface="Cambria"/>
                <a:cs typeface="Cambria"/>
              </a:rPr>
              <a:t>dimensional </a:t>
            </a:r>
            <a:r>
              <a:rPr sz="2400" spc="80" dirty="0">
                <a:latin typeface="Cambria"/>
                <a:cs typeface="Cambria"/>
              </a:rPr>
              <a:t> </a:t>
            </a:r>
            <a:r>
              <a:rPr sz="2400" spc="75" dirty="0">
                <a:latin typeface="Cambria"/>
                <a:cs typeface="Cambria"/>
              </a:rPr>
              <a:t>constructs.</a:t>
            </a:r>
            <a:endParaRPr sz="2400">
              <a:latin typeface="Cambria"/>
              <a:cs typeface="Cambria"/>
            </a:endParaRPr>
          </a:p>
          <a:p>
            <a:pPr marL="652145" marR="5080" lvl="1" indent="-274320" algn="just">
              <a:lnSpc>
                <a:spcPct val="100000"/>
              </a:lnSpc>
              <a:spcBef>
                <a:spcPts val="509"/>
              </a:spcBef>
              <a:buClr>
                <a:srgbClr val="FD8537"/>
              </a:buClr>
              <a:buSzPct val="78571"/>
              <a:buFont typeface="Segoe UI Symbol"/>
              <a:buChar char="⚫"/>
              <a:tabLst>
                <a:tab pos="652780" algn="l"/>
              </a:tabLst>
            </a:pPr>
            <a:r>
              <a:rPr sz="2100" spc="100" dirty="0">
                <a:latin typeface="Cambria"/>
                <a:cs typeface="Cambria"/>
              </a:rPr>
              <a:t>The </a:t>
            </a:r>
            <a:r>
              <a:rPr sz="2100" spc="80" dirty="0">
                <a:latin typeface="Cambria"/>
                <a:cs typeface="Cambria"/>
              </a:rPr>
              <a:t>text </a:t>
            </a:r>
            <a:r>
              <a:rPr sz="2100" spc="-5" dirty="0">
                <a:latin typeface="Cambria"/>
                <a:cs typeface="Cambria"/>
              </a:rPr>
              <a:t>of </a:t>
            </a:r>
            <a:r>
              <a:rPr sz="2100" spc="80" dirty="0">
                <a:latin typeface="Cambria"/>
                <a:cs typeface="Cambria"/>
              </a:rPr>
              <a:t>the items </a:t>
            </a:r>
            <a:r>
              <a:rPr sz="2100" spc="70" dirty="0">
                <a:latin typeface="Cambria"/>
                <a:cs typeface="Cambria"/>
              </a:rPr>
              <a:t>is </a:t>
            </a:r>
            <a:r>
              <a:rPr sz="2100" spc="20" dirty="0">
                <a:latin typeface="Cambria"/>
                <a:cs typeface="Cambria"/>
              </a:rPr>
              <a:t>one </a:t>
            </a:r>
            <a:r>
              <a:rPr sz="2100" spc="55" dirty="0">
                <a:latin typeface="Cambria"/>
                <a:cs typeface="Cambria"/>
              </a:rPr>
              <a:t>dimension </a:t>
            </a:r>
            <a:r>
              <a:rPr sz="2100" spc="65" dirty="0">
                <a:latin typeface="Cambria"/>
                <a:cs typeface="Cambria"/>
              </a:rPr>
              <a:t>representing </a:t>
            </a:r>
            <a:r>
              <a:rPr sz="2100" spc="80" dirty="0">
                <a:latin typeface="Cambria"/>
                <a:cs typeface="Cambria"/>
              </a:rPr>
              <a:t>the </a:t>
            </a:r>
            <a:r>
              <a:rPr sz="2100" spc="85" dirty="0">
                <a:latin typeface="Cambria"/>
                <a:cs typeface="Cambria"/>
              </a:rPr>
              <a:t> </a:t>
            </a:r>
            <a:r>
              <a:rPr sz="2100" spc="65" dirty="0">
                <a:latin typeface="Cambria"/>
                <a:cs typeface="Cambria"/>
              </a:rPr>
              <a:t>information</a:t>
            </a:r>
            <a:r>
              <a:rPr sz="2100" spc="110" dirty="0">
                <a:latin typeface="Cambria"/>
                <a:cs typeface="Cambria"/>
              </a:rPr>
              <a:t> </a:t>
            </a:r>
            <a:r>
              <a:rPr sz="2100" spc="90" dirty="0">
                <a:latin typeface="Cambria"/>
                <a:cs typeface="Cambria"/>
              </a:rPr>
              <a:t>in</a:t>
            </a:r>
            <a:r>
              <a:rPr sz="2100" spc="130" dirty="0">
                <a:latin typeface="Cambria"/>
                <a:cs typeface="Cambria"/>
              </a:rPr>
              <a:t> </a:t>
            </a:r>
            <a:r>
              <a:rPr sz="2100" spc="80" dirty="0">
                <a:latin typeface="Cambria"/>
                <a:cs typeface="Cambria"/>
              </a:rPr>
              <a:t>the</a:t>
            </a:r>
            <a:r>
              <a:rPr sz="2100" spc="120" dirty="0">
                <a:latin typeface="Cambria"/>
                <a:cs typeface="Cambria"/>
              </a:rPr>
              <a:t> </a:t>
            </a:r>
            <a:r>
              <a:rPr sz="2100" spc="90" dirty="0">
                <a:latin typeface="Cambria"/>
                <a:cs typeface="Cambria"/>
              </a:rPr>
              <a:t>items.</a:t>
            </a:r>
            <a:endParaRPr sz="2100">
              <a:latin typeface="Cambria"/>
              <a:cs typeface="Cambria"/>
            </a:endParaRPr>
          </a:p>
          <a:p>
            <a:pPr marL="652145" marR="5080" lvl="1" indent="-274320" algn="just">
              <a:lnSpc>
                <a:spcPct val="100000"/>
              </a:lnSpc>
              <a:spcBef>
                <a:spcPts val="505"/>
              </a:spcBef>
              <a:buClr>
                <a:srgbClr val="FD8537"/>
              </a:buClr>
              <a:buSzPct val="78571"/>
              <a:buFont typeface="Segoe UI Symbol"/>
              <a:buChar char="⚫"/>
              <a:tabLst>
                <a:tab pos="652780" algn="l"/>
              </a:tabLst>
            </a:pPr>
            <a:r>
              <a:rPr sz="2100" spc="50" dirty="0">
                <a:latin typeface="Cambria"/>
                <a:cs typeface="Cambria"/>
              </a:rPr>
              <a:t>Imbedded </a:t>
            </a:r>
            <a:r>
              <a:rPr sz="2100" spc="45" dirty="0">
                <a:latin typeface="Cambria"/>
                <a:cs typeface="Cambria"/>
              </a:rPr>
              <a:t>references </a:t>
            </a:r>
            <a:r>
              <a:rPr sz="2100" spc="70" dirty="0">
                <a:latin typeface="Cambria"/>
                <a:cs typeface="Cambria"/>
              </a:rPr>
              <a:t>are </a:t>
            </a:r>
            <a:r>
              <a:rPr sz="2100" spc="140" dirty="0">
                <a:latin typeface="Cambria"/>
                <a:cs typeface="Cambria"/>
              </a:rPr>
              <a:t>a </a:t>
            </a:r>
            <a:r>
              <a:rPr sz="2100" spc="60" dirty="0">
                <a:latin typeface="Cambria"/>
                <a:cs typeface="Cambria"/>
              </a:rPr>
              <a:t>logical </a:t>
            </a:r>
            <a:r>
              <a:rPr sz="2100" spc="30" dirty="0">
                <a:latin typeface="Cambria"/>
                <a:cs typeface="Cambria"/>
              </a:rPr>
              <a:t>second </a:t>
            </a:r>
            <a:r>
              <a:rPr sz="2100" spc="60" dirty="0">
                <a:latin typeface="Cambria"/>
                <a:cs typeface="Cambria"/>
              </a:rPr>
              <a:t>dimension </a:t>
            </a:r>
            <a:r>
              <a:rPr sz="2100" spc="110" dirty="0">
                <a:latin typeface="Cambria"/>
                <a:cs typeface="Cambria"/>
              </a:rPr>
              <a:t>that </a:t>
            </a:r>
            <a:r>
              <a:rPr sz="2100" spc="114" dirty="0">
                <a:latin typeface="Cambria"/>
                <a:cs typeface="Cambria"/>
              </a:rPr>
              <a:t> </a:t>
            </a:r>
            <a:r>
              <a:rPr sz="2100" spc="110" dirty="0">
                <a:latin typeface="Cambria"/>
                <a:cs typeface="Cambria"/>
              </a:rPr>
              <a:t>has</a:t>
            </a:r>
            <a:r>
              <a:rPr sz="2100" spc="120" dirty="0">
                <a:latin typeface="Cambria"/>
                <a:cs typeface="Cambria"/>
              </a:rPr>
              <a:t> </a:t>
            </a:r>
            <a:r>
              <a:rPr sz="2100" spc="100" dirty="0">
                <a:latin typeface="Cambria"/>
                <a:cs typeface="Cambria"/>
              </a:rPr>
              <a:t>had</a:t>
            </a:r>
            <a:r>
              <a:rPr sz="2100" spc="114" dirty="0">
                <a:latin typeface="Cambria"/>
                <a:cs typeface="Cambria"/>
              </a:rPr>
              <a:t> </a:t>
            </a:r>
            <a:r>
              <a:rPr sz="2100" spc="100" dirty="0">
                <a:latin typeface="Cambria"/>
                <a:cs typeface="Cambria"/>
              </a:rPr>
              <a:t>minimal</a:t>
            </a:r>
            <a:r>
              <a:rPr sz="2100" spc="114" dirty="0">
                <a:latin typeface="Cambria"/>
                <a:cs typeface="Cambria"/>
              </a:rPr>
              <a:t> </a:t>
            </a:r>
            <a:r>
              <a:rPr sz="2100" spc="70" dirty="0">
                <a:latin typeface="Cambria"/>
                <a:cs typeface="Cambria"/>
              </a:rPr>
              <a:t>use</a:t>
            </a:r>
            <a:r>
              <a:rPr sz="2100" spc="130" dirty="0">
                <a:latin typeface="Cambria"/>
                <a:cs typeface="Cambria"/>
              </a:rPr>
              <a:t> </a:t>
            </a:r>
            <a:r>
              <a:rPr sz="2100" spc="90" dirty="0">
                <a:latin typeface="Cambria"/>
                <a:cs typeface="Cambria"/>
              </a:rPr>
              <a:t>in</a:t>
            </a:r>
            <a:r>
              <a:rPr sz="2100" spc="130" dirty="0">
                <a:latin typeface="Cambria"/>
                <a:cs typeface="Cambria"/>
              </a:rPr>
              <a:t> </a:t>
            </a:r>
            <a:r>
              <a:rPr sz="2100" spc="65" dirty="0">
                <a:latin typeface="Cambria"/>
                <a:cs typeface="Cambria"/>
              </a:rPr>
              <a:t>information</a:t>
            </a:r>
            <a:r>
              <a:rPr sz="2100" spc="130" dirty="0">
                <a:latin typeface="Cambria"/>
                <a:cs typeface="Cambria"/>
              </a:rPr>
              <a:t> </a:t>
            </a:r>
            <a:r>
              <a:rPr sz="2100" spc="70" dirty="0">
                <a:latin typeface="Cambria"/>
                <a:cs typeface="Cambria"/>
              </a:rPr>
              <a:t>search</a:t>
            </a:r>
            <a:r>
              <a:rPr sz="2100" spc="135" dirty="0">
                <a:latin typeface="Cambria"/>
                <a:cs typeface="Cambria"/>
              </a:rPr>
              <a:t> </a:t>
            </a:r>
            <a:r>
              <a:rPr sz="2100" spc="70" dirty="0">
                <a:latin typeface="Cambria"/>
                <a:cs typeface="Cambria"/>
              </a:rPr>
              <a:t>techniques.</a:t>
            </a:r>
            <a:endParaRPr sz="2100">
              <a:latin typeface="Cambria"/>
              <a:cs typeface="Cambria"/>
            </a:endParaRPr>
          </a:p>
          <a:p>
            <a:pPr marL="286385" marR="5080" indent="-274320" algn="just">
              <a:lnSpc>
                <a:spcPct val="100000"/>
              </a:lnSpc>
              <a:spcBef>
                <a:spcPts val="595"/>
              </a:spcBef>
              <a:buClr>
                <a:srgbClr val="FD8537"/>
              </a:buClr>
              <a:buSzPct val="68750"/>
              <a:buFont typeface="Wingdings"/>
              <a:buChar char=""/>
              <a:tabLst>
                <a:tab pos="287020" algn="l"/>
              </a:tabLst>
            </a:pPr>
            <a:r>
              <a:rPr sz="2400" spc="114" dirty="0">
                <a:latin typeface="Cambria"/>
                <a:cs typeface="Cambria"/>
              </a:rPr>
              <a:t>Hypertext, </a:t>
            </a:r>
            <a:r>
              <a:rPr sz="2400" spc="90" dirty="0">
                <a:latin typeface="Cambria"/>
                <a:cs typeface="Cambria"/>
              </a:rPr>
              <a:t>with </a:t>
            </a:r>
            <a:r>
              <a:rPr sz="2400" spc="95" dirty="0">
                <a:latin typeface="Cambria"/>
                <a:cs typeface="Cambria"/>
              </a:rPr>
              <a:t>its </a:t>
            </a:r>
            <a:r>
              <a:rPr sz="2400" spc="105" dirty="0">
                <a:latin typeface="Cambria"/>
                <a:cs typeface="Cambria"/>
              </a:rPr>
              <a:t>linkages </a:t>
            </a:r>
            <a:r>
              <a:rPr sz="2400" spc="20" dirty="0">
                <a:latin typeface="Cambria"/>
                <a:cs typeface="Cambria"/>
              </a:rPr>
              <a:t>to </a:t>
            </a:r>
            <a:r>
              <a:rPr sz="2400" spc="80" dirty="0">
                <a:latin typeface="Cambria"/>
                <a:cs typeface="Cambria"/>
              </a:rPr>
              <a:t>additional </a:t>
            </a:r>
            <a:r>
              <a:rPr sz="2400" spc="45" dirty="0">
                <a:latin typeface="Cambria"/>
                <a:cs typeface="Cambria"/>
              </a:rPr>
              <a:t>electronic </a:t>
            </a:r>
            <a:r>
              <a:rPr sz="2400" spc="50" dirty="0">
                <a:latin typeface="Cambria"/>
                <a:cs typeface="Cambria"/>
              </a:rPr>
              <a:t> </a:t>
            </a:r>
            <a:r>
              <a:rPr sz="2400" spc="105" dirty="0">
                <a:latin typeface="Cambria"/>
                <a:cs typeface="Cambria"/>
              </a:rPr>
              <a:t>items, </a:t>
            </a:r>
            <a:r>
              <a:rPr sz="2400" spc="95" dirty="0">
                <a:latin typeface="Cambria"/>
                <a:cs typeface="Cambria"/>
              </a:rPr>
              <a:t>can </a:t>
            </a:r>
            <a:r>
              <a:rPr sz="2400" spc="20" dirty="0">
                <a:latin typeface="Cambria"/>
                <a:cs typeface="Cambria"/>
              </a:rPr>
              <a:t>be </a:t>
            </a:r>
            <a:r>
              <a:rPr sz="2400" spc="45" dirty="0">
                <a:latin typeface="Cambria"/>
                <a:cs typeface="Cambria"/>
              </a:rPr>
              <a:t>view </a:t>
            </a:r>
            <a:r>
              <a:rPr sz="2400" spc="114" dirty="0">
                <a:latin typeface="Cambria"/>
                <a:cs typeface="Cambria"/>
              </a:rPr>
              <a:t>as </a:t>
            </a:r>
            <a:r>
              <a:rPr sz="2400" spc="70" dirty="0">
                <a:latin typeface="Cambria"/>
                <a:cs typeface="Cambria"/>
              </a:rPr>
              <a:t>networking </a:t>
            </a:r>
            <a:r>
              <a:rPr sz="2400" spc="45" dirty="0">
                <a:latin typeface="Cambria"/>
                <a:cs typeface="Cambria"/>
              </a:rPr>
              <a:t>between </a:t>
            </a:r>
            <a:r>
              <a:rPr sz="2400" spc="90" dirty="0">
                <a:latin typeface="Cambria"/>
                <a:cs typeface="Cambria"/>
              </a:rPr>
              <a:t>items </a:t>
            </a:r>
            <a:r>
              <a:rPr sz="2400" spc="130" dirty="0">
                <a:latin typeface="Cambria"/>
                <a:cs typeface="Cambria"/>
              </a:rPr>
              <a:t>that </a:t>
            </a:r>
            <a:r>
              <a:rPr sz="2400" spc="135" dirty="0">
                <a:latin typeface="Cambria"/>
                <a:cs typeface="Cambria"/>
              </a:rPr>
              <a:t> </a:t>
            </a:r>
            <a:r>
              <a:rPr sz="2400" spc="80" dirty="0">
                <a:latin typeface="Cambria"/>
                <a:cs typeface="Cambria"/>
              </a:rPr>
              <a:t>extends</a:t>
            </a:r>
            <a:r>
              <a:rPr sz="2400" spc="120" dirty="0">
                <a:latin typeface="Cambria"/>
                <a:cs typeface="Cambria"/>
              </a:rPr>
              <a:t> </a:t>
            </a:r>
            <a:r>
              <a:rPr sz="2400" spc="90" dirty="0">
                <a:latin typeface="Cambria"/>
                <a:cs typeface="Cambria"/>
              </a:rPr>
              <a:t>the</a:t>
            </a:r>
            <a:r>
              <a:rPr sz="2400" spc="130" dirty="0">
                <a:latin typeface="Cambria"/>
                <a:cs typeface="Cambria"/>
              </a:rPr>
              <a:t> </a:t>
            </a:r>
            <a:r>
              <a:rPr sz="2400" spc="75" dirty="0">
                <a:latin typeface="Cambria"/>
                <a:cs typeface="Cambria"/>
              </a:rPr>
              <a:t>contents.</a:t>
            </a:r>
            <a:endParaRPr sz="2400">
              <a:latin typeface="Cambria"/>
              <a:cs typeface="Cambri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438657"/>
            <a:ext cx="5407660" cy="474489"/>
          </a:xfrm>
          <a:prstGeom prst="rect">
            <a:avLst/>
          </a:prstGeom>
        </p:spPr>
        <p:txBody>
          <a:bodyPr vert="horz" wrap="square" lIns="0" tIns="12700" rIns="0" bIns="0" rtlCol="0">
            <a:spAutoFit/>
          </a:bodyPr>
          <a:lstStyle/>
          <a:p>
            <a:pPr marL="12700">
              <a:lnSpc>
                <a:spcPct val="100000"/>
              </a:lnSpc>
              <a:spcBef>
                <a:spcPts val="100"/>
              </a:spcBef>
            </a:pPr>
            <a:r>
              <a:rPr sz="3000" b="1" spc="335" dirty="0">
                <a:solidFill>
                  <a:srgbClr val="002060"/>
                </a:solidFill>
              </a:rPr>
              <a:t>C</a:t>
            </a:r>
            <a:r>
              <a:rPr b="1" spc="335" dirty="0">
                <a:solidFill>
                  <a:srgbClr val="002060"/>
                </a:solidFill>
              </a:rPr>
              <a:t>LASSES</a:t>
            </a:r>
            <a:r>
              <a:rPr b="1" spc="275" dirty="0">
                <a:solidFill>
                  <a:srgbClr val="002060"/>
                </a:solidFill>
              </a:rPr>
              <a:t> </a:t>
            </a:r>
            <a:r>
              <a:rPr b="1" spc="300" dirty="0">
                <a:solidFill>
                  <a:srgbClr val="002060"/>
                </a:solidFill>
              </a:rPr>
              <a:t>OF</a:t>
            </a:r>
            <a:r>
              <a:rPr b="1" spc="280" dirty="0">
                <a:solidFill>
                  <a:srgbClr val="002060"/>
                </a:solidFill>
              </a:rPr>
              <a:t> </a:t>
            </a:r>
            <a:r>
              <a:rPr sz="3000" b="1" spc="175" dirty="0">
                <a:solidFill>
                  <a:srgbClr val="002060"/>
                </a:solidFill>
              </a:rPr>
              <a:t>WWW</a:t>
            </a:r>
            <a:r>
              <a:rPr sz="3000" b="1" spc="135" dirty="0">
                <a:solidFill>
                  <a:srgbClr val="002060"/>
                </a:solidFill>
              </a:rPr>
              <a:t> </a:t>
            </a:r>
            <a:r>
              <a:rPr b="1" spc="295" dirty="0">
                <a:solidFill>
                  <a:srgbClr val="002060"/>
                </a:solidFill>
              </a:rPr>
              <a:t>INDEXING</a:t>
            </a:r>
            <a:endParaRPr sz="3000" b="1">
              <a:solidFill>
                <a:srgbClr val="002060"/>
              </a:solidFill>
            </a:endParaRPr>
          </a:p>
        </p:txBody>
      </p:sp>
      <p:sp>
        <p:nvSpPr>
          <p:cNvPr id="10" name="object 10"/>
          <p:cNvSpPr txBox="1"/>
          <p:nvPr/>
        </p:nvSpPr>
        <p:spPr>
          <a:xfrm>
            <a:off x="901700" y="1591564"/>
            <a:ext cx="7326630" cy="2440305"/>
          </a:xfrm>
          <a:prstGeom prst="rect">
            <a:avLst/>
          </a:prstGeom>
        </p:spPr>
        <p:txBody>
          <a:bodyPr vert="horz" wrap="square" lIns="0" tIns="48895" rIns="0" bIns="0" rtlCol="0">
            <a:spAutoFit/>
          </a:bodyPr>
          <a:lstStyle/>
          <a:p>
            <a:pPr marL="286385" marR="5080" indent="-274320" algn="just">
              <a:lnSpc>
                <a:spcPct val="90100"/>
              </a:lnSpc>
              <a:spcBef>
                <a:spcPts val="385"/>
              </a:spcBef>
              <a:buClr>
                <a:srgbClr val="FD8537"/>
              </a:buClr>
              <a:buSzPct val="79166"/>
              <a:buFont typeface="Segoe UI Symbol"/>
              <a:buChar char="⚫"/>
              <a:tabLst>
                <a:tab pos="287020" algn="l"/>
              </a:tabLst>
            </a:pPr>
            <a:r>
              <a:rPr sz="2400" b="1" spc="185" dirty="0">
                <a:latin typeface="Cambria"/>
                <a:cs typeface="Cambria"/>
              </a:rPr>
              <a:t>Manually </a:t>
            </a:r>
            <a:r>
              <a:rPr sz="2400" b="1" spc="150" dirty="0">
                <a:latin typeface="Cambria"/>
                <a:cs typeface="Cambria"/>
              </a:rPr>
              <a:t>generated </a:t>
            </a:r>
            <a:r>
              <a:rPr sz="2400" spc="65" dirty="0">
                <a:latin typeface="Cambria"/>
                <a:cs typeface="Cambria"/>
              </a:rPr>
              <a:t>(e.g.</a:t>
            </a:r>
            <a:r>
              <a:rPr sz="2400" spc="70" dirty="0">
                <a:latin typeface="Cambria"/>
                <a:cs typeface="Cambria"/>
              </a:rPr>
              <a:t> </a:t>
            </a:r>
            <a:r>
              <a:rPr sz="2400" spc="50" dirty="0">
                <a:latin typeface="Cambria"/>
                <a:cs typeface="Cambria"/>
              </a:rPr>
              <a:t>Yahoo!)</a:t>
            </a:r>
            <a:r>
              <a:rPr sz="2400" spc="55" dirty="0">
                <a:latin typeface="Cambria"/>
                <a:cs typeface="Cambria"/>
              </a:rPr>
              <a:t> </a:t>
            </a:r>
            <a:r>
              <a:rPr sz="2400" spc="30" dirty="0">
                <a:latin typeface="Cambria"/>
                <a:cs typeface="Cambria"/>
              </a:rPr>
              <a:t>:</a:t>
            </a:r>
            <a:r>
              <a:rPr sz="2400" spc="35" dirty="0">
                <a:latin typeface="Cambria"/>
                <a:cs typeface="Cambria"/>
              </a:rPr>
              <a:t> </a:t>
            </a:r>
            <a:r>
              <a:rPr sz="2400" spc="75" dirty="0">
                <a:latin typeface="Cambria"/>
                <a:cs typeface="Cambria"/>
              </a:rPr>
              <a:t>pages</a:t>
            </a:r>
            <a:r>
              <a:rPr sz="2400" spc="80" dirty="0">
                <a:latin typeface="Cambria"/>
                <a:cs typeface="Cambria"/>
              </a:rPr>
              <a:t> are </a:t>
            </a:r>
            <a:r>
              <a:rPr sz="2400" spc="85" dirty="0">
                <a:latin typeface="Cambria"/>
                <a:cs typeface="Cambria"/>
              </a:rPr>
              <a:t> </a:t>
            </a:r>
            <a:r>
              <a:rPr sz="2400" spc="65" dirty="0">
                <a:latin typeface="Cambria"/>
                <a:cs typeface="Cambria"/>
              </a:rPr>
              <a:t>indexed</a:t>
            </a:r>
            <a:r>
              <a:rPr sz="2400" spc="70" dirty="0">
                <a:latin typeface="Cambria"/>
                <a:cs typeface="Cambria"/>
              </a:rPr>
              <a:t> </a:t>
            </a:r>
            <a:r>
              <a:rPr sz="2400" spc="120" dirty="0">
                <a:latin typeface="Cambria"/>
                <a:cs typeface="Cambria"/>
              </a:rPr>
              <a:t>manually</a:t>
            </a:r>
            <a:r>
              <a:rPr sz="2400" spc="125" dirty="0">
                <a:latin typeface="Cambria"/>
                <a:cs typeface="Cambria"/>
              </a:rPr>
              <a:t> </a:t>
            </a:r>
            <a:r>
              <a:rPr sz="2400" spc="60" dirty="0">
                <a:latin typeface="Cambria"/>
                <a:cs typeface="Cambria"/>
              </a:rPr>
              <a:t>into</a:t>
            </a:r>
            <a:r>
              <a:rPr sz="2400" spc="650" dirty="0">
                <a:latin typeface="Cambria"/>
                <a:cs typeface="Cambria"/>
              </a:rPr>
              <a:t> </a:t>
            </a:r>
            <a:r>
              <a:rPr sz="2400" spc="160" dirty="0">
                <a:latin typeface="Cambria"/>
                <a:cs typeface="Cambria"/>
              </a:rPr>
              <a:t>a</a:t>
            </a:r>
            <a:r>
              <a:rPr sz="2400" spc="165" dirty="0">
                <a:latin typeface="Cambria"/>
                <a:cs typeface="Cambria"/>
              </a:rPr>
              <a:t> </a:t>
            </a:r>
            <a:r>
              <a:rPr sz="2400" spc="85" dirty="0">
                <a:latin typeface="Cambria"/>
                <a:cs typeface="Cambria"/>
              </a:rPr>
              <a:t>linked</a:t>
            </a:r>
            <a:r>
              <a:rPr sz="2400" spc="700" dirty="0">
                <a:latin typeface="Cambria"/>
                <a:cs typeface="Cambria"/>
              </a:rPr>
              <a:t> </a:t>
            </a:r>
            <a:r>
              <a:rPr sz="2400" spc="75" dirty="0">
                <a:latin typeface="Cambria"/>
                <a:cs typeface="Cambria"/>
              </a:rPr>
              <a:t>hierarchy(an </a:t>
            </a:r>
            <a:r>
              <a:rPr sz="2400" spc="80" dirty="0">
                <a:latin typeface="Cambria"/>
                <a:cs typeface="Cambria"/>
              </a:rPr>
              <a:t> </a:t>
            </a:r>
            <a:r>
              <a:rPr sz="2400" spc="55" dirty="0">
                <a:latin typeface="Cambria"/>
                <a:cs typeface="Cambria"/>
              </a:rPr>
              <a:t>“index”).</a:t>
            </a:r>
            <a:r>
              <a:rPr sz="2400" spc="60" dirty="0">
                <a:latin typeface="Cambria"/>
                <a:cs typeface="Cambria"/>
              </a:rPr>
              <a:t> </a:t>
            </a:r>
            <a:r>
              <a:rPr sz="2400" spc="130" dirty="0">
                <a:latin typeface="Cambria"/>
                <a:cs typeface="Cambria"/>
              </a:rPr>
              <a:t>Users</a:t>
            </a:r>
            <a:r>
              <a:rPr sz="2400" spc="135" dirty="0">
                <a:latin typeface="Cambria"/>
                <a:cs typeface="Cambria"/>
              </a:rPr>
              <a:t> </a:t>
            </a:r>
            <a:r>
              <a:rPr sz="2400" spc="15" dirty="0">
                <a:latin typeface="Cambria"/>
                <a:cs typeface="Cambria"/>
              </a:rPr>
              <a:t>browse</a:t>
            </a:r>
            <a:r>
              <a:rPr sz="2400" spc="20" dirty="0">
                <a:latin typeface="Cambria"/>
                <a:cs typeface="Cambria"/>
              </a:rPr>
              <a:t> </a:t>
            </a:r>
            <a:r>
              <a:rPr sz="2400" spc="105" dirty="0">
                <a:latin typeface="Cambria"/>
                <a:cs typeface="Cambria"/>
              </a:rPr>
              <a:t>in</a:t>
            </a:r>
            <a:r>
              <a:rPr sz="2400" spc="110" dirty="0">
                <a:latin typeface="Cambria"/>
                <a:cs typeface="Cambria"/>
              </a:rPr>
              <a:t> </a:t>
            </a:r>
            <a:r>
              <a:rPr sz="2400" spc="90" dirty="0">
                <a:latin typeface="Cambria"/>
                <a:cs typeface="Cambria"/>
              </a:rPr>
              <a:t>the</a:t>
            </a:r>
            <a:r>
              <a:rPr sz="2400" spc="95" dirty="0">
                <a:latin typeface="Cambria"/>
                <a:cs typeface="Cambria"/>
              </a:rPr>
              <a:t> </a:t>
            </a:r>
            <a:r>
              <a:rPr sz="2400" spc="85" dirty="0">
                <a:latin typeface="Cambria"/>
                <a:cs typeface="Cambria"/>
              </a:rPr>
              <a:t>hierarchy</a:t>
            </a:r>
            <a:r>
              <a:rPr sz="2400" spc="700" dirty="0">
                <a:latin typeface="Cambria"/>
                <a:cs typeface="Cambria"/>
              </a:rPr>
              <a:t> </a:t>
            </a:r>
            <a:r>
              <a:rPr sz="2400" spc="40" dirty="0">
                <a:latin typeface="Cambria"/>
                <a:cs typeface="Cambria"/>
              </a:rPr>
              <a:t>by </a:t>
            </a:r>
            <a:r>
              <a:rPr sz="2400" spc="45" dirty="0">
                <a:latin typeface="Cambria"/>
                <a:cs typeface="Cambria"/>
              </a:rPr>
              <a:t> following </a:t>
            </a:r>
            <a:r>
              <a:rPr sz="2400" spc="120" dirty="0">
                <a:latin typeface="Cambria"/>
                <a:cs typeface="Cambria"/>
              </a:rPr>
              <a:t>links. </a:t>
            </a:r>
            <a:r>
              <a:rPr sz="2400" spc="130" dirty="0">
                <a:latin typeface="Cambria"/>
                <a:cs typeface="Cambria"/>
              </a:rPr>
              <a:t>Eventually, </a:t>
            </a:r>
            <a:r>
              <a:rPr sz="2400" spc="80" dirty="0">
                <a:latin typeface="Cambria"/>
                <a:cs typeface="Cambria"/>
              </a:rPr>
              <a:t>users reach </a:t>
            </a:r>
            <a:r>
              <a:rPr sz="2400" spc="90" dirty="0">
                <a:latin typeface="Cambria"/>
                <a:cs typeface="Cambria"/>
              </a:rPr>
              <a:t>the </a:t>
            </a:r>
            <a:r>
              <a:rPr sz="2400" spc="50" dirty="0">
                <a:latin typeface="Cambria"/>
                <a:cs typeface="Cambria"/>
              </a:rPr>
              <a:t>“end </a:t>
            </a:r>
            <a:r>
              <a:rPr sz="2400" spc="55" dirty="0">
                <a:latin typeface="Cambria"/>
                <a:cs typeface="Cambria"/>
              </a:rPr>
              <a:t> </a:t>
            </a:r>
            <a:r>
              <a:rPr sz="2400" spc="70" dirty="0">
                <a:latin typeface="Cambria"/>
                <a:cs typeface="Cambria"/>
              </a:rPr>
              <a:t>documents”.</a:t>
            </a:r>
            <a:endParaRPr sz="2400">
              <a:latin typeface="Cambria"/>
              <a:cs typeface="Cambria"/>
            </a:endParaRPr>
          </a:p>
          <a:p>
            <a:pPr marL="286385" marR="5715" indent="-274320" algn="just">
              <a:lnSpc>
                <a:spcPts val="2600"/>
              </a:lnSpc>
              <a:spcBef>
                <a:spcPts val="600"/>
              </a:spcBef>
              <a:buClr>
                <a:srgbClr val="FD8537"/>
              </a:buClr>
              <a:buSzPct val="79166"/>
              <a:buFont typeface="Segoe UI Symbol"/>
              <a:buChar char="⚫"/>
              <a:tabLst>
                <a:tab pos="287020" algn="l"/>
              </a:tabLst>
            </a:pPr>
            <a:r>
              <a:rPr sz="2400" b="1" spc="165" dirty="0">
                <a:latin typeface="Cambria"/>
                <a:cs typeface="Cambria"/>
              </a:rPr>
              <a:t>Automatically</a:t>
            </a:r>
            <a:r>
              <a:rPr sz="2400" b="1" spc="170" dirty="0">
                <a:latin typeface="Cambria"/>
                <a:cs typeface="Cambria"/>
              </a:rPr>
              <a:t> </a:t>
            </a:r>
            <a:r>
              <a:rPr sz="2400" b="1" spc="145" dirty="0">
                <a:latin typeface="Cambria"/>
                <a:cs typeface="Cambria"/>
              </a:rPr>
              <a:t>generated</a:t>
            </a:r>
            <a:r>
              <a:rPr sz="2400" b="1" spc="150" dirty="0">
                <a:latin typeface="Cambria"/>
                <a:cs typeface="Cambria"/>
              </a:rPr>
              <a:t> </a:t>
            </a:r>
            <a:r>
              <a:rPr sz="2400" spc="70" dirty="0">
                <a:latin typeface="Cambria"/>
                <a:cs typeface="Cambria"/>
              </a:rPr>
              <a:t>(e.g.</a:t>
            </a:r>
            <a:r>
              <a:rPr sz="2400" spc="75" dirty="0">
                <a:latin typeface="Cambria"/>
                <a:cs typeface="Cambria"/>
              </a:rPr>
              <a:t> </a:t>
            </a:r>
            <a:r>
              <a:rPr sz="2400" spc="150" dirty="0">
                <a:latin typeface="Cambria"/>
                <a:cs typeface="Cambria"/>
              </a:rPr>
              <a:t>Alta</a:t>
            </a:r>
            <a:r>
              <a:rPr sz="2400" spc="155" dirty="0">
                <a:latin typeface="Cambria"/>
                <a:cs typeface="Cambria"/>
              </a:rPr>
              <a:t> </a:t>
            </a:r>
            <a:r>
              <a:rPr sz="2400" spc="100" dirty="0">
                <a:latin typeface="Cambria"/>
                <a:cs typeface="Cambria"/>
              </a:rPr>
              <a:t>Vista)</a:t>
            </a:r>
            <a:r>
              <a:rPr sz="2400" spc="105" dirty="0">
                <a:latin typeface="Cambria"/>
                <a:cs typeface="Cambria"/>
              </a:rPr>
              <a:t> </a:t>
            </a:r>
            <a:r>
              <a:rPr sz="2400" spc="30" dirty="0">
                <a:latin typeface="Cambria"/>
                <a:cs typeface="Cambria"/>
              </a:rPr>
              <a:t>: </a:t>
            </a:r>
            <a:r>
              <a:rPr sz="2400" spc="35" dirty="0">
                <a:latin typeface="Cambria"/>
                <a:cs typeface="Cambria"/>
              </a:rPr>
              <a:t> </a:t>
            </a:r>
            <a:r>
              <a:rPr sz="2400" spc="75" dirty="0">
                <a:latin typeface="Cambria"/>
                <a:cs typeface="Cambria"/>
              </a:rPr>
              <a:t>pages</a:t>
            </a:r>
            <a:r>
              <a:rPr sz="2400" spc="365" dirty="0">
                <a:latin typeface="Cambria"/>
                <a:cs typeface="Cambria"/>
              </a:rPr>
              <a:t> </a:t>
            </a:r>
            <a:r>
              <a:rPr sz="2400" spc="135" dirty="0">
                <a:latin typeface="Cambria"/>
                <a:cs typeface="Cambria"/>
              </a:rPr>
              <a:t>at</a:t>
            </a:r>
            <a:r>
              <a:rPr sz="2400" spc="190" dirty="0">
                <a:latin typeface="Cambria"/>
                <a:cs typeface="Cambria"/>
              </a:rPr>
              <a:t> </a:t>
            </a:r>
            <a:r>
              <a:rPr sz="2400" spc="85" dirty="0">
                <a:latin typeface="Cambria"/>
                <a:cs typeface="Cambria"/>
              </a:rPr>
              <a:t>each</a:t>
            </a:r>
            <a:r>
              <a:rPr sz="2400" spc="315" dirty="0">
                <a:latin typeface="Cambria"/>
                <a:cs typeface="Cambria"/>
              </a:rPr>
              <a:t> </a:t>
            </a:r>
            <a:r>
              <a:rPr sz="2400" spc="95" dirty="0">
                <a:latin typeface="Cambria"/>
                <a:cs typeface="Cambria"/>
              </a:rPr>
              <a:t>Internet</a:t>
            </a:r>
            <a:r>
              <a:rPr sz="2400" spc="300" dirty="0">
                <a:latin typeface="Cambria"/>
                <a:cs typeface="Cambria"/>
              </a:rPr>
              <a:t> </a:t>
            </a:r>
            <a:r>
              <a:rPr sz="2400" spc="80" dirty="0">
                <a:latin typeface="Cambria"/>
                <a:cs typeface="Cambria"/>
              </a:rPr>
              <a:t>site</a:t>
            </a:r>
            <a:r>
              <a:rPr sz="2400" spc="340" dirty="0">
                <a:latin typeface="Cambria"/>
                <a:cs typeface="Cambria"/>
              </a:rPr>
              <a:t> </a:t>
            </a:r>
            <a:r>
              <a:rPr sz="2400" spc="80" dirty="0">
                <a:latin typeface="Cambria"/>
                <a:cs typeface="Cambria"/>
              </a:rPr>
              <a:t>are</a:t>
            </a:r>
            <a:r>
              <a:rPr sz="2400" spc="335" dirty="0">
                <a:latin typeface="Cambria"/>
                <a:cs typeface="Cambria"/>
              </a:rPr>
              <a:t> </a:t>
            </a:r>
            <a:r>
              <a:rPr sz="2400" spc="65" dirty="0">
                <a:latin typeface="Cambria"/>
                <a:cs typeface="Cambria"/>
              </a:rPr>
              <a:t>indexed</a:t>
            </a:r>
            <a:endParaRPr sz="2400">
              <a:latin typeface="Cambria"/>
              <a:cs typeface="Cambria"/>
            </a:endParaRPr>
          </a:p>
        </p:txBody>
      </p:sp>
      <p:sp>
        <p:nvSpPr>
          <p:cNvPr id="11" name="object 11"/>
          <p:cNvSpPr txBox="1"/>
          <p:nvPr/>
        </p:nvSpPr>
        <p:spPr>
          <a:xfrm>
            <a:off x="1176019" y="4299204"/>
            <a:ext cx="6336030" cy="391160"/>
          </a:xfrm>
          <a:prstGeom prst="rect">
            <a:avLst/>
          </a:prstGeom>
        </p:spPr>
        <p:txBody>
          <a:bodyPr vert="horz" wrap="square" lIns="0" tIns="12700" rIns="0" bIns="0" rtlCol="0">
            <a:spAutoFit/>
          </a:bodyPr>
          <a:lstStyle/>
          <a:p>
            <a:pPr marL="12700">
              <a:lnSpc>
                <a:spcPct val="100000"/>
              </a:lnSpc>
              <a:spcBef>
                <a:spcPts val="100"/>
              </a:spcBef>
              <a:tabLst>
                <a:tab pos="1951355" algn="l"/>
                <a:tab pos="3111500" algn="l"/>
                <a:tab pos="4885690" algn="l"/>
                <a:tab pos="5669280" algn="l"/>
              </a:tabLst>
            </a:pPr>
            <a:r>
              <a:rPr sz="2400" spc="60" dirty="0">
                <a:latin typeface="Cambria"/>
                <a:cs typeface="Cambria"/>
              </a:rPr>
              <a:t>structure”</a:t>
            </a:r>
            <a:r>
              <a:rPr sz="2400" spc="50" dirty="0">
                <a:latin typeface="Cambria"/>
                <a:cs typeface="Cambria"/>
              </a:rPr>
              <a:t>)</a:t>
            </a:r>
            <a:r>
              <a:rPr sz="2400" spc="170" dirty="0">
                <a:latin typeface="Cambria"/>
                <a:cs typeface="Cambria"/>
              </a:rPr>
              <a:t>.</a:t>
            </a:r>
            <a:r>
              <a:rPr sz="2400" dirty="0">
                <a:latin typeface="Cambria"/>
                <a:cs typeface="Cambria"/>
              </a:rPr>
              <a:t>	</a:t>
            </a:r>
            <a:r>
              <a:rPr sz="2400" spc="110" dirty="0">
                <a:latin typeface="Cambria"/>
                <a:cs typeface="Cambria"/>
              </a:rPr>
              <a:t>The</a:t>
            </a:r>
            <a:r>
              <a:rPr sz="2400" spc="75" dirty="0">
                <a:latin typeface="Cambria"/>
                <a:cs typeface="Cambria"/>
              </a:rPr>
              <a:t>s</a:t>
            </a:r>
            <a:r>
              <a:rPr sz="2400" spc="25" dirty="0">
                <a:latin typeface="Cambria"/>
                <a:cs typeface="Cambria"/>
              </a:rPr>
              <a:t>e</a:t>
            </a:r>
            <a:r>
              <a:rPr sz="2400" dirty="0">
                <a:latin typeface="Cambria"/>
                <a:cs typeface="Cambria"/>
              </a:rPr>
              <a:t>	</a:t>
            </a:r>
            <a:r>
              <a:rPr sz="2400" spc="90" dirty="0">
                <a:latin typeface="Cambria"/>
                <a:cs typeface="Cambria"/>
              </a:rPr>
              <a:t>struct</a:t>
            </a:r>
            <a:r>
              <a:rPr sz="2400" spc="110" dirty="0">
                <a:latin typeface="Cambria"/>
                <a:cs typeface="Cambria"/>
              </a:rPr>
              <a:t>u</a:t>
            </a:r>
            <a:r>
              <a:rPr sz="2400" spc="60" dirty="0">
                <a:latin typeface="Cambria"/>
                <a:cs typeface="Cambria"/>
              </a:rPr>
              <a:t>res</a:t>
            </a:r>
            <a:r>
              <a:rPr sz="2400" dirty="0">
                <a:latin typeface="Cambria"/>
                <a:cs typeface="Cambria"/>
              </a:rPr>
              <a:t>	</a:t>
            </a:r>
            <a:r>
              <a:rPr sz="2400" spc="80" dirty="0">
                <a:latin typeface="Cambria"/>
                <a:cs typeface="Cambria"/>
              </a:rPr>
              <a:t>ar</a:t>
            </a:r>
            <a:r>
              <a:rPr sz="2400" spc="90" dirty="0">
                <a:latin typeface="Cambria"/>
                <a:cs typeface="Cambria"/>
              </a:rPr>
              <a:t>e</a:t>
            </a:r>
            <a:r>
              <a:rPr sz="2400" dirty="0">
                <a:latin typeface="Cambria"/>
                <a:cs typeface="Cambria"/>
              </a:rPr>
              <a:t>	</a:t>
            </a:r>
            <a:r>
              <a:rPr sz="2400" spc="120" dirty="0">
                <a:latin typeface="Cambria"/>
                <a:cs typeface="Cambria"/>
              </a:rPr>
              <a:t>u</a:t>
            </a:r>
            <a:r>
              <a:rPr sz="2400" spc="85" dirty="0">
                <a:latin typeface="Cambria"/>
                <a:cs typeface="Cambria"/>
              </a:rPr>
              <a:t>s</a:t>
            </a:r>
            <a:r>
              <a:rPr sz="2400" spc="35" dirty="0">
                <a:latin typeface="Cambria"/>
                <a:cs typeface="Cambria"/>
              </a:rPr>
              <a:t>ed</a:t>
            </a:r>
            <a:endParaRPr sz="2400">
              <a:latin typeface="Cambria"/>
              <a:cs typeface="Cambria"/>
            </a:endParaRPr>
          </a:p>
        </p:txBody>
      </p:sp>
      <p:sp>
        <p:nvSpPr>
          <p:cNvPr id="12" name="object 12"/>
          <p:cNvSpPr txBox="1"/>
          <p:nvPr/>
        </p:nvSpPr>
        <p:spPr>
          <a:xfrm>
            <a:off x="1176019" y="3969766"/>
            <a:ext cx="7051040" cy="720725"/>
          </a:xfrm>
          <a:prstGeom prst="rect">
            <a:avLst/>
          </a:prstGeom>
        </p:spPr>
        <p:txBody>
          <a:bodyPr vert="horz" wrap="square" lIns="0" tIns="12700" rIns="0" bIns="0" rtlCol="0">
            <a:spAutoFit/>
          </a:bodyPr>
          <a:lstStyle/>
          <a:p>
            <a:pPr marR="5080" algn="r">
              <a:lnSpc>
                <a:spcPts val="2735"/>
              </a:lnSpc>
              <a:spcBef>
                <a:spcPts val="100"/>
              </a:spcBef>
              <a:tabLst>
                <a:tab pos="2291080" algn="l"/>
                <a:tab pos="3898265" algn="l"/>
                <a:tab pos="4417695" algn="l"/>
                <a:tab pos="6391910" algn="l"/>
              </a:tabLst>
            </a:pPr>
            <a:r>
              <a:rPr sz="2400" spc="95" dirty="0">
                <a:latin typeface="Cambria"/>
                <a:cs typeface="Cambria"/>
              </a:rPr>
              <a:t>automatically	</a:t>
            </a:r>
            <a:r>
              <a:rPr sz="2400" spc="65" dirty="0">
                <a:latin typeface="Cambria"/>
                <a:cs typeface="Cambria"/>
              </a:rPr>
              <a:t>(creating	</a:t>
            </a:r>
            <a:r>
              <a:rPr sz="2400" spc="160" dirty="0">
                <a:latin typeface="Cambria"/>
                <a:cs typeface="Cambria"/>
              </a:rPr>
              <a:t>a	</a:t>
            </a:r>
            <a:r>
              <a:rPr sz="2400" spc="70" dirty="0">
                <a:latin typeface="Cambria"/>
                <a:cs typeface="Cambria"/>
              </a:rPr>
              <a:t>“searchable	</a:t>
            </a:r>
            <a:r>
              <a:rPr sz="2400" spc="114" dirty="0">
                <a:latin typeface="Cambria"/>
                <a:cs typeface="Cambria"/>
              </a:rPr>
              <a:t>data</a:t>
            </a:r>
            <a:endParaRPr sz="2400">
              <a:latin typeface="Cambria"/>
              <a:cs typeface="Cambria"/>
            </a:endParaRPr>
          </a:p>
          <a:p>
            <a:pPr marR="5080" algn="r">
              <a:lnSpc>
                <a:spcPts val="2735"/>
              </a:lnSpc>
            </a:pPr>
            <a:r>
              <a:rPr sz="2400" spc="20" dirty="0">
                <a:latin typeface="Cambria"/>
                <a:cs typeface="Cambria"/>
              </a:rPr>
              <a:t>for</a:t>
            </a:r>
            <a:endParaRPr sz="2400">
              <a:latin typeface="Cambria"/>
              <a:cs typeface="Cambria"/>
            </a:endParaRPr>
          </a:p>
        </p:txBody>
      </p:sp>
      <p:sp>
        <p:nvSpPr>
          <p:cNvPr id="13" name="object 13"/>
          <p:cNvSpPr txBox="1"/>
          <p:nvPr/>
        </p:nvSpPr>
        <p:spPr>
          <a:xfrm>
            <a:off x="901700" y="4592573"/>
            <a:ext cx="7325995" cy="1817370"/>
          </a:xfrm>
          <a:prstGeom prst="rect">
            <a:avLst/>
          </a:prstGeom>
        </p:spPr>
        <p:txBody>
          <a:bodyPr vert="horz" wrap="square" lIns="0" tIns="48260" rIns="0" bIns="0" rtlCol="0">
            <a:spAutoFit/>
          </a:bodyPr>
          <a:lstStyle/>
          <a:p>
            <a:pPr marL="286385" algn="just">
              <a:lnSpc>
                <a:spcPct val="100000"/>
              </a:lnSpc>
              <a:spcBef>
                <a:spcPts val="380"/>
              </a:spcBef>
            </a:pPr>
            <a:r>
              <a:rPr sz="2400" spc="85" dirty="0">
                <a:latin typeface="Cambria"/>
                <a:cs typeface="Cambria"/>
              </a:rPr>
              <a:t>querying,</a:t>
            </a:r>
            <a:r>
              <a:rPr sz="2400" spc="110" dirty="0">
                <a:latin typeface="Cambria"/>
                <a:cs typeface="Cambria"/>
              </a:rPr>
              <a:t> </a:t>
            </a:r>
            <a:r>
              <a:rPr sz="2400" spc="100" dirty="0">
                <a:latin typeface="Cambria"/>
                <a:cs typeface="Cambria"/>
              </a:rPr>
              <a:t>rather</a:t>
            </a:r>
            <a:r>
              <a:rPr sz="2400" spc="114" dirty="0">
                <a:latin typeface="Cambria"/>
                <a:cs typeface="Cambria"/>
              </a:rPr>
              <a:t> </a:t>
            </a:r>
            <a:r>
              <a:rPr sz="2400" spc="130" dirty="0">
                <a:latin typeface="Cambria"/>
                <a:cs typeface="Cambria"/>
              </a:rPr>
              <a:t>than</a:t>
            </a:r>
            <a:r>
              <a:rPr sz="2400" spc="125" dirty="0">
                <a:latin typeface="Cambria"/>
                <a:cs typeface="Cambria"/>
              </a:rPr>
              <a:t> </a:t>
            </a:r>
            <a:r>
              <a:rPr sz="2400" spc="60" dirty="0">
                <a:latin typeface="Cambria"/>
                <a:cs typeface="Cambria"/>
              </a:rPr>
              <a:t>browsing.</a:t>
            </a:r>
            <a:endParaRPr sz="2400">
              <a:latin typeface="Cambria"/>
              <a:cs typeface="Cambria"/>
            </a:endParaRPr>
          </a:p>
          <a:p>
            <a:pPr marL="286385" marR="5080" indent="-274320" algn="just">
              <a:lnSpc>
                <a:spcPct val="90100"/>
              </a:lnSpc>
              <a:spcBef>
                <a:spcPts val="570"/>
              </a:spcBef>
              <a:buClr>
                <a:srgbClr val="FD8537"/>
              </a:buClr>
              <a:buSzPct val="79166"/>
              <a:buFont typeface="Segoe UI Symbol"/>
              <a:buChar char="⚫"/>
              <a:tabLst>
                <a:tab pos="287020" algn="l"/>
              </a:tabLst>
            </a:pPr>
            <a:r>
              <a:rPr sz="2400" b="1" spc="180" dirty="0">
                <a:latin typeface="Cambria"/>
                <a:cs typeface="Cambria"/>
              </a:rPr>
              <a:t>Crawlers</a:t>
            </a:r>
            <a:r>
              <a:rPr sz="2400" b="1" spc="185" dirty="0">
                <a:latin typeface="Cambria"/>
                <a:cs typeface="Cambria"/>
              </a:rPr>
              <a:t> </a:t>
            </a:r>
            <a:r>
              <a:rPr sz="2400" spc="65" dirty="0">
                <a:latin typeface="Cambria"/>
                <a:cs typeface="Cambria"/>
              </a:rPr>
              <a:t>(e.g.</a:t>
            </a:r>
            <a:r>
              <a:rPr sz="2400" spc="70" dirty="0">
                <a:latin typeface="Cambria"/>
                <a:cs typeface="Cambria"/>
              </a:rPr>
              <a:t> </a:t>
            </a:r>
            <a:r>
              <a:rPr sz="2400" spc="80" dirty="0">
                <a:latin typeface="Cambria"/>
                <a:cs typeface="Cambria"/>
              </a:rPr>
              <a:t>WebCrawler)</a:t>
            </a:r>
            <a:r>
              <a:rPr sz="2400" spc="85" dirty="0">
                <a:latin typeface="Cambria"/>
                <a:cs typeface="Cambria"/>
              </a:rPr>
              <a:t> </a:t>
            </a:r>
            <a:r>
              <a:rPr sz="2400" spc="30" dirty="0">
                <a:latin typeface="Cambria"/>
                <a:cs typeface="Cambria"/>
              </a:rPr>
              <a:t>:</a:t>
            </a:r>
            <a:r>
              <a:rPr sz="2400" spc="35" dirty="0">
                <a:latin typeface="Cambria"/>
                <a:cs typeface="Cambria"/>
              </a:rPr>
              <a:t> </a:t>
            </a:r>
            <a:r>
              <a:rPr sz="2400" spc="120" dirty="0">
                <a:latin typeface="Cambria"/>
                <a:cs typeface="Cambria"/>
              </a:rPr>
              <a:t>No</a:t>
            </a:r>
            <a:r>
              <a:rPr sz="2400" spc="125" dirty="0">
                <a:latin typeface="Cambria"/>
                <a:cs typeface="Cambria"/>
              </a:rPr>
              <a:t> </a:t>
            </a:r>
            <a:r>
              <a:rPr sz="2400" spc="160" dirty="0">
                <a:latin typeface="Cambria"/>
                <a:cs typeface="Cambria"/>
              </a:rPr>
              <a:t>a</a:t>
            </a:r>
            <a:r>
              <a:rPr sz="2400" spc="850" dirty="0">
                <a:latin typeface="Cambria"/>
                <a:cs typeface="Cambria"/>
              </a:rPr>
              <a:t> </a:t>
            </a:r>
            <a:r>
              <a:rPr sz="2400" i="1" spc="90" dirty="0">
                <a:latin typeface="Cambria"/>
                <a:cs typeface="Cambria"/>
              </a:rPr>
              <a:t>priori </a:t>
            </a:r>
            <a:r>
              <a:rPr sz="2400" i="1" spc="95" dirty="0">
                <a:latin typeface="Cambria"/>
                <a:cs typeface="Cambria"/>
              </a:rPr>
              <a:t> </a:t>
            </a:r>
            <a:r>
              <a:rPr sz="2400" spc="95" dirty="0">
                <a:latin typeface="Cambria"/>
                <a:cs typeface="Cambria"/>
              </a:rPr>
              <a:t>indexing.</a:t>
            </a:r>
            <a:r>
              <a:rPr sz="2400" spc="100" dirty="0">
                <a:latin typeface="Cambria"/>
                <a:cs typeface="Cambria"/>
              </a:rPr>
              <a:t> </a:t>
            </a:r>
            <a:r>
              <a:rPr sz="2400" spc="130" dirty="0">
                <a:latin typeface="Cambria"/>
                <a:cs typeface="Cambria"/>
              </a:rPr>
              <a:t>Users</a:t>
            </a:r>
            <a:r>
              <a:rPr sz="2400" spc="135" dirty="0">
                <a:latin typeface="Cambria"/>
                <a:cs typeface="Cambria"/>
              </a:rPr>
              <a:t> </a:t>
            </a:r>
            <a:r>
              <a:rPr sz="2400" spc="60" dirty="0">
                <a:latin typeface="Cambria"/>
                <a:cs typeface="Cambria"/>
              </a:rPr>
              <a:t>define</a:t>
            </a:r>
            <a:r>
              <a:rPr sz="2400" spc="65" dirty="0">
                <a:latin typeface="Cambria"/>
                <a:cs typeface="Cambria"/>
              </a:rPr>
              <a:t> </a:t>
            </a:r>
            <a:r>
              <a:rPr sz="2400" spc="80" dirty="0">
                <a:latin typeface="Cambria"/>
                <a:cs typeface="Cambria"/>
              </a:rPr>
              <a:t>search</a:t>
            </a:r>
            <a:r>
              <a:rPr sz="2400" spc="85" dirty="0">
                <a:latin typeface="Cambria"/>
                <a:cs typeface="Cambria"/>
              </a:rPr>
              <a:t> </a:t>
            </a:r>
            <a:r>
              <a:rPr sz="2400" spc="95" dirty="0">
                <a:latin typeface="Cambria"/>
                <a:cs typeface="Cambria"/>
              </a:rPr>
              <a:t>terms,</a:t>
            </a:r>
            <a:r>
              <a:rPr sz="2400" spc="100" dirty="0">
                <a:latin typeface="Cambria"/>
                <a:cs typeface="Cambria"/>
              </a:rPr>
              <a:t> </a:t>
            </a:r>
            <a:r>
              <a:rPr sz="2400" spc="105" dirty="0">
                <a:latin typeface="Cambria"/>
                <a:cs typeface="Cambria"/>
              </a:rPr>
              <a:t>and</a:t>
            </a:r>
            <a:r>
              <a:rPr sz="2400" spc="110" dirty="0">
                <a:latin typeface="Cambria"/>
                <a:cs typeface="Cambria"/>
              </a:rPr>
              <a:t> </a:t>
            </a:r>
            <a:r>
              <a:rPr sz="2400" spc="90" dirty="0">
                <a:latin typeface="Cambria"/>
                <a:cs typeface="Cambria"/>
              </a:rPr>
              <a:t>the </a:t>
            </a:r>
            <a:r>
              <a:rPr sz="2400" spc="95" dirty="0">
                <a:latin typeface="Cambria"/>
                <a:cs typeface="Cambria"/>
              </a:rPr>
              <a:t> </a:t>
            </a:r>
            <a:r>
              <a:rPr sz="2400" spc="60" dirty="0">
                <a:latin typeface="Cambria"/>
                <a:cs typeface="Cambria"/>
              </a:rPr>
              <a:t>crawler</a:t>
            </a:r>
            <a:r>
              <a:rPr sz="2400" spc="65" dirty="0">
                <a:latin typeface="Cambria"/>
                <a:cs typeface="Cambria"/>
              </a:rPr>
              <a:t> </a:t>
            </a:r>
            <a:r>
              <a:rPr sz="2400" spc="30" dirty="0">
                <a:latin typeface="Cambria"/>
                <a:cs typeface="Cambria"/>
              </a:rPr>
              <a:t>goes</a:t>
            </a:r>
            <a:r>
              <a:rPr sz="2400" spc="35" dirty="0">
                <a:latin typeface="Cambria"/>
                <a:cs typeface="Cambria"/>
              </a:rPr>
              <a:t> </a:t>
            </a:r>
            <a:r>
              <a:rPr sz="2400" spc="20" dirty="0">
                <a:latin typeface="Cambria"/>
                <a:cs typeface="Cambria"/>
              </a:rPr>
              <a:t>to</a:t>
            </a:r>
            <a:r>
              <a:rPr sz="2400" spc="25" dirty="0">
                <a:latin typeface="Cambria"/>
                <a:cs typeface="Cambria"/>
              </a:rPr>
              <a:t> </a:t>
            </a:r>
            <a:r>
              <a:rPr sz="2400" spc="70" dirty="0">
                <a:latin typeface="Cambria"/>
                <a:cs typeface="Cambria"/>
              </a:rPr>
              <a:t>various</a:t>
            </a:r>
            <a:r>
              <a:rPr sz="2400" spc="75" dirty="0">
                <a:latin typeface="Cambria"/>
                <a:cs typeface="Cambria"/>
              </a:rPr>
              <a:t> sites</a:t>
            </a:r>
            <a:r>
              <a:rPr sz="2400" spc="80" dirty="0">
                <a:latin typeface="Cambria"/>
                <a:cs typeface="Cambria"/>
              </a:rPr>
              <a:t> </a:t>
            </a:r>
            <a:r>
              <a:rPr sz="2400" spc="85" dirty="0">
                <a:latin typeface="Cambria"/>
                <a:cs typeface="Cambria"/>
              </a:rPr>
              <a:t>searching</a:t>
            </a:r>
            <a:r>
              <a:rPr sz="2400" spc="90" dirty="0">
                <a:latin typeface="Cambria"/>
                <a:cs typeface="Cambria"/>
              </a:rPr>
              <a:t> </a:t>
            </a:r>
            <a:r>
              <a:rPr sz="2400" spc="20" dirty="0">
                <a:latin typeface="Cambria"/>
                <a:cs typeface="Cambria"/>
              </a:rPr>
              <a:t>for</a:t>
            </a:r>
            <a:r>
              <a:rPr sz="2400" spc="25" dirty="0">
                <a:latin typeface="Cambria"/>
                <a:cs typeface="Cambria"/>
              </a:rPr>
              <a:t> </a:t>
            </a:r>
            <a:r>
              <a:rPr sz="2400" spc="90" dirty="0">
                <a:latin typeface="Cambria"/>
                <a:cs typeface="Cambria"/>
              </a:rPr>
              <a:t>the </a:t>
            </a:r>
            <a:r>
              <a:rPr sz="2400" spc="95" dirty="0">
                <a:latin typeface="Cambria"/>
                <a:cs typeface="Cambria"/>
              </a:rPr>
              <a:t> </a:t>
            </a:r>
            <a:r>
              <a:rPr sz="2400" spc="50" dirty="0">
                <a:latin typeface="Cambria"/>
                <a:cs typeface="Cambria"/>
              </a:rPr>
              <a:t>desired</a:t>
            </a:r>
            <a:r>
              <a:rPr sz="2400" spc="110" dirty="0">
                <a:latin typeface="Cambria"/>
                <a:cs typeface="Cambria"/>
              </a:rPr>
              <a:t> </a:t>
            </a:r>
            <a:r>
              <a:rPr sz="2400" spc="75" dirty="0">
                <a:latin typeface="Cambria"/>
                <a:cs typeface="Cambria"/>
              </a:rPr>
              <a:t>information</a:t>
            </a:r>
            <a:endParaRPr sz="2400">
              <a:latin typeface="Cambria"/>
              <a:cs typeface="Cambri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0"/>
            <a:ext cx="445134" cy="6858000"/>
          </a:xfrm>
          <a:custGeom>
            <a:avLst/>
            <a:gdLst/>
            <a:ahLst/>
            <a:cxnLst/>
            <a:rect l="l" t="t" r="r" b="b"/>
            <a:pathLst>
              <a:path w="445134" h="6858000">
                <a:moveTo>
                  <a:pt x="0" y="6858000"/>
                </a:moveTo>
                <a:lnTo>
                  <a:pt x="444536" y="6858000"/>
                </a:lnTo>
                <a:lnTo>
                  <a:pt x="444536"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3" name="object 3"/>
          <p:cNvSpPr/>
          <p:nvPr/>
        </p:nvSpPr>
        <p:spPr>
          <a:xfrm>
            <a:off x="882686" y="0"/>
            <a:ext cx="3175" cy="6858000"/>
          </a:xfrm>
          <a:custGeom>
            <a:avLst/>
            <a:gdLst/>
            <a:ahLst/>
            <a:cxnLst/>
            <a:rect l="l" t="t" r="r" b="b"/>
            <a:pathLst>
              <a:path w="3175" h="6858000">
                <a:moveTo>
                  <a:pt x="0" y="6858000"/>
                </a:moveTo>
                <a:lnTo>
                  <a:pt x="3138" y="6858000"/>
                </a:lnTo>
                <a:lnTo>
                  <a:pt x="3138"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4" name="object 4"/>
          <p:cNvSpPr/>
          <p:nvPr/>
        </p:nvSpPr>
        <p:spPr>
          <a:xfrm>
            <a:off x="942975" y="0"/>
            <a:ext cx="48260" cy="6858000"/>
          </a:xfrm>
          <a:custGeom>
            <a:avLst/>
            <a:gdLst/>
            <a:ahLst/>
            <a:cxnLst/>
            <a:rect l="l" t="t" r="r" b="b"/>
            <a:pathLst>
              <a:path w="48259" h="6858000">
                <a:moveTo>
                  <a:pt x="0" y="6858000"/>
                </a:moveTo>
                <a:lnTo>
                  <a:pt x="47637" y="6858000"/>
                </a:lnTo>
                <a:lnTo>
                  <a:pt x="47637"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5" name="object 5"/>
          <p:cNvSpPr/>
          <p:nvPr/>
        </p:nvSpPr>
        <p:spPr>
          <a:xfrm>
            <a:off x="276326" y="0"/>
            <a:ext cx="104775" cy="6858000"/>
          </a:xfrm>
          <a:custGeom>
            <a:avLst/>
            <a:gdLst/>
            <a:ahLst/>
            <a:cxnLst/>
            <a:rect l="l" t="t" r="r" b="b"/>
            <a:pathLst>
              <a:path w="104775" h="6858000">
                <a:moveTo>
                  <a:pt x="104660" y="0"/>
                </a:moveTo>
                <a:lnTo>
                  <a:pt x="0" y="0"/>
                </a:lnTo>
                <a:lnTo>
                  <a:pt x="0" y="6858000"/>
                </a:lnTo>
                <a:lnTo>
                  <a:pt x="104660" y="6858000"/>
                </a:lnTo>
                <a:lnTo>
                  <a:pt x="104660" y="0"/>
                </a:lnTo>
                <a:close/>
              </a:path>
            </a:pathLst>
          </a:custGeom>
          <a:solidFill>
            <a:srgbClr val="FFD9CE">
              <a:alpha val="36077"/>
            </a:srgbClr>
          </a:solidFill>
        </p:spPr>
        <p:txBody>
          <a:bodyPr wrap="square" lIns="0" tIns="0" rIns="0" bIns="0" rtlCol="0"/>
          <a:lstStyle/>
          <a:p>
            <a:endParaRPr/>
          </a:p>
        </p:txBody>
      </p:sp>
      <p:grpSp>
        <p:nvGrpSpPr>
          <p:cNvPr id="6" name="object 6"/>
          <p:cNvGrpSpPr/>
          <p:nvPr/>
        </p:nvGrpSpPr>
        <p:grpSpPr>
          <a:xfrm>
            <a:off x="990600" y="0"/>
            <a:ext cx="381000" cy="6858000"/>
            <a:chOff x="990600" y="0"/>
            <a:chExt cx="381000" cy="6858000"/>
          </a:xfrm>
        </p:grpSpPr>
        <p:sp>
          <p:nvSpPr>
            <p:cNvPr id="7" name="object 7"/>
            <p:cNvSpPr/>
            <p:nvPr/>
          </p:nvSpPr>
          <p:spPr>
            <a:xfrm>
              <a:off x="990600" y="0"/>
              <a:ext cx="182245" cy="6858000"/>
            </a:xfrm>
            <a:custGeom>
              <a:avLst/>
              <a:gdLst/>
              <a:ahLst/>
              <a:cxnLst/>
              <a:rect l="l" t="t" r="r" b="b"/>
              <a:pathLst>
                <a:path w="182244" h="6858000">
                  <a:moveTo>
                    <a:pt x="181863" y="0"/>
                  </a:moveTo>
                  <a:lnTo>
                    <a:pt x="0" y="0"/>
                  </a:lnTo>
                  <a:lnTo>
                    <a:pt x="0" y="6858000"/>
                  </a:lnTo>
                  <a:lnTo>
                    <a:pt x="181863" y="6858000"/>
                  </a:lnTo>
                  <a:lnTo>
                    <a:pt x="181863" y="0"/>
                  </a:lnTo>
                  <a:close/>
                </a:path>
              </a:pathLst>
            </a:custGeom>
            <a:solidFill>
              <a:srgbClr val="FFD9CE">
                <a:alpha val="70195"/>
              </a:srgbClr>
            </a:solidFill>
          </p:spPr>
          <p:txBody>
            <a:bodyPr wrap="square" lIns="0" tIns="0" rIns="0" bIns="0" rtlCol="0"/>
            <a:lstStyle/>
            <a:p>
              <a:endParaRPr/>
            </a:p>
          </p:txBody>
        </p:sp>
        <p:sp>
          <p:nvSpPr>
            <p:cNvPr id="8" name="object 8"/>
            <p:cNvSpPr/>
            <p:nvPr/>
          </p:nvSpPr>
          <p:spPr>
            <a:xfrm>
              <a:off x="1141323" y="0"/>
              <a:ext cx="230504" cy="6858000"/>
            </a:xfrm>
            <a:custGeom>
              <a:avLst/>
              <a:gdLst/>
              <a:ahLst/>
              <a:cxnLst/>
              <a:rect l="l" t="t" r="r" b="b"/>
              <a:pathLst>
                <a:path w="230505" h="6858000">
                  <a:moveTo>
                    <a:pt x="230276" y="0"/>
                  </a:moveTo>
                  <a:lnTo>
                    <a:pt x="0" y="0"/>
                  </a:lnTo>
                  <a:lnTo>
                    <a:pt x="0" y="6858000"/>
                  </a:lnTo>
                  <a:lnTo>
                    <a:pt x="230276" y="6858000"/>
                  </a:lnTo>
                  <a:lnTo>
                    <a:pt x="230276" y="0"/>
                  </a:lnTo>
                  <a:close/>
                </a:path>
              </a:pathLst>
            </a:custGeom>
            <a:solidFill>
              <a:srgbClr val="FFEDE8">
                <a:alpha val="70979"/>
              </a:srgbClr>
            </a:solidFill>
          </p:spPr>
          <p:txBody>
            <a:bodyPr wrap="square" lIns="0" tIns="0" rIns="0" bIns="0" rtlCol="0"/>
            <a:lstStyle/>
            <a:p>
              <a:endParaRPr/>
            </a:p>
          </p:txBody>
        </p:sp>
      </p:grpSp>
      <p:sp>
        <p:nvSpPr>
          <p:cNvPr id="9" name="object 9"/>
          <p:cNvSpPr/>
          <p:nvPr/>
        </p:nvSpPr>
        <p:spPr>
          <a:xfrm>
            <a:off x="106343"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nvGrpSpPr>
          <p:cNvPr id="10" name="object 10"/>
          <p:cNvGrpSpPr/>
          <p:nvPr/>
        </p:nvGrpSpPr>
        <p:grpSpPr>
          <a:xfrm>
            <a:off x="825536" y="0"/>
            <a:ext cx="117475" cy="6858000"/>
            <a:chOff x="825536" y="0"/>
            <a:chExt cx="117475" cy="6858000"/>
          </a:xfrm>
        </p:grpSpPr>
        <p:sp>
          <p:nvSpPr>
            <p:cNvPr id="11" name="object 11"/>
            <p:cNvSpPr/>
            <p:nvPr/>
          </p:nvSpPr>
          <p:spPr>
            <a:xfrm>
              <a:off x="914399" y="0"/>
              <a:ext cx="0" cy="6858000"/>
            </a:xfrm>
            <a:custGeom>
              <a:avLst/>
              <a:gdLst/>
              <a:ahLst/>
              <a:cxnLst/>
              <a:rect l="l" t="t" r="r" b="b"/>
              <a:pathLst>
                <a:path h="6858000">
                  <a:moveTo>
                    <a:pt x="0" y="0"/>
                  </a:moveTo>
                  <a:lnTo>
                    <a:pt x="0" y="6858000"/>
                  </a:lnTo>
                </a:path>
              </a:pathLst>
            </a:custGeom>
            <a:ln w="57150">
              <a:solidFill>
                <a:srgbClr val="FFEDE8"/>
              </a:solidFill>
            </a:ln>
          </p:spPr>
          <p:txBody>
            <a:bodyPr wrap="square" lIns="0" tIns="0" rIns="0" bIns="0" rtlCol="0"/>
            <a:lstStyle/>
            <a:p>
              <a:endParaRPr/>
            </a:p>
          </p:txBody>
        </p:sp>
        <p:sp>
          <p:nvSpPr>
            <p:cNvPr id="12" name="object 12"/>
            <p:cNvSpPr/>
            <p:nvPr/>
          </p:nvSpPr>
          <p:spPr>
            <a:xfrm>
              <a:off x="854111"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sp>
        <p:nvSpPr>
          <p:cNvPr id="13" name="object 13"/>
          <p:cNvSpPr/>
          <p:nvPr/>
        </p:nvSpPr>
        <p:spPr>
          <a:xfrm>
            <a:off x="1726639" y="0"/>
            <a:ext cx="0" cy="6858000"/>
          </a:xfrm>
          <a:custGeom>
            <a:avLst/>
            <a:gdLst/>
            <a:ahLst/>
            <a:cxnLst/>
            <a:rect l="l" t="t" r="r" b="b"/>
            <a:pathLst>
              <a:path h="6858000">
                <a:moveTo>
                  <a:pt x="0" y="0"/>
                </a:moveTo>
                <a:lnTo>
                  <a:pt x="0" y="6858000"/>
                </a:lnTo>
              </a:path>
            </a:pathLst>
          </a:custGeom>
          <a:ln w="28575">
            <a:solidFill>
              <a:srgbClr val="FEC3AE"/>
            </a:solidFill>
          </a:ln>
        </p:spPr>
        <p:txBody>
          <a:bodyPr wrap="square" lIns="0" tIns="0" rIns="0" bIns="0" rtlCol="0"/>
          <a:lstStyle/>
          <a:p>
            <a:endParaRPr/>
          </a:p>
        </p:txBody>
      </p:sp>
      <p:sp>
        <p:nvSpPr>
          <p:cNvPr id="14" name="object 14"/>
          <p:cNvSpPr/>
          <p:nvPr/>
        </p:nvSpPr>
        <p:spPr>
          <a:xfrm>
            <a:off x="1066800" y="0"/>
            <a:ext cx="0" cy="6858000"/>
          </a:xfrm>
          <a:custGeom>
            <a:avLst/>
            <a:gdLst/>
            <a:ahLst/>
            <a:cxnLst/>
            <a:rect l="l" t="t" r="r" b="b"/>
            <a:pathLst>
              <a:path h="6858000">
                <a:moveTo>
                  <a:pt x="0" y="0"/>
                </a:moveTo>
                <a:lnTo>
                  <a:pt x="0" y="6858000"/>
                </a:lnTo>
              </a:path>
            </a:pathLst>
          </a:custGeom>
          <a:ln w="9525">
            <a:solidFill>
              <a:srgbClr val="FEC3AE"/>
            </a:solidFill>
          </a:ln>
        </p:spPr>
        <p:txBody>
          <a:bodyPr wrap="square" lIns="0" tIns="0" rIns="0" bIns="0" rtlCol="0"/>
          <a:lstStyle/>
          <a:p>
            <a:endParaRPr/>
          </a:p>
        </p:txBody>
      </p:sp>
      <p:sp>
        <p:nvSpPr>
          <p:cNvPr id="15" name="object 15"/>
          <p:cNvSpPr/>
          <p:nvPr/>
        </p:nvSpPr>
        <p:spPr>
          <a:xfrm>
            <a:off x="9085288" y="0"/>
            <a:ext cx="57150" cy="6858000"/>
          </a:xfrm>
          <a:custGeom>
            <a:avLst/>
            <a:gdLst/>
            <a:ahLst/>
            <a:cxnLst/>
            <a:rect l="l" t="t" r="r" b="b"/>
            <a:pathLst>
              <a:path w="57150" h="6858000">
                <a:moveTo>
                  <a:pt x="11417" y="0"/>
                </a:moveTo>
                <a:lnTo>
                  <a:pt x="0" y="0"/>
                </a:lnTo>
                <a:lnTo>
                  <a:pt x="0" y="6858000"/>
                </a:lnTo>
                <a:lnTo>
                  <a:pt x="11417" y="6858000"/>
                </a:lnTo>
                <a:lnTo>
                  <a:pt x="11417" y="0"/>
                </a:lnTo>
                <a:close/>
              </a:path>
              <a:path w="57150" h="6858000">
                <a:moveTo>
                  <a:pt x="57150" y="0"/>
                </a:moveTo>
                <a:lnTo>
                  <a:pt x="22860" y="0"/>
                </a:lnTo>
                <a:lnTo>
                  <a:pt x="22860" y="6858000"/>
                </a:lnTo>
                <a:lnTo>
                  <a:pt x="57150" y="6858000"/>
                </a:lnTo>
                <a:lnTo>
                  <a:pt x="57150" y="0"/>
                </a:lnTo>
                <a:close/>
              </a:path>
            </a:pathLst>
          </a:custGeom>
          <a:solidFill>
            <a:srgbClr val="FEC3AE"/>
          </a:solidFill>
        </p:spPr>
        <p:txBody>
          <a:bodyPr wrap="square" lIns="0" tIns="0" rIns="0" bIns="0" rtlCol="0"/>
          <a:lstStyle/>
          <a:p>
            <a:endParaRPr/>
          </a:p>
        </p:txBody>
      </p:sp>
      <p:grpSp>
        <p:nvGrpSpPr>
          <p:cNvPr id="16" name="object 16"/>
          <p:cNvGrpSpPr/>
          <p:nvPr/>
        </p:nvGrpSpPr>
        <p:grpSpPr>
          <a:xfrm>
            <a:off x="609600" y="0"/>
            <a:ext cx="1661160" cy="6858000"/>
            <a:chOff x="609600" y="0"/>
            <a:chExt cx="1661160" cy="6858000"/>
          </a:xfrm>
        </p:grpSpPr>
        <p:sp>
          <p:nvSpPr>
            <p:cNvPr id="17" name="object 17"/>
            <p:cNvSpPr/>
            <p:nvPr/>
          </p:nvSpPr>
          <p:spPr>
            <a:xfrm>
              <a:off x="1219200" y="0"/>
              <a:ext cx="76200" cy="6858000"/>
            </a:xfrm>
            <a:custGeom>
              <a:avLst/>
              <a:gdLst/>
              <a:ahLst/>
              <a:cxnLst/>
              <a:rect l="l" t="t" r="r" b="b"/>
              <a:pathLst>
                <a:path w="76200" h="6858000">
                  <a:moveTo>
                    <a:pt x="76187" y="0"/>
                  </a:moveTo>
                  <a:lnTo>
                    <a:pt x="0" y="0"/>
                  </a:lnTo>
                  <a:lnTo>
                    <a:pt x="0" y="6858000"/>
                  </a:lnTo>
                  <a:lnTo>
                    <a:pt x="76187" y="6858000"/>
                  </a:lnTo>
                  <a:lnTo>
                    <a:pt x="76187" y="0"/>
                  </a:lnTo>
                  <a:close/>
                </a:path>
              </a:pathLst>
            </a:custGeom>
            <a:solidFill>
              <a:srgbClr val="FEC3AE">
                <a:alpha val="50979"/>
              </a:srgbClr>
            </a:solidFill>
          </p:spPr>
          <p:txBody>
            <a:bodyPr wrap="square" lIns="0" tIns="0" rIns="0" bIns="0" rtlCol="0"/>
            <a:lstStyle/>
            <a:p>
              <a:endParaRPr/>
            </a:p>
          </p:txBody>
        </p:sp>
        <p:sp>
          <p:nvSpPr>
            <p:cNvPr id="18" name="object 18"/>
            <p:cNvSpPr/>
            <p:nvPr/>
          </p:nvSpPr>
          <p:spPr>
            <a:xfrm>
              <a:off x="609600" y="3429000"/>
              <a:ext cx="1341755" cy="2079625"/>
            </a:xfrm>
            <a:custGeom>
              <a:avLst/>
              <a:gdLst/>
              <a:ahLst/>
              <a:cxnLst/>
              <a:rect l="l" t="t" r="r" b="b"/>
              <a:pathLst>
                <a:path w="1341755" h="2079625">
                  <a:moveTo>
                    <a:pt x="1295400" y="647700"/>
                  </a:moveTo>
                  <a:lnTo>
                    <a:pt x="1293622" y="599363"/>
                  </a:lnTo>
                  <a:lnTo>
                    <a:pt x="1288376" y="551992"/>
                  </a:lnTo>
                  <a:lnTo>
                    <a:pt x="1279779" y="505714"/>
                  </a:lnTo>
                  <a:lnTo>
                    <a:pt x="1267968" y="460641"/>
                  </a:lnTo>
                  <a:lnTo>
                    <a:pt x="1253070" y="416915"/>
                  </a:lnTo>
                  <a:lnTo>
                    <a:pt x="1235202" y="374650"/>
                  </a:lnTo>
                  <a:lnTo>
                    <a:pt x="1214475" y="333984"/>
                  </a:lnTo>
                  <a:lnTo>
                    <a:pt x="1191044" y="295021"/>
                  </a:lnTo>
                  <a:lnTo>
                    <a:pt x="1165021" y="257911"/>
                  </a:lnTo>
                  <a:lnTo>
                    <a:pt x="1136523" y="222770"/>
                  </a:lnTo>
                  <a:lnTo>
                    <a:pt x="1105687" y="189712"/>
                  </a:lnTo>
                  <a:lnTo>
                    <a:pt x="1072629" y="158877"/>
                  </a:lnTo>
                  <a:lnTo>
                    <a:pt x="1037488" y="130378"/>
                  </a:lnTo>
                  <a:lnTo>
                    <a:pt x="1000379" y="104355"/>
                  </a:lnTo>
                  <a:lnTo>
                    <a:pt x="961415" y="80924"/>
                  </a:lnTo>
                  <a:lnTo>
                    <a:pt x="920750" y="60198"/>
                  </a:lnTo>
                  <a:lnTo>
                    <a:pt x="878484" y="42329"/>
                  </a:lnTo>
                  <a:lnTo>
                    <a:pt x="834758" y="27432"/>
                  </a:lnTo>
                  <a:lnTo>
                    <a:pt x="789686" y="15621"/>
                  </a:lnTo>
                  <a:lnTo>
                    <a:pt x="743407" y="7023"/>
                  </a:lnTo>
                  <a:lnTo>
                    <a:pt x="696036" y="1778"/>
                  </a:lnTo>
                  <a:lnTo>
                    <a:pt x="647700" y="0"/>
                  </a:lnTo>
                  <a:lnTo>
                    <a:pt x="599351" y="1778"/>
                  </a:lnTo>
                  <a:lnTo>
                    <a:pt x="551980" y="7023"/>
                  </a:lnTo>
                  <a:lnTo>
                    <a:pt x="505701" y="15621"/>
                  </a:lnTo>
                  <a:lnTo>
                    <a:pt x="460629" y="27432"/>
                  </a:lnTo>
                  <a:lnTo>
                    <a:pt x="416902" y="42329"/>
                  </a:lnTo>
                  <a:lnTo>
                    <a:pt x="374637" y="60198"/>
                  </a:lnTo>
                  <a:lnTo>
                    <a:pt x="333971" y="80924"/>
                  </a:lnTo>
                  <a:lnTo>
                    <a:pt x="295008" y="104355"/>
                  </a:lnTo>
                  <a:lnTo>
                    <a:pt x="257898" y="130378"/>
                  </a:lnTo>
                  <a:lnTo>
                    <a:pt x="222758" y="158877"/>
                  </a:lnTo>
                  <a:lnTo>
                    <a:pt x="189699" y="189712"/>
                  </a:lnTo>
                  <a:lnTo>
                    <a:pt x="158864" y="222770"/>
                  </a:lnTo>
                  <a:lnTo>
                    <a:pt x="130365" y="257911"/>
                  </a:lnTo>
                  <a:lnTo>
                    <a:pt x="104343" y="295021"/>
                  </a:lnTo>
                  <a:lnTo>
                    <a:pt x="80911" y="333984"/>
                  </a:lnTo>
                  <a:lnTo>
                    <a:pt x="60185" y="374650"/>
                  </a:lnTo>
                  <a:lnTo>
                    <a:pt x="42316" y="416915"/>
                  </a:lnTo>
                  <a:lnTo>
                    <a:pt x="27419" y="460641"/>
                  </a:lnTo>
                  <a:lnTo>
                    <a:pt x="15608" y="505714"/>
                  </a:lnTo>
                  <a:lnTo>
                    <a:pt x="7010" y="551992"/>
                  </a:lnTo>
                  <a:lnTo>
                    <a:pt x="1765" y="599363"/>
                  </a:lnTo>
                  <a:lnTo>
                    <a:pt x="0" y="647700"/>
                  </a:lnTo>
                  <a:lnTo>
                    <a:pt x="1765" y="696048"/>
                  </a:lnTo>
                  <a:lnTo>
                    <a:pt x="7010" y="743419"/>
                  </a:lnTo>
                  <a:lnTo>
                    <a:pt x="15608" y="789698"/>
                  </a:lnTo>
                  <a:lnTo>
                    <a:pt x="27419" y="834771"/>
                  </a:lnTo>
                  <a:lnTo>
                    <a:pt x="42316" y="878497"/>
                  </a:lnTo>
                  <a:lnTo>
                    <a:pt x="60185" y="920762"/>
                  </a:lnTo>
                  <a:lnTo>
                    <a:pt x="80911" y="961428"/>
                  </a:lnTo>
                  <a:lnTo>
                    <a:pt x="104343" y="1000391"/>
                  </a:lnTo>
                  <a:lnTo>
                    <a:pt x="130365" y="1037501"/>
                  </a:lnTo>
                  <a:lnTo>
                    <a:pt x="158864" y="1072642"/>
                  </a:lnTo>
                  <a:lnTo>
                    <a:pt x="189699" y="1105700"/>
                  </a:lnTo>
                  <a:lnTo>
                    <a:pt x="222758" y="1136535"/>
                  </a:lnTo>
                  <a:lnTo>
                    <a:pt x="257898" y="1165034"/>
                  </a:lnTo>
                  <a:lnTo>
                    <a:pt x="295008" y="1191056"/>
                  </a:lnTo>
                  <a:lnTo>
                    <a:pt x="333971" y="1214488"/>
                  </a:lnTo>
                  <a:lnTo>
                    <a:pt x="374637" y="1235214"/>
                  </a:lnTo>
                  <a:lnTo>
                    <a:pt x="416902" y="1253083"/>
                  </a:lnTo>
                  <a:lnTo>
                    <a:pt x="460629" y="1267980"/>
                  </a:lnTo>
                  <a:lnTo>
                    <a:pt x="505701" y="1279791"/>
                  </a:lnTo>
                  <a:lnTo>
                    <a:pt x="551980" y="1288389"/>
                  </a:lnTo>
                  <a:lnTo>
                    <a:pt x="599351" y="1293634"/>
                  </a:lnTo>
                  <a:lnTo>
                    <a:pt x="647700" y="1295400"/>
                  </a:lnTo>
                  <a:lnTo>
                    <a:pt x="696036" y="1293634"/>
                  </a:lnTo>
                  <a:lnTo>
                    <a:pt x="743407" y="1288389"/>
                  </a:lnTo>
                  <a:lnTo>
                    <a:pt x="789686" y="1279791"/>
                  </a:lnTo>
                  <a:lnTo>
                    <a:pt x="834758" y="1267980"/>
                  </a:lnTo>
                  <a:lnTo>
                    <a:pt x="878484" y="1253083"/>
                  </a:lnTo>
                  <a:lnTo>
                    <a:pt x="920750" y="1235214"/>
                  </a:lnTo>
                  <a:lnTo>
                    <a:pt x="961415" y="1214488"/>
                  </a:lnTo>
                  <a:lnTo>
                    <a:pt x="1000379" y="1191056"/>
                  </a:lnTo>
                  <a:lnTo>
                    <a:pt x="1037488" y="1165034"/>
                  </a:lnTo>
                  <a:lnTo>
                    <a:pt x="1072629" y="1136535"/>
                  </a:lnTo>
                  <a:lnTo>
                    <a:pt x="1105687" y="1105700"/>
                  </a:lnTo>
                  <a:lnTo>
                    <a:pt x="1136523" y="1072642"/>
                  </a:lnTo>
                  <a:lnTo>
                    <a:pt x="1165021" y="1037501"/>
                  </a:lnTo>
                  <a:lnTo>
                    <a:pt x="1191044" y="1000391"/>
                  </a:lnTo>
                  <a:lnTo>
                    <a:pt x="1214475" y="961428"/>
                  </a:lnTo>
                  <a:lnTo>
                    <a:pt x="1235202" y="920762"/>
                  </a:lnTo>
                  <a:lnTo>
                    <a:pt x="1253070" y="878497"/>
                  </a:lnTo>
                  <a:lnTo>
                    <a:pt x="1267968" y="834771"/>
                  </a:lnTo>
                  <a:lnTo>
                    <a:pt x="1279779" y="789698"/>
                  </a:lnTo>
                  <a:lnTo>
                    <a:pt x="1288376" y="743419"/>
                  </a:lnTo>
                  <a:lnTo>
                    <a:pt x="1293622" y="696048"/>
                  </a:lnTo>
                  <a:lnTo>
                    <a:pt x="1295400" y="647700"/>
                  </a:lnTo>
                  <a:close/>
                </a:path>
                <a:path w="1341755" h="2079625">
                  <a:moveTo>
                    <a:pt x="1341450" y="1758467"/>
                  </a:moveTo>
                  <a:lnTo>
                    <a:pt x="1337970" y="1711071"/>
                  </a:lnTo>
                  <a:lnTo>
                    <a:pt x="1327873" y="1665846"/>
                  </a:lnTo>
                  <a:lnTo>
                    <a:pt x="1311643" y="1623263"/>
                  </a:lnTo>
                  <a:lnTo>
                    <a:pt x="1289786" y="1583842"/>
                  </a:lnTo>
                  <a:lnTo>
                    <a:pt x="1262786" y="1548053"/>
                  </a:lnTo>
                  <a:lnTo>
                    <a:pt x="1231150" y="1516418"/>
                  </a:lnTo>
                  <a:lnTo>
                    <a:pt x="1195374" y="1489430"/>
                  </a:lnTo>
                  <a:lnTo>
                    <a:pt x="1155941" y="1467561"/>
                  </a:lnTo>
                  <a:lnTo>
                    <a:pt x="1113370" y="1451330"/>
                  </a:lnTo>
                  <a:lnTo>
                    <a:pt x="1068133" y="1441234"/>
                  </a:lnTo>
                  <a:lnTo>
                    <a:pt x="1020737" y="1437754"/>
                  </a:lnTo>
                  <a:lnTo>
                    <a:pt x="973340" y="1441234"/>
                  </a:lnTo>
                  <a:lnTo>
                    <a:pt x="928116" y="1451330"/>
                  </a:lnTo>
                  <a:lnTo>
                    <a:pt x="885532" y="1467561"/>
                  </a:lnTo>
                  <a:lnTo>
                    <a:pt x="846112" y="1489430"/>
                  </a:lnTo>
                  <a:lnTo>
                    <a:pt x="810323" y="1516418"/>
                  </a:lnTo>
                  <a:lnTo>
                    <a:pt x="778687" y="1548053"/>
                  </a:lnTo>
                  <a:lnTo>
                    <a:pt x="751687" y="1583842"/>
                  </a:lnTo>
                  <a:lnTo>
                    <a:pt x="729830" y="1623263"/>
                  </a:lnTo>
                  <a:lnTo>
                    <a:pt x="713600" y="1665846"/>
                  </a:lnTo>
                  <a:lnTo>
                    <a:pt x="703503" y="1711071"/>
                  </a:lnTo>
                  <a:lnTo>
                    <a:pt x="700024" y="1758467"/>
                  </a:lnTo>
                  <a:lnTo>
                    <a:pt x="703503" y="1805863"/>
                  </a:lnTo>
                  <a:lnTo>
                    <a:pt x="713600" y="1851101"/>
                  </a:lnTo>
                  <a:lnTo>
                    <a:pt x="729830" y="1893671"/>
                  </a:lnTo>
                  <a:lnTo>
                    <a:pt x="751687" y="1933105"/>
                  </a:lnTo>
                  <a:lnTo>
                    <a:pt x="778687" y="1968881"/>
                  </a:lnTo>
                  <a:lnTo>
                    <a:pt x="810323" y="2000516"/>
                  </a:lnTo>
                  <a:lnTo>
                    <a:pt x="846112" y="2027516"/>
                  </a:lnTo>
                  <a:lnTo>
                    <a:pt x="885532" y="2049373"/>
                  </a:lnTo>
                  <a:lnTo>
                    <a:pt x="928116" y="2065604"/>
                  </a:lnTo>
                  <a:lnTo>
                    <a:pt x="973340" y="2075700"/>
                  </a:lnTo>
                  <a:lnTo>
                    <a:pt x="1020737" y="2079180"/>
                  </a:lnTo>
                  <a:lnTo>
                    <a:pt x="1068133" y="2075700"/>
                  </a:lnTo>
                  <a:lnTo>
                    <a:pt x="1113370" y="2065604"/>
                  </a:lnTo>
                  <a:lnTo>
                    <a:pt x="1155941" y="2049373"/>
                  </a:lnTo>
                  <a:lnTo>
                    <a:pt x="1195374" y="2027516"/>
                  </a:lnTo>
                  <a:lnTo>
                    <a:pt x="1231150" y="2000516"/>
                  </a:lnTo>
                  <a:lnTo>
                    <a:pt x="1262786" y="1968881"/>
                  </a:lnTo>
                  <a:lnTo>
                    <a:pt x="1289786" y="1933105"/>
                  </a:lnTo>
                  <a:lnTo>
                    <a:pt x="1311643" y="1893671"/>
                  </a:lnTo>
                  <a:lnTo>
                    <a:pt x="1327873" y="1851101"/>
                  </a:lnTo>
                  <a:lnTo>
                    <a:pt x="1337970" y="1805863"/>
                  </a:lnTo>
                  <a:lnTo>
                    <a:pt x="1341450" y="1758467"/>
                  </a:lnTo>
                  <a:close/>
                </a:path>
              </a:pathLst>
            </a:custGeom>
            <a:solidFill>
              <a:srgbClr val="FE8637"/>
            </a:solidFill>
          </p:spPr>
          <p:txBody>
            <a:bodyPr wrap="square" lIns="0" tIns="0" rIns="0" bIns="0" rtlCol="0"/>
            <a:lstStyle/>
            <a:p>
              <a:endParaRPr/>
            </a:p>
          </p:txBody>
        </p:sp>
        <p:pic>
          <p:nvPicPr>
            <p:cNvPr id="19" name="object 19"/>
            <p:cNvPicPr/>
            <p:nvPr/>
          </p:nvPicPr>
          <p:blipFill>
            <a:blip r:embed="rId3" cstate="print"/>
            <a:stretch>
              <a:fillRect/>
            </a:stretch>
          </p:blipFill>
          <p:spPr>
            <a:xfrm>
              <a:off x="1091079" y="5500631"/>
              <a:ext cx="137159" cy="137160"/>
            </a:xfrm>
            <a:prstGeom prst="rect">
              <a:avLst/>
            </a:prstGeom>
          </p:spPr>
        </p:pic>
        <p:sp>
          <p:nvSpPr>
            <p:cNvPr id="20" name="object 20"/>
            <p:cNvSpPr/>
            <p:nvPr/>
          </p:nvSpPr>
          <p:spPr>
            <a:xfrm>
              <a:off x="1664195" y="4495800"/>
              <a:ext cx="607060" cy="1567180"/>
            </a:xfrm>
            <a:custGeom>
              <a:avLst/>
              <a:gdLst/>
              <a:ahLst/>
              <a:cxnLst/>
              <a:rect l="l" t="t" r="r" b="b"/>
              <a:pathLst>
                <a:path w="607060" h="1567179">
                  <a:moveTo>
                    <a:pt x="274332" y="1429512"/>
                  </a:moveTo>
                  <a:lnTo>
                    <a:pt x="267335" y="1386166"/>
                  </a:lnTo>
                  <a:lnTo>
                    <a:pt x="247865" y="1348511"/>
                  </a:lnTo>
                  <a:lnTo>
                    <a:pt x="218173" y="1318818"/>
                  </a:lnTo>
                  <a:lnTo>
                    <a:pt x="180517" y="1299349"/>
                  </a:lnTo>
                  <a:lnTo>
                    <a:pt x="137172" y="1292352"/>
                  </a:lnTo>
                  <a:lnTo>
                    <a:pt x="93814" y="1299349"/>
                  </a:lnTo>
                  <a:lnTo>
                    <a:pt x="56159" y="1318818"/>
                  </a:lnTo>
                  <a:lnTo>
                    <a:pt x="26466" y="1348511"/>
                  </a:lnTo>
                  <a:lnTo>
                    <a:pt x="6997" y="1386166"/>
                  </a:lnTo>
                  <a:lnTo>
                    <a:pt x="0" y="1429512"/>
                  </a:lnTo>
                  <a:lnTo>
                    <a:pt x="6997" y="1472869"/>
                  </a:lnTo>
                  <a:lnTo>
                    <a:pt x="26466" y="1510525"/>
                  </a:lnTo>
                  <a:lnTo>
                    <a:pt x="56159" y="1540217"/>
                  </a:lnTo>
                  <a:lnTo>
                    <a:pt x="93814" y="1559687"/>
                  </a:lnTo>
                  <a:lnTo>
                    <a:pt x="137172" y="1566672"/>
                  </a:lnTo>
                  <a:lnTo>
                    <a:pt x="180517" y="1559687"/>
                  </a:lnTo>
                  <a:lnTo>
                    <a:pt x="218173" y="1540217"/>
                  </a:lnTo>
                  <a:lnTo>
                    <a:pt x="247865" y="1510525"/>
                  </a:lnTo>
                  <a:lnTo>
                    <a:pt x="267335" y="1472869"/>
                  </a:lnTo>
                  <a:lnTo>
                    <a:pt x="274332" y="1429512"/>
                  </a:lnTo>
                  <a:close/>
                </a:path>
                <a:path w="607060" h="1567179">
                  <a:moveTo>
                    <a:pt x="606564" y="182880"/>
                  </a:moveTo>
                  <a:lnTo>
                    <a:pt x="600024" y="134264"/>
                  </a:lnTo>
                  <a:lnTo>
                    <a:pt x="581596" y="90576"/>
                  </a:lnTo>
                  <a:lnTo>
                    <a:pt x="552996" y="53568"/>
                  </a:lnTo>
                  <a:lnTo>
                    <a:pt x="515988" y="24968"/>
                  </a:lnTo>
                  <a:lnTo>
                    <a:pt x="472300" y="6540"/>
                  </a:lnTo>
                  <a:lnTo>
                    <a:pt x="423684" y="0"/>
                  </a:lnTo>
                  <a:lnTo>
                    <a:pt x="375056" y="6540"/>
                  </a:lnTo>
                  <a:lnTo>
                    <a:pt x="331381" y="24968"/>
                  </a:lnTo>
                  <a:lnTo>
                    <a:pt x="294360" y="53568"/>
                  </a:lnTo>
                  <a:lnTo>
                    <a:pt x="265772" y="90576"/>
                  </a:lnTo>
                  <a:lnTo>
                    <a:pt x="247332" y="134264"/>
                  </a:lnTo>
                  <a:lnTo>
                    <a:pt x="240804" y="182880"/>
                  </a:lnTo>
                  <a:lnTo>
                    <a:pt x="247332" y="231508"/>
                  </a:lnTo>
                  <a:lnTo>
                    <a:pt x="265772" y="275183"/>
                  </a:lnTo>
                  <a:lnTo>
                    <a:pt x="294360" y="312204"/>
                  </a:lnTo>
                  <a:lnTo>
                    <a:pt x="331381" y="340791"/>
                  </a:lnTo>
                  <a:lnTo>
                    <a:pt x="375056" y="359232"/>
                  </a:lnTo>
                  <a:lnTo>
                    <a:pt x="423684" y="365760"/>
                  </a:lnTo>
                  <a:lnTo>
                    <a:pt x="472300" y="359232"/>
                  </a:lnTo>
                  <a:lnTo>
                    <a:pt x="515988" y="340791"/>
                  </a:lnTo>
                  <a:lnTo>
                    <a:pt x="552996" y="312204"/>
                  </a:lnTo>
                  <a:lnTo>
                    <a:pt x="581596" y="275183"/>
                  </a:lnTo>
                  <a:lnTo>
                    <a:pt x="600024" y="231508"/>
                  </a:lnTo>
                  <a:lnTo>
                    <a:pt x="606564" y="182880"/>
                  </a:lnTo>
                  <a:close/>
                </a:path>
              </a:pathLst>
            </a:custGeom>
            <a:solidFill>
              <a:srgbClr val="FE8637"/>
            </a:solidFill>
          </p:spPr>
          <p:txBody>
            <a:bodyPr wrap="square" lIns="0" tIns="0" rIns="0" bIns="0" rtlCol="0"/>
            <a:lstStyle/>
            <a:p>
              <a:endParaRPr/>
            </a:p>
          </p:txBody>
        </p:sp>
      </p:grpSp>
      <p:sp>
        <p:nvSpPr>
          <p:cNvPr id="22" name="object 10"/>
          <p:cNvSpPr txBox="1"/>
          <p:nvPr/>
        </p:nvSpPr>
        <p:spPr>
          <a:xfrm rot="5400000">
            <a:off x="4889957" y="-622757"/>
            <a:ext cx="430887" cy="7467601"/>
          </a:xfrm>
          <a:prstGeom prst="rect">
            <a:avLst/>
          </a:prstGeom>
        </p:spPr>
        <p:txBody>
          <a:bodyPr vert="vert270" wrap="square" lIns="0" tIns="6985" rIns="0" bIns="0" rtlCol="0">
            <a:spAutoFit/>
          </a:bodyPr>
          <a:lstStyle/>
          <a:p>
            <a:pPr marL="12700">
              <a:lnSpc>
                <a:spcPct val="100000"/>
              </a:lnSpc>
              <a:spcBef>
                <a:spcPts val="55"/>
              </a:spcBef>
            </a:pPr>
            <a:r>
              <a:rPr sz="2800" b="1" spc="360" dirty="0">
                <a:solidFill>
                  <a:srgbClr val="002060"/>
                </a:solidFill>
                <a:latin typeface="Cambria"/>
                <a:cs typeface="Cambria"/>
              </a:rPr>
              <a:t>DOCUMENT</a:t>
            </a:r>
            <a:r>
              <a:rPr sz="2800" b="1" spc="315" dirty="0">
                <a:solidFill>
                  <a:srgbClr val="002060"/>
                </a:solidFill>
                <a:latin typeface="Cambria"/>
                <a:cs typeface="Cambria"/>
              </a:rPr>
              <a:t> </a:t>
            </a:r>
            <a:r>
              <a:rPr sz="2800" b="1" spc="310" dirty="0">
                <a:solidFill>
                  <a:srgbClr val="002060"/>
                </a:solidFill>
                <a:latin typeface="Cambria"/>
                <a:cs typeface="Cambria"/>
              </a:rPr>
              <a:t>AND</a:t>
            </a:r>
            <a:r>
              <a:rPr sz="2800" b="1" spc="330" dirty="0">
                <a:solidFill>
                  <a:srgbClr val="002060"/>
                </a:solidFill>
                <a:latin typeface="Cambria"/>
                <a:cs typeface="Cambria"/>
              </a:rPr>
              <a:t> </a:t>
            </a:r>
            <a:r>
              <a:rPr sz="2800" b="1" spc="340" dirty="0">
                <a:solidFill>
                  <a:srgbClr val="002060"/>
                </a:solidFill>
                <a:latin typeface="Cambria"/>
                <a:cs typeface="Cambria"/>
              </a:rPr>
              <a:t>TERM</a:t>
            </a:r>
            <a:r>
              <a:rPr sz="2800" b="1" spc="320" dirty="0">
                <a:solidFill>
                  <a:srgbClr val="002060"/>
                </a:solidFill>
                <a:latin typeface="Cambria"/>
                <a:cs typeface="Cambria"/>
              </a:rPr>
              <a:t> </a:t>
            </a:r>
            <a:r>
              <a:rPr sz="2800" b="1" spc="375" dirty="0">
                <a:solidFill>
                  <a:srgbClr val="002060"/>
                </a:solidFill>
                <a:latin typeface="Cambria"/>
                <a:cs typeface="Cambria"/>
              </a:rPr>
              <a:t>CLUSTERING</a:t>
            </a:r>
            <a:endParaRPr sz="2800" dirty="0">
              <a:solidFill>
                <a:srgbClr val="002060"/>
              </a:solidFill>
              <a:latin typeface="Cambria"/>
              <a:cs typeface="Cambria"/>
            </a:endParaRPr>
          </a:p>
        </p:txBody>
      </p:sp>
    </p:spTree>
  </p:cSld>
  <p:clrMapOvr>
    <a:masterClrMapping/>
  </p:clrMapOvr>
  <p:transition>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15" name="object 9"/>
          <p:cNvSpPr txBox="1">
            <a:spLocks noGrp="1"/>
          </p:cNvSpPr>
          <p:nvPr>
            <p:ph type="title"/>
          </p:nvPr>
        </p:nvSpPr>
        <p:spPr>
          <a:xfrm>
            <a:off x="535940" y="896111"/>
            <a:ext cx="1902460" cy="443711"/>
          </a:xfrm>
          <a:prstGeom prst="rect">
            <a:avLst/>
          </a:prstGeom>
        </p:spPr>
        <p:txBody>
          <a:bodyPr vert="horz" wrap="square" lIns="0" tIns="12700" rIns="0" bIns="0" rtlCol="0">
            <a:spAutoFit/>
          </a:bodyPr>
          <a:lstStyle/>
          <a:p>
            <a:pPr marL="12700">
              <a:lnSpc>
                <a:spcPct val="100000"/>
              </a:lnSpc>
              <a:spcBef>
                <a:spcPts val="100"/>
              </a:spcBef>
            </a:pPr>
            <a:r>
              <a:rPr sz="2800" b="1" spc="370" dirty="0">
                <a:solidFill>
                  <a:srgbClr val="002060"/>
                </a:solidFill>
                <a:latin typeface="Cambria"/>
                <a:cs typeface="Cambria"/>
              </a:rPr>
              <a:t>O</a:t>
            </a:r>
            <a:r>
              <a:rPr sz="2800" b="1" spc="290" dirty="0">
                <a:solidFill>
                  <a:srgbClr val="002060"/>
                </a:solidFill>
                <a:latin typeface="Cambria"/>
                <a:cs typeface="Cambria"/>
              </a:rPr>
              <a:t>UTLINE</a:t>
            </a:r>
            <a:endParaRPr sz="2800" b="1" dirty="0">
              <a:solidFill>
                <a:srgbClr val="002060"/>
              </a:solidFill>
              <a:latin typeface="Cambria"/>
              <a:cs typeface="Cambria"/>
            </a:endParaRPr>
          </a:p>
        </p:txBody>
      </p:sp>
      <p:sp>
        <p:nvSpPr>
          <p:cNvPr id="16" name="object 10"/>
          <p:cNvSpPr txBox="1"/>
          <p:nvPr/>
        </p:nvSpPr>
        <p:spPr>
          <a:xfrm>
            <a:off x="535940" y="1552702"/>
            <a:ext cx="3995420" cy="2235200"/>
          </a:xfrm>
          <a:prstGeom prst="rect">
            <a:avLst/>
          </a:prstGeom>
        </p:spPr>
        <p:txBody>
          <a:bodyPr vert="horz" wrap="square" lIns="0" tIns="88900" rIns="0" bIns="0" rtlCol="0">
            <a:spAutoFit/>
          </a:bodyPr>
          <a:lstStyle/>
          <a:p>
            <a:pPr marL="285115" indent="-273050">
              <a:lnSpc>
                <a:spcPct val="100000"/>
              </a:lnSpc>
              <a:spcBef>
                <a:spcPts val="700"/>
              </a:spcBef>
              <a:buClr>
                <a:srgbClr val="FD8537"/>
              </a:buClr>
              <a:buSzPct val="68750"/>
              <a:buFont typeface="Wingdings"/>
              <a:buChar char=""/>
              <a:tabLst>
                <a:tab pos="285750" algn="l"/>
              </a:tabLst>
            </a:pPr>
            <a:r>
              <a:rPr sz="2400" spc="70" dirty="0">
                <a:latin typeface="Cambria"/>
                <a:cs typeface="Cambria"/>
              </a:rPr>
              <a:t>Introduction</a:t>
            </a:r>
            <a:r>
              <a:rPr sz="2400" spc="65" dirty="0">
                <a:latin typeface="Cambria"/>
                <a:cs typeface="Cambria"/>
              </a:rPr>
              <a:t> </a:t>
            </a:r>
            <a:r>
              <a:rPr sz="2400" spc="20" dirty="0">
                <a:latin typeface="Cambria"/>
                <a:cs typeface="Cambria"/>
              </a:rPr>
              <a:t>to</a:t>
            </a:r>
            <a:r>
              <a:rPr sz="2400" spc="105" dirty="0">
                <a:latin typeface="Cambria"/>
                <a:cs typeface="Cambria"/>
              </a:rPr>
              <a:t> </a:t>
            </a:r>
            <a:r>
              <a:rPr sz="2400" spc="120" dirty="0">
                <a:latin typeface="Cambria"/>
                <a:cs typeface="Cambria"/>
              </a:rPr>
              <a:t>Clustering</a:t>
            </a:r>
            <a:endParaRPr sz="2400" dirty="0">
              <a:latin typeface="Cambria"/>
              <a:cs typeface="Cambria"/>
            </a:endParaRPr>
          </a:p>
          <a:p>
            <a:pPr marL="285115" indent="-273050">
              <a:lnSpc>
                <a:spcPct val="100000"/>
              </a:lnSpc>
              <a:spcBef>
                <a:spcPts val="600"/>
              </a:spcBef>
              <a:buClr>
                <a:srgbClr val="FD8537"/>
              </a:buClr>
              <a:buSzPct val="68750"/>
              <a:buFont typeface="Wingdings"/>
              <a:buChar char=""/>
              <a:tabLst>
                <a:tab pos="285750" algn="l"/>
              </a:tabLst>
            </a:pPr>
            <a:r>
              <a:rPr sz="2400" spc="110" dirty="0">
                <a:latin typeface="Cambria"/>
                <a:cs typeface="Cambria"/>
              </a:rPr>
              <a:t>Thesaurus</a:t>
            </a:r>
            <a:r>
              <a:rPr sz="2400" spc="100" dirty="0">
                <a:latin typeface="Cambria"/>
                <a:cs typeface="Cambria"/>
              </a:rPr>
              <a:t> </a:t>
            </a:r>
            <a:r>
              <a:rPr sz="2400" spc="105" dirty="0">
                <a:latin typeface="Cambria"/>
                <a:cs typeface="Cambria"/>
              </a:rPr>
              <a:t>Generation</a:t>
            </a:r>
            <a:endParaRPr sz="2400" dirty="0">
              <a:latin typeface="Cambria"/>
              <a:cs typeface="Cambria"/>
            </a:endParaRPr>
          </a:p>
          <a:p>
            <a:pPr marL="285115" indent="-273050">
              <a:lnSpc>
                <a:spcPct val="100000"/>
              </a:lnSpc>
              <a:spcBef>
                <a:spcPts val="600"/>
              </a:spcBef>
              <a:buClr>
                <a:srgbClr val="FD8537"/>
              </a:buClr>
              <a:buSzPct val="68750"/>
              <a:buFont typeface="Wingdings"/>
              <a:buChar char=""/>
              <a:tabLst>
                <a:tab pos="285750" algn="l"/>
              </a:tabLst>
            </a:pPr>
            <a:r>
              <a:rPr sz="2400" spc="114" dirty="0">
                <a:latin typeface="Cambria"/>
                <a:cs typeface="Cambria"/>
              </a:rPr>
              <a:t>Item</a:t>
            </a:r>
            <a:r>
              <a:rPr sz="2400" spc="105" dirty="0">
                <a:latin typeface="Cambria"/>
                <a:cs typeface="Cambria"/>
              </a:rPr>
              <a:t> </a:t>
            </a:r>
            <a:r>
              <a:rPr sz="2400" spc="120" dirty="0">
                <a:latin typeface="Cambria"/>
                <a:cs typeface="Cambria"/>
              </a:rPr>
              <a:t>Clustering</a:t>
            </a:r>
            <a:endParaRPr sz="2400" dirty="0">
              <a:latin typeface="Cambria"/>
              <a:cs typeface="Cambria"/>
            </a:endParaRPr>
          </a:p>
          <a:p>
            <a:pPr marL="285115" indent="-273050">
              <a:lnSpc>
                <a:spcPct val="100000"/>
              </a:lnSpc>
              <a:spcBef>
                <a:spcPts val="600"/>
              </a:spcBef>
              <a:buClr>
                <a:srgbClr val="FD8537"/>
              </a:buClr>
              <a:buSzPct val="68750"/>
              <a:buFont typeface="Wingdings"/>
              <a:buChar char=""/>
              <a:tabLst>
                <a:tab pos="285750" algn="l"/>
              </a:tabLst>
            </a:pPr>
            <a:r>
              <a:rPr sz="2400" spc="110" dirty="0">
                <a:latin typeface="Cambria"/>
                <a:cs typeface="Cambria"/>
              </a:rPr>
              <a:t>Hierarchy</a:t>
            </a:r>
            <a:r>
              <a:rPr sz="2400" spc="80" dirty="0">
                <a:latin typeface="Cambria"/>
                <a:cs typeface="Cambria"/>
              </a:rPr>
              <a:t> </a:t>
            </a:r>
            <a:r>
              <a:rPr sz="2400" spc="-5" dirty="0">
                <a:latin typeface="Cambria"/>
                <a:cs typeface="Cambria"/>
              </a:rPr>
              <a:t>of</a:t>
            </a:r>
            <a:r>
              <a:rPr sz="2400" spc="110" dirty="0">
                <a:latin typeface="Cambria"/>
                <a:cs typeface="Cambria"/>
              </a:rPr>
              <a:t> </a:t>
            </a:r>
            <a:r>
              <a:rPr sz="2400" spc="120" dirty="0">
                <a:latin typeface="Cambria"/>
                <a:cs typeface="Cambria"/>
              </a:rPr>
              <a:t>Clustering</a:t>
            </a:r>
            <a:endParaRPr sz="2400" dirty="0">
              <a:latin typeface="Cambria"/>
              <a:cs typeface="Cambria"/>
            </a:endParaRPr>
          </a:p>
          <a:p>
            <a:pPr marL="285115" indent="-273050">
              <a:lnSpc>
                <a:spcPct val="100000"/>
              </a:lnSpc>
              <a:spcBef>
                <a:spcPts val="600"/>
              </a:spcBef>
              <a:buClr>
                <a:srgbClr val="FD8537"/>
              </a:buClr>
              <a:buSzPct val="68750"/>
              <a:buFont typeface="Wingdings"/>
              <a:buChar char=""/>
              <a:tabLst>
                <a:tab pos="285750" algn="l"/>
              </a:tabLst>
            </a:pPr>
            <a:r>
              <a:rPr sz="2400" spc="150" dirty="0">
                <a:latin typeface="Cambria"/>
                <a:cs typeface="Cambria"/>
              </a:rPr>
              <a:t>Summary</a:t>
            </a:r>
            <a:endParaRPr sz="2400" dirty="0">
              <a:latin typeface="Cambria"/>
              <a:cs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0"/>
            <a:ext cx="445134" cy="6858000"/>
          </a:xfrm>
          <a:custGeom>
            <a:avLst/>
            <a:gdLst/>
            <a:ahLst/>
            <a:cxnLst/>
            <a:rect l="l" t="t" r="r" b="b"/>
            <a:pathLst>
              <a:path w="445134" h="6858000">
                <a:moveTo>
                  <a:pt x="0" y="6858000"/>
                </a:moveTo>
                <a:lnTo>
                  <a:pt x="444536" y="6858000"/>
                </a:lnTo>
                <a:lnTo>
                  <a:pt x="444536"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3" name="object 3"/>
          <p:cNvSpPr/>
          <p:nvPr/>
        </p:nvSpPr>
        <p:spPr>
          <a:xfrm>
            <a:off x="882686" y="0"/>
            <a:ext cx="3175" cy="6858000"/>
          </a:xfrm>
          <a:custGeom>
            <a:avLst/>
            <a:gdLst/>
            <a:ahLst/>
            <a:cxnLst/>
            <a:rect l="l" t="t" r="r" b="b"/>
            <a:pathLst>
              <a:path w="3175" h="6858000">
                <a:moveTo>
                  <a:pt x="0" y="6858000"/>
                </a:moveTo>
                <a:lnTo>
                  <a:pt x="3138" y="6858000"/>
                </a:lnTo>
                <a:lnTo>
                  <a:pt x="3138"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4" name="object 4"/>
          <p:cNvSpPr/>
          <p:nvPr/>
        </p:nvSpPr>
        <p:spPr>
          <a:xfrm>
            <a:off x="942975" y="0"/>
            <a:ext cx="48260" cy="6858000"/>
          </a:xfrm>
          <a:custGeom>
            <a:avLst/>
            <a:gdLst/>
            <a:ahLst/>
            <a:cxnLst/>
            <a:rect l="l" t="t" r="r" b="b"/>
            <a:pathLst>
              <a:path w="48259" h="6858000">
                <a:moveTo>
                  <a:pt x="0" y="6858000"/>
                </a:moveTo>
                <a:lnTo>
                  <a:pt x="47637" y="6858000"/>
                </a:lnTo>
                <a:lnTo>
                  <a:pt x="47637"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5" name="object 5"/>
          <p:cNvSpPr/>
          <p:nvPr/>
        </p:nvSpPr>
        <p:spPr>
          <a:xfrm>
            <a:off x="276326" y="0"/>
            <a:ext cx="104775" cy="6858000"/>
          </a:xfrm>
          <a:custGeom>
            <a:avLst/>
            <a:gdLst/>
            <a:ahLst/>
            <a:cxnLst/>
            <a:rect l="l" t="t" r="r" b="b"/>
            <a:pathLst>
              <a:path w="104775" h="6858000">
                <a:moveTo>
                  <a:pt x="104660" y="0"/>
                </a:moveTo>
                <a:lnTo>
                  <a:pt x="0" y="0"/>
                </a:lnTo>
                <a:lnTo>
                  <a:pt x="0" y="6858000"/>
                </a:lnTo>
                <a:lnTo>
                  <a:pt x="104660" y="6858000"/>
                </a:lnTo>
                <a:lnTo>
                  <a:pt x="104660" y="0"/>
                </a:lnTo>
                <a:close/>
              </a:path>
            </a:pathLst>
          </a:custGeom>
          <a:solidFill>
            <a:srgbClr val="FFD9CE">
              <a:alpha val="36077"/>
            </a:srgbClr>
          </a:solidFill>
        </p:spPr>
        <p:txBody>
          <a:bodyPr wrap="square" lIns="0" tIns="0" rIns="0" bIns="0" rtlCol="0"/>
          <a:lstStyle/>
          <a:p>
            <a:endParaRPr/>
          </a:p>
        </p:txBody>
      </p:sp>
      <p:grpSp>
        <p:nvGrpSpPr>
          <p:cNvPr id="6" name="object 6"/>
          <p:cNvGrpSpPr/>
          <p:nvPr/>
        </p:nvGrpSpPr>
        <p:grpSpPr>
          <a:xfrm>
            <a:off x="990600" y="0"/>
            <a:ext cx="381000" cy="6858000"/>
            <a:chOff x="990600" y="0"/>
            <a:chExt cx="381000" cy="6858000"/>
          </a:xfrm>
        </p:grpSpPr>
        <p:sp>
          <p:nvSpPr>
            <p:cNvPr id="7" name="object 7"/>
            <p:cNvSpPr/>
            <p:nvPr/>
          </p:nvSpPr>
          <p:spPr>
            <a:xfrm>
              <a:off x="990600" y="0"/>
              <a:ext cx="182245" cy="6858000"/>
            </a:xfrm>
            <a:custGeom>
              <a:avLst/>
              <a:gdLst/>
              <a:ahLst/>
              <a:cxnLst/>
              <a:rect l="l" t="t" r="r" b="b"/>
              <a:pathLst>
                <a:path w="182244" h="6858000">
                  <a:moveTo>
                    <a:pt x="181863" y="0"/>
                  </a:moveTo>
                  <a:lnTo>
                    <a:pt x="0" y="0"/>
                  </a:lnTo>
                  <a:lnTo>
                    <a:pt x="0" y="6858000"/>
                  </a:lnTo>
                  <a:lnTo>
                    <a:pt x="181863" y="6858000"/>
                  </a:lnTo>
                  <a:lnTo>
                    <a:pt x="181863" y="0"/>
                  </a:lnTo>
                  <a:close/>
                </a:path>
              </a:pathLst>
            </a:custGeom>
            <a:solidFill>
              <a:srgbClr val="FFD9CE">
                <a:alpha val="70195"/>
              </a:srgbClr>
            </a:solidFill>
          </p:spPr>
          <p:txBody>
            <a:bodyPr wrap="square" lIns="0" tIns="0" rIns="0" bIns="0" rtlCol="0"/>
            <a:lstStyle/>
            <a:p>
              <a:endParaRPr/>
            </a:p>
          </p:txBody>
        </p:sp>
        <p:sp>
          <p:nvSpPr>
            <p:cNvPr id="8" name="object 8"/>
            <p:cNvSpPr/>
            <p:nvPr/>
          </p:nvSpPr>
          <p:spPr>
            <a:xfrm>
              <a:off x="1141323" y="0"/>
              <a:ext cx="230504" cy="6858000"/>
            </a:xfrm>
            <a:custGeom>
              <a:avLst/>
              <a:gdLst/>
              <a:ahLst/>
              <a:cxnLst/>
              <a:rect l="l" t="t" r="r" b="b"/>
              <a:pathLst>
                <a:path w="230505" h="6858000">
                  <a:moveTo>
                    <a:pt x="230276" y="0"/>
                  </a:moveTo>
                  <a:lnTo>
                    <a:pt x="0" y="0"/>
                  </a:lnTo>
                  <a:lnTo>
                    <a:pt x="0" y="6858000"/>
                  </a:lnTo>
                  <a:lnTo>
                    <a:pt x="230276" y="6858000"/>
                  </a:lnTo>
                  <a:lnTo>
                    <a:pt x="230276" y="0"/>
                  </a:lnTo>
                  <a:close/>
                </a:path>
              </a:pathLst>
            </a:custGeom>
            <a:solidFill>
              <a:srgbClr val="FFEDE8">
                <a:alpha val="70979"/>
              </a:srgbClr>
            </a:solidFill>
          </p:spPr>
          <p:txBody>
            <a:bodyPr wrap="square" lIns="0" tIns="0" rIns="0" bIns="0" rtlCol="0"/>
            <a:lstStyle/>
            <a:p>
              <a:endParaRPr/>
            </a:p>
          </p:txBody>
        </p:sp>
      </p:grpSp>
      <p:sp>
        <p:nvSpPr>
          <p:cNvPr id="9" name="object 9"/>
          <p:cNvSpPr/>
          <p:nvPr/>
        </p:nvSpPr>
        <p:spPr>
          <a:xfrm>
            <a:off x="106343"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nvGrpSpPr>
          <p:cNvPr id="10" name="object 10"/>
          <p:cNvGrpSpPr/>
          <p:nvPr/>
        </p:nvGrpSpPr>
        <p:grpSpPr>
          <a:xfrm>
            <a:off x="825536" y="0"/>
            <a:ext cx="117475" cy="6858000"/>
            <a:chOff x="825536" y="0"/>
            <a:chExt cx="117475" cy="6858000"/>
          </a:xfrm>
        </p:grpSpPr>
        <p:sp>
          <p:nvSpPr>
            <p:cNvPr id="11" name="object 11"/>
            <p:cNvSpPr/>
            <p:nvPr/>
          </p:nvSpPr>
          <p:spPr>
            <a:xfrm>
              <a:off x="914399" y="0"/>
              <a:ext cx="0" cy="6858000"/>
            </a:xfrm>
            <a:custGeom>
              <a:avLst/>
              <a:gdLst/>
              <a:ahLst/>
              <a:cxnLst/>
              <a:rect l="l" t="t" r="r" b="b"/>
              <a:pathLst>
                <a:path h="6858000">
                  <a:moveTo>
                    <a:pt x="0" y="0"/>
                  </a:moveTo>
                  <a:lnTo>
                    <a:pt x="0" y="6858000"/>
                  </a:lnTo>
                </a:path>
              </a:pathLst>
            </a:custGeom>
            <a:ln w="57150">
              <a:solidFill>
                <a:srgbClr val="FFEDE8"/>
              </a:solidFill>
            </a:ln>
          </p:spPr>
          <p:txBody>
            <a:bodyPr wrap="square" lIns="0" tIns="0" rIns="0" bIns="0" rtlCol="0"/>
            <a:lstStyle/>
            <a:p>
              <a:endParaRPr/>
            </a:p>
          </p:txBody>
        </p:sp>
        <p:sp>
          <p:nvSpPr>
            <p:cNvPr id="12" name="object 12"/>
            <p:cNvSpPr/>
            <p:nvPr/>
          </p:nvSpPr>
          <p:spPr>
            <a:xfrm>
              <a:off x="854111"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sp>
        <p:nvSpPr>
          <p:cNvPr id="13" name="object 13"/>
          <p:cNvSpPr/>
          <p:nvPr/>
        </p:nvSpPr>
        <p:spPr>
          <a:xfrm>
            <a:off x="1726639" y="0"/>
            <a:ext cx="0" cy="6858000"/>
          </a:xfrm>
          <a:custGeom>
            <a:avLst/>
            <a:gdLst/>
            <a:ahLst/>
            <a:cxnLst/>
            <a:rect l="l" t="t" r="r" b="b"/>
            <a:pathLst>
              <a:path h="6858000">
                <a:moveTo>
                  <a:pt x="0" y="0"/>
                </a:moveTo>
                <a:lnTo>
                  <a:pt x="0" y="6858000"/>
                </a:lnTo>
              </a:path>
            </a:pathLst>
          </a:custGeom>
          <a:ln w="28575">
            <a:solidFill>
              <a:srgbClr val="FEC3AE"/>
            </a:solidFill>
          </a:ln>
        </p:spPr>
        <p:txBody>
          <a:bodyPr wrap="square" lIns="0" tIns="0" rIns="0" bIns="0" rtlCol="0"/>
          <a:lstStyle/>
          <a:p>
            <a:endParaRPr/>
          </a:p>
        </p:txBody>
      </p:sp>
      <p:sp>
        <p:nvSpPr>
          <p:cNvPr id="14" name="object 14"/>
          <p:cNvSpPr/>
          <p:nvPr/>
        </p:nvSpPr>
        <p:spPr>
          <a:xfrm>
            <a:off x="1066800" y="0"/>
            <a:ext cx="0" cy="6858000"/>
          </a:xfrm>
          <a:custGeom>
            <a:avLst/>
            <a:gdLst/>
            <a:ahLst/>
            <a:cxnLst/>
            <a:rect l="l" t="t" r="r" b="b"/>
            <a:pathLst>
              <a:path h="6858000">
                <a:moveTo>
                  <a:pt x="0" y="0"/>
                </a:moveTo>
                <a:lnTo>
                  <a:pt x="0" y="6858000"/>
                </a:lnTo>
              </a:path>
            </a:pathLst>
          </a:custGeom>
          <a:ln w="9525">
            <a:solidFill>
              <a:srgbClr val="FEC3AE"/>
            </a:solidFill>
          </a:ln>
        </p:spPr>
        <p:txBody>
          <a:bodyPr wrap="square" lIns="0" tIns="0" rIns="0" bIns="0" rtlCol="0"/>
          <a:lstStyle/>
          <a:p>
            <a:endParaRPr/>
          </a:p>
        </p:txBody>
      </p:sp>
      <p:sp>
        <p:nvSpPr>
          <p:cNvPr id="15" name="object 15"/>
          <p:cNvSpPr/>
          <p:nvPr/>
        </p:nvSpPr>
        <p:spPr>
          <a:xfrm>
            <a:off x="9085288" y="0"/>
            <a:ext cx="57150" cy="6858000"/>
          </a:xfrm>
          <a:custGeom>
            <a:avLst/>
            <a:gdLst/>
            <a:ahLst/>
            <a:cxnLst/>
            <a:rect l="l" t="t" r="r" b="b"/>
            <a:pathLst>
              <a:path w="57150" h="6858000">
                <a:moveTo>
                  <a:pt x="11417" y="0"/>
                </a:moveTo>
                <a:lnTo>
                  <a:pt x="0" y="0"/>
                </a:lnTo>
                <a:lnTo>
                  <a:pt x="0" y="6858000"/>
                </a:lnTo>
                <a:lnTo>
                  <a:pt x="11417" y="6858000"/>
                </a:lnTo>
                <a:lnTo>
                  <a:pt x="11417" y="0"/>
                </a:lnTo>
                <a:close/>
              </a:path>
              <a:path w="57150" h="6858000">
                <a:moveTo>
                  <a:pt x="57150" y="0"/>
                </a:moveTo>
                <a:lnTo>
                  <a:pt x="22860" y="0"/>
                </a:lnTo>
                <a:lnTo>
                  <a:pt x="22860" y="6858000"/>
                </a:lnTo>
                <a:lnTo>
                  <a:pt x="57150" y="6858000"/>
                </a:lnTo>
                <a:lnTo>
                  <a:pt x="57150" y="0"/>
                </a:lnTo>
                <a:close/>
              </a:path>
            </a:pathLst>
          </a:custGeom>
          <a:solidFill>
            <a:srgbClr val="FEC3AE"/>
          </a:solidFill>
        </p:spPr>
        <p:txBody>
          <a:bodyPr wrap="square" lIns="0" tIns="0" rIns="0" bIns="0" rtlCol="0"/>
          <a:lstStyle/>
          <a:p>
            <a:endParaRPr/>
          </a:p>
        </p:txBody>
      </p:sp>
      <p:grpSp>
        <p:nvGrpSpPr>
          <p:cNvPr id="16" name="object 16"/>
          <p:cNvGrpSpPr/>
          <p:nvPr/>
        </p:nvGrpSpPr>
        <p:grpSpPr>
          <a:xfrm>
            <a:off x="609600" y="0"/>
            <a:ext cx="1661160" cy="6858000"/>
            <a:chOff x="609600" y="0"/>
            <a:chExt cx="1661160" cy="6858000"/>
          </a:xfrm>
        </p:grpSpPr>
        <p:sp>
          <p:nvSpPr>
            <p:cNvPr id="17" name="object 17"/>
            <p:cNvSpPr/>
            <p:nvPr/>
          </p:nvSpPr>
          <p:spPr>
            <a:xfrm>
              <a:off x="1219200" y="0"/>
              <a:ext cx="76200" cy="6858000"/>
            </a:xfrm>
            <a:custGeom>
              <a:avLst/>
              <a:gdLst/>
              <a:ahLst/>
              <a:cxnLst/>
              <a:rect l="l" t="t" r="r" b="b"/>
              <a:pathLst>
                <a:path w="76200" h="6858000">
                  <a:moveTo>
                    <a:pt x="76187" y="0"/>
                  </a:moveTo>
                  <a:lnTo>
                    <a:pt x="0" y="0"/>
                  </a:lnTo>
                  <a:lnTo>
                    <a:pt x="0" y="6858000"/>
                  </a:lnTo>
                  <a:lnTo>
                    <a:pt x="76187" y="6858000"/>
                  </a:lnTo>
                  <a:lnTo>
                    <a:pt x="76187" y="0"/>
                  </a:lnTo>
                  <a:close/>
                </a:path>
              </a:pathLst>
            </a:custGeom>
            <a:solidFill>
              <a:srgbClr val="FEC3AE">
                <a:alpha val="50979"/>
              </a:srgbClr>
            </a:solidFill>
          </p:spPr>
          <p:txBody>
            <a:bodyPr wrap="square" lIns="0" tIns="0" rIns="0" bIns="0" rtlCol="0"/>
            <a:lstStyle/>
            <a:p>
              <a:endParaRPr/>
            </a:p>
          </p:txBody>
        </p:sp>
        <p:sp>
          <p:nvSpPr>
            <p:cNvPr id="18" name="object 18"/>
            <p:cNvSpPr/>
            <p:nvPr/>
          </p:nvSpPr>
          <p:spPr>
            <a:xfrm>
              <a:off x="609600" y="3429000"/>
              <a:ext cx="1341755" cy="2079625"/>
            </a:xfrm>
            <a:custGeom>
              <a:avLst/>
              <a:gdLst/>
              <a:ahLst/>
              <a:cxnLst/>
              <a:rect l="l" t="t" r="r" b="b"/>
              <a:pathLst>
                <a:path w="1341755" h="2079625">
                  <a:moveTo>
                    <a:pt x="1295400" y="647700"/>
                  </a:moveTo>
                  <a:lnTo>
                    <a:pt x="1293622" y="599363"/>
                  </a:lnTo>
                  <a:lnTo>
                    <a:pt x="1288376" y="551992"/>
                  </a:lnTo>
                  <a:lnTo>
                    <a:pt x="1279779" y="505714"/>
                  </a:lnTo>
                  <a:lnTo>
                    <a:pt x="1267968" y="460641"/>
                  </a:lnTo>
                  <a:lnTo>
                    <a:pt x="1253070" y="416915"/>
                  </a:lnTo>
                  <a:lnTo>
                    <a:pt x="1235202" y="374650"/>
                  </a:lnTo>
                  <a:lnTo>
                    <a:pt x="1214475" y="333984"/>
                  </a:lnTo>
                  <a:lnTo>
                    <a:pt x="1191044" y="295021"/>
                  </a:lnTo>
                  <a:lnTo>
                    <a:pt x="1165021" y="257911"/>
                  </a:lnTo>
                  <a:lnTo>
                    <a:pt x="1136523" y="222770"/>
                  </a:lnTo>
                  <a:lnTo>
                    <a:pt x="1105687" y="189712"/>
                  </a:lnTo>
                  <a:lnTo>
                    <a:pt x="1072629" y="158877"/>
                  </a:lnTo>
                  <a:lnTo>
                    <a:pt x="1037488" y="130378"/>
                  </a:lnTo>
                  <a:lnTo>
                    <a:pt x="1000379" y="104355"/>
                  </a:lnTo>
                  <a:lnTo>
                    <a:pt x="961415" y="80924"/>
                  </a:lnTo>
                  <a:lnTo>
                    <a:pt x="920750" y="60198"/>
                  </a:lnTo>
                  <a:lnTo>
                    <a:pt x="878484" y="42329"/>
                  </a:lnTo>
                  <a:lnTo>
                    <a:pt x="834758" y="27432"/>
                  </a:lnTo>
                  <a:lnTo>
                    <a:pt x="789686" y="15621"/>
                  </a:lnTo>
                  <a:lnTo>
                    <a:pt x="743407" y="7023"/>
                  </a:lnTo>
                  <a:lnTo>
                    <a:pt x="696036" y="1778"/>
                  </a:lnTo>
                  <a:lnTo>
                    <a:pt x="647700" y="0"/>
                  </a:lnTo>
                  <a:lnTo>
                    <a:pt x="599351" y="1778"/>
                  </a:lnTo>
                  <a:lnTo>
                    <a:pt x="551980" y="7023"/>
                  </a:lnTo>
                  <a:lnTo>
                    <a:pt x="505701" y="15621"/>
                  </a:lnTo>
                  <a:lnTo>
                    <a:pt x="460629" y="27432"/>
                  </a:lnTo>
                  <a:lnTo>
                    <a:pt x="416902" y="42329"/>
                  </a:lnTo>
                  <a:lnTo>
                    <a:pt x="374637" y="60198"/>
                  </a:lnTo>
                  <a:lnTo>
                    <a:pt x="333971" y="80924"/>
                  </a:lnTo>
                  <a:lnTo>
                    <a:pt x="295008" y="104355"/>
                  </a:lnTo>
                  <a:lnTo>
                    <a:pt x="257898" y="130378"/>
                  </a:lnTo>
                  <a:lnTo>
                    <a:pt x="222758" y="158877"/>
                  </a:lnTo>
                  <a:lnTo>
                    <a:pt x="189699" y="189712"/>
                  </a:lnTo>
                  <a:lnTo>
                    <a:pt x="158864" y="222770"/>
                  </a:lnTo>
                  <a:lnTo>
                    <a:pt x="130365" y="257911"/>
                  </a:lnTo>
                  <a:lnTo>
                    <a:pt x="104343" y="295021"/>
                  </a:lnTo>
                  <a:lnTo>
                    <a:pt x="80911" y="333984"/>
                  </a:lnTo>
                  <a:lnTo>
                    <a:pt x="60185" y="374650"/>
                  </a:lnTo>
                  <a:lnTo>
                    <a:pt x="42316" y="416915"/>
                  </a:lnTo>
                  <a:lnTo>
                    <a:pt x="27419" y="460641"/>
                  </a:lnTo>
                  <a:lnTo>
                    <a:pt x="15608" y="505714"/>
                  </a:lnTo>
                  <a:lnTo>
                    <a:pt x="7010" y="551992"/>
                  </a:lnTo>
                  <a:lnTo>
                    <a:pt x="1765" y="599363"/>
                  </a:lnTo>
                  <a:lnTo>
                    <a:pt x="0" y="647700"/>
                  </a:lnTo>
                  <a:lnTo>
                    <a:pt x="1765" y="696048"/>
                  </a:lnTo>
                  <a:lnTo>
                    <a:pt x="7010" y="743419"/>
                  </a:lnTo>
                  <a:lnTo>
                    <a:pt x="15608" y="789698"/>
                  </a:lnTo>
                  <a:lnTo>
                    <a:pt x="27419" y="834771"/>
                  </a:lnTo>
                  <a:lnTo>
                    <a:pt x="42316" y="878497"/>
                  </a:lnTo>
                  <a:lnTo>
                    <a:pt x="60185" y="920762"/>
                  </a:lnTo>
                  <a:lnTo>
                    <a:pt x="80911" y="961428"/>
                  </a:lnTo>
                  <a:lnTo>
                    <a:pt x="104343" y="1000391"/>
                  </a:lnTo>
                  <a:lnTo>
                    <a:pt x="130365" y="1037501"/>
                  </a:lnTo>
                  <a:lnTo>
                    <a:pt x="158864" y="1072642"/>
                  </a:lnTo>
                  <a:lnTo>
                    <a:pt x="189699" y="1105700"/>
                  </a:lnTo>
                  <a:lnTo>
                    <a:pt x="222758" y="1136535"/>
                  </a:lnTo>
                  <a:lnTo>
                    <a:pt x="257898" y="1165034"/>
                  </a:lnTo>
                  <a:lnTo>
                    <a:pt x="295008" y="1191056"/>
                  </a:lnTo>
                  <a:lnTo>
                    <a:pt x="333971" y="1214488"/>
                  </a:lnTo>
                  <a:lnTo>
                    <a:pt x="374637" y="1235214"/>
                  </a:lnTo>
                  <a:lnTo>
                    <a:pt x="416902" y="1253083"/>
                  </a:lnTo>
                  <a:lnTo>
                    <a:pt x="460629" y="1267980"/>
                  </a:lnTo>
                  <a:lnTo>
                    <a:pt x="505701" y="1279791"/>
                  </a:lnTo>
                  <a:lnTo>
                    <a:pt x="551980" y="1288389"/>
                  </a:lnTo>
                  <a:lnTo>
                    <a:pt x="599351" y="1293634"/>
                  </a:lnTo>
                  <a:lnTo>
                    <a:pt x="647700" y="1295400"/>
                  </a:lnTo>
                  <a:lnTo>
                    <a:pt x="696036" y="1293634"/>
                  </a:lnTo>
                  <a:lnTo>
                    <a:pt x="743407" y="1288389"/>
                  </a:lnTo>
                  <a:lnTo>
                    <a:pt x="789686" y="1279791"/>
                  </a:lnTo>
                  <a:lnTo>
                    <a:pt x="834758" y="1267980"/>
                  </a:lnTo>
                  <a:lnTo>
                    <a:pt x="878484" y="1253083"/>
                  </a:lnTo>
                  <a:lnTo>
                    <a:pt x="920750" y="1235214"/>
                  </a:lnTo>
                  <a:lnTo>
                    <a:pt x="961415" y="1214488"/>
                  </a:lnTo>
                  <a:lnTo>
                    <a:pt x="1000379" y="1191056"/>
                  </a:lnTo>
                  <a:lnTo>
                    <a:pt x="1037488" y="1165034"/>
                  </a:lnTo>
                  <a:lnTo>
                    <a:pt x="1072629" y="1136535"/>
                  </a:lnTo>
                  <a:lnTo>
                    <a:pt x="1105687" y="1105700"/>
                  </a:lnTo>
                  <a:lnTo>
                    <a:pt x="1136523" y="1072642"/>
                  </a:lnTo>
                  <a:lnTo>
                    <a:pt x="1165021" y="1037501"/>
                  </a:lnTo>
                  <a:lnTo>
                    <a:pt x="1191044" y="1000391"/>
                  </a:lnTo>
                  <a:lnTo>
                    <a:pt x="1214475" y="961428"/>
                  </a:lnTo>
                  <a:lnTo>
                    <a:pt x="1235202" y="920762"/>
                  </a:lnTo>
                  <a:lnTo>
                    <a:pt x="1253070" y="878497"/>
                  </a:lnTo>
                  <a:lnTo>
                    <a:pt x="1267968" y="834771"/>
                  </a:lnTo>
                  <a:lnTo>
                    <a:pt x="1279779" y="789698"/>
                  </a:lnTo>
                  <a:lnTo>
                    <a:pt x="1288376" y="743419"/>
                  </a:lnTo>
                  <a:lnTo>
                    <a:pt x="1293622" y="696048"/>
                  </a:lnTo>
                  <a:lnTo>
                    <a:pt x="1295400" y="647700"/>
                  </a:lnTo>
                  <a:close/>
                </a:path>
                <a:path w="1341755" h="2079625">
                  <a:moveTo>
                    <a:pt x="1341450" y="1758467"/>
                  </a:moveTo>
                  <a:lnTo>
                    <a:pt x="1337970" y="1711071"/>
                  </a:lnTo>
                  <a:lnTo>
                    <a:pt x="1327873" y="1665846"/>
                  </a:lnTo>
                  <a:lnTo>
                    <a:pt x="1311643" y="1623263"/>
                  </a:lnTo>
                  <a:lnTo>
                    <a:pt x="1289786" y="1583842"/>
                  </a:lnTo>
                  <a:lnTo>
                    <a:pt x="1262786" y="1548053"/>
                  </a:lnTo>
                  <a:lnTo>
                    <a:pt x="1231150" y="1516418"/>
                  </a:lnTo>
                  <a:lnTo>
                    <a:pt x="1195374" y="1489430"/>
                  </a:lnTo>
                  <a:lnTo>
                    <a:pt x="1155941" y="1467561"/>
                  </a:lnTo>
                  <a:lnTo>
                    <a:pt x="1113370" y="1451330"/>
                  </a:lnTo>
                  <a:lnTo>
                    <a:pt x="1068133" y="1441234"/>
                  </a:lnTo>
                  <a:lnTo>
                    <a:pt x="1020737" y="1437754"/>
                  </a:lnTo>
                  <a:lnTo>
                    <a:pt x="973340" y="1441234"/>
                  </a:lnTo>
                  <a:lnTo>
                    <a:pt x="928116" y="1451330"/>
                  </a:lnTo>
                  <a:lnTo>
                    <a:pt x="885532" y="1467561"/>
                  </a:lnTo>
                  <a:lnTo>
                    <a:pt x="846112" y="1489430"/>
                  </a:lnTo>
                  <a:lnTo>
                    <a:pt x="810323" y="1516418"/>
                  </a:lnTo>
                  <a:lnTo>
                    <a:pt x="778687" y="1548053"/>
                  </a:lnTo>
                  <a:lnTo>
                    <a:pt x="751687" y="1583842"/>
                  </a:lnTo>
                  <a:lnTo>
                    <a:pt x="729830" y="1623263"/>
                  </a:lnTo>
                  <a:lnTo>
                    <a:pt x="713600" y="1665846"/>
                  </a:lnTo>
                  <a:lnTo>
                    <a:pt x="703503" y="1711071"/>
                  </a:lnTo>
                  <a:lnTo>
                    <a:pt x="700024" y="1758467"/>
                  </a:lnTo>
                  <a:lnTo>
                    <a:pt x="703503" y="1805863"/>
                  </a:lnTo>
                  <a:lnTo>
                    <a:pt x="713600" y="1851101"/>
                  </a:lnTo>
                  <a:lnTo>
                    <a:pt x="729830" y="1893671"/>
                  </a:lnTo>
                  <a:lnTo>
                    <a:pt x="751687" y="1933105"/>
                  </a:lnTo>
                  <a:lnTo>
                    <a:pt x="778687" y="1968881"/>
                  </a:lnTo>
                  <a:lnTo>
                    <a:pt x="810323" y="2000516"/>
                  </a:lnTo>
                  <a:lnTo>
                    <a:pt x="846112" y="2027516"/>
                  </a:lnTo>
                  <a:lnTo>
                    <a:pt x="885532" y="2049373"/>
                  </a:lnTo>
                  <a:lnTo>
                    <a:pt x="928116" y="2065604"/>
                  </a:lnTo>
                  <a:lnTo>
                    <a:pt x="973340" y="2075700"/>
                  </a:lnTo>
                  <a:lnTo>
                    <a:pt x="1020737" y="2079180"/>
                  </a:lnTo>
                  <a:lnTo>
                    <a:pt x="1068133" y="2075700"/>
                  </a:lnTo>
                  <a:lnTo>
                    <a:pt x="1113370" y="2065604"/>
                  </a:lnTo>
                  <a:lnTo>
                    <a:pt x="1155941" y="2049373"/>
                  </a:lnTo>
                  <a:lnTo>
                    <a:pt x="1195374" y="2027516"/>
                  </a:lnTo>
                  <a:lnTo>
                    <a:pt x="1231150" y="2000516"/>
                  </a:lnTo>
                  <a:lnTo>
                    <a:pt x="1262786" y="1968881"/>
                  </a:lnTo>
                  <a:lnTo>
                    <a:pt x="1289786" y="1933105"/>
                  </a:lnTo>
                  <a:lnTo>
                    <a:pt x="1311643" y="1893671"/>
                  </a:lnTo>
                  <a:lnTo>
                    <a:pt x="1327873" y="1851101"/>
                  </a:lnTo>
                  <a:lnTo>
                    <a:pt x="1337970" y="1805863"/>
                  </a:lnTo>
                  <a:lnTo>
                    <a:pt x="1341450" y="1758467"/>
                  </a:lnTo>
                  <a:close/>
                </a:path>
              </a:pathLst>
            </a:custGeom>
            <a:solidFill>
              <a:srgbClr val="FE8637"/>
            </a:solidFill>
          </p:spPr>
          <p:txBody>
            <a:bodyPr wrap="square" lIns="0" tIns="0" rIns="0" bIns="0" rtlCol="0"/>
            <a:lstStyle/>
            <a:p>
              <a:endParaRPr/>
            </a:p>
          </p:txBody>
        </p:sp>
        <p:pic>
          <p:nvPicPr>
            <p:cNvPr id="19" name="object 19"/>
            <p:cNvPicPr/>
            <p:nvPr/>
          </p:nvPicPr>
          <p:blipFill>
            <a:blip r:embed="rId3" cstate="print"/>
            <a:stretch>
              <a:fillRect/>
            </a:stretch>
          </p:blipFill>
          <p:spPr>
            <a:xfrm>
              <a:off x="1091079" y="5500631"/>
              <a:ext cx="137159" cy="137160"/>
            </a:xfrm>
            <a:prstGeom prst="rect">
              <a:avLst/>
            </a:prstGeom>
          </p:spPr>
        </p:pic>
        <p:sp>
          <p:nvSpPr>
            <p:cNvPr id="20" name="object 20"/>
            <p:cNvSpPr/>
            <p:nvPr/>
          </p:nvSpPr>
          <p:spPr>
            <a:xfrm>
              <a:off x="1664195" y="4495800"/>
              <a:ext cx="607060" cy="1567180"/>
            </a:xfrm>
            <a:custGeom>
              <a:avLst/>
              <a:gdLst/>
              <a:ahLst/>
              <a:cxnLst/>
              <a:rect l="l" t="t" r="r" b="b"/>
              <a:pathLst>
                <a:path w="607060" h="1567179">
                  <a:moveTo>
                    <a:pt x="274332" y="1429512"/>
                  </a:moveTo>
                  <a:lnTo>
                    <a:pt x="267335" y="1386166"/>
                  </a:lnTo>
                  <a:lnTo>
                    <a:pt x="247865" y="1348511"/>
                  </a:lnTo>
                  <a:lnTo>
                    <a:pt x="218173" y="1318818"/>
                  </a:lnTo>
                  <a:lnTo>
                    <a:pt x="180517" y="1299349"/>
                  </a:lnTo>
                  <a:lnTo>
                    <a:pt x="137172" y="1292352"/>
                  </a:lnTo>
                  <a:lnTo>
                    <a:pt x="93814" y="1299349"/>
                  </a:lnTo>
                  <a:lnTo>
                    <a:pt x="56159" y="1318818"/>
                  </a:lnTo>
                  <a:lnTo>
                    <a:pt x="26466" y="1348511"/>
                  </a:lnTo>
                  <a:lnTo>
                    <a:pt x="6997" y="1386166"/>
                  </a:lnTo>
                  <a:lnTo>
                    <a:pt x="0" y="1429512"/>
                  </a:lnTo>
                  <a:lnTo>
                    <a:pt x="6997" y="1472869"/>
                  </a:lnTo>
                  <a:lnTo>
                    <a:pt x="26466" y="1510525"/>
                  </a:lnTo>
                  <a:lnTo>
                    <a:pt x="56159" y="1540217"/>
                  </a:lnTo>
                  <a:lnTo>
                    <a:pt x="93814" y="1559687"/>
                  </a:lnTo>
                  <a:lnTo>
                    <a:pt x="137172" y="1566672"/>
                  </a:lnTo>
                  <a:lnTo>
                    <a:pt x="180517" y="1559687"/>
                  </a:lnTo>
                  <a:lnTo>
                    <a:pt x="218173" y="1540217"/>
                  </a:lnTo>
                  <a:lnTo>
                    <a:pt x="247865" y="1510525"/>
                  </a:lnTo>
                  <a:lnTo>
                    <a:pt x="267335" y="1472869"/>
                  </a:lnTo>
                  <a:lnTo>
                    <a:pt x="274332" y="1429512"/>
                  </a:lnTo>
                  <a:close/>
                </a:path>
                <a:path w="607060" h="1567179">
                  <a:moveTo>
                    <a:pt x="606564" y="182880"/>
                  </a:moveTo>
                  <a:lnTo>
                    <a:pt x="600024" y="134264"/>
                  </a:lnTo>
                  <a:lnTo>
                    <a:pt x="581596" y="90576"/>
                  </a:lnTo>
                  <a:lnTo>
                    <a:pt x="552996" y="53568"/>
                  </a:lnTo>
                  <a:lnTo>
                    <a:pt x="515988" y="24968"/>
                  </a:lnTo>
                  <a:lnTo>
                    <a:pt x="472300" y="6540"/>
                  </a:lnTo>
                  <a:lnTo>
                    <a:pt x="423684" y="0"/>
                  </a:lnTo>
                  <a:lnTo>
                    <a:pt x="375056" y="6540"/>
                  </a:lnTo>
                  <a:lnTo>
                    <a:pt x="331381" y="24968"/>
                  </a:lnTo>
                  <a:lnTo>
                    <a:pt x="294360" y="53568"/>
                  </a:lnTo>
                  <a:lnTo>
                    <a:pt x="265772" y="90576"/>
                  </a:lnTo>
                  <a:lnTo>
                    <a:pt x="247332" y="134264"/>
                  </a:lnTo>
                  <a:lnTo>
                    <a:pt x="240804" y="182880"/>
                  </a:lnTo>
                  <a:lnTo>
                    <a:pt x="247332" y="231508"/>
                  </a:lnTo>
                  <a:lnTo>
                    <a:pt x="265772" y="275183"/>
                  </a:lnTo>
                  <a:lnTo>
                    <a:pt x="294360" y="312204"/>
                  </a:lnTo>
                  <a:lnTo>
                    <a:pt x="331381" y="340791"/>
                  </a:lnTo>
                  <a:lnTo>
                    <a:pt x="375056" y="359232"/>
                  </a:lnTo>
                  <a:lnTo>
                    <a:pt x="423684" y="365760"/>
                  </a:lnTo>
                  <a:lnTo>
                    <a:pt x="472300" y="359232"/>
                  </a:lnTo>
                  <a:lnTo>
                    <a:pt x="515988" y="340791"/>
                  </a:lnTo>
                  <a:lnTo>
                    <a:pt x="552996" y="312204"/>
                  </a:lnTo>
                  <a:lnTo>
                    <a:pt x="581596" y="275183"/>
                  </a:lnTo>
                  <a:lnTo>
                    <a:pt x="600024" y="231508"/>
                  </a:lnTo>
                  <a:lnTo>
                    <a:pt x="606564" y="182880"/>
                  </a:lnTo>
                  <a:close/>
                </a:path>
              </a:pathLst>
            </a:custGeom>
            <a:solidFill>
              <a:srgbClr val="FE8637"/>
            </a:solidFill>
          </p:spPr>
          <p:txBody>
            <a:bodyPr wrap="square" lIns="0" tIns="0" rIns="0" bIns="0" rtlCol="0"/>
            <a:lstStyle/>
            <a:p>
              <a:endParaRPr/>
            </a:p>
          </p:txBody>
        </p:sp>
      </p:grpSp>
      <p:sp>
        <p:nvSpPr>
          <p:cNvPr id="22" name="object 10"/>
          <p:cNvSpPr txBox="1"/>
          <p:nvPr/>
        </p:nvSpPr>
        <p:spPr>
          <a:xfrm rot="5400000">
            <a:off x="4889957" y="-622757"/>
            <a:ext cx="430887" cy="7467601"/>
          </a:xfrm>
          <a:prstGeom prst="rect">
            <a:avLst/>
          </a:prstGeom>
        </p:spPr>
        <p:txBody>
          <a:bodyPr vert="vert270" wrap="square" lIns="0" tIns="6985" rIns="0" bIns="0" rtlCol="0">
            <a:spAutoFit/>
          </a:bodyPr>
          <a:lstStyle/>
          <a:p>
            <a:pPr marL="12700">
              <a:lnSpc>
                <a:spcPct val="100000"/>
              </a:lnSpc>
              <a:spcBef>
                <a:spcPts val="55"/>
              </a:spcBef>
            </a:pPr>
            <a:r>
              <a:rPr lang="en-US" sz="2800" b="1" spc="360" dirty="0" smtClean="0">
                <a:solidFill>
                  <a:srgbClr val="002060"/>
                </a:solidFill>
                <a:latin typeface="Cambria"/>
                <a:cs typeface="Cambria"/>
              </a:rPr>
              <a:t>INTRODUCTION TO </a:t>
            </a:r>
            <a:r>
              <a:rPr sz="2800" b="1" spc="375" dirty="0" smtClean="0">
                <a:solidFill>
                  <a:srgbClr val="002060"/>
                </a:solidFill>
                <a:latin typeface="Cambria"/>
                <a:cs typeface="Cambria"/>
              </a:rPr>
              <a:t>CLUSTERING</a:t>
            </a:r>
            <a:endParaRPr sz="2800" dirty="0">
              <a:solidFill>
                <a:srgbClr val="002060"/>
              </a:solidFill>
              <a:latin typeface="Cambria"/>
              <a:cs typeface="Cambria"/>
            </a:endParaRPr>
          </a:p>
        </p:txBody>
      </p:sp>
    </p:spTree>
  </p:cSld>
  <p:clrMapOvr>
    <a:masterClrMapping/>
  </p:clrMapOvr>
  <p:transition>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2207260" cy="443711"/>
          </a:xfrm>
          <a:prstGeom prst="rect">
            <a:avLst/>
          </a:prstGeom>
        </p:spPr>
        <p:txBody>
          <a:bodyPr vert="horz" wrap="square" lIns="0" tIns="12700" rIns="0" bIns="0" rtlCol="0">
            <a:spAutoFit/>
          </a:bodyPr>
          <a:lstStyle/>
          <a:p>
            <a:pPr marL="12700">
              <a:lnSpc>
                <a:spcPct val="100000"/>
              </a:lnSpc>
              <a:spcBef>
                <a:spcPts val="100"/>
              </a:spcBef>
            </a:pPr>
            <a:r>
              <a:rPr sz="2800" b="1" spc="275" dirty="0">
                <a:solidFill>
                  <a:srgbClr val="002060"/>
                </a:solidFill>
                <a:latin typeface="Cambria"/>
                <a:cs typeface="Cambria"/>
              </a:rPr>
              <a:t>OVERVIEW</a:t>
            </a:r>
            <a:endParaRPr sz="2800" b="1" dirty="0">
              <a:solidFill>
                <a:srgbClr val="002060"/>
              </a:solidFill>
              <a:latin typeface="Cambria"/>
              <a:cs typeface="Cambria"/>
            </a:endParaRPr>
          </a:p>
        </p:txBody>
      </p:sp>
      <p:sp>
        <p:nvSpPr>
          <p:cNvPr id="10" name="object 3"/>
          <p:cNvSpPr txBox="1"/>
          <p:nvPr/>
        </p:nvSpPr>
        <p:spPr>
          <a:xfrm>
            <a:off x="435863" y="1499107"/>
            <a:ext cx="7987665" cy="4749800"/>
          </a:xfrm>
          <a:prstGeom prst="rect">
            <a:avLst/>
          </a:prstGeom>
        </p:spPr>
        <p:txBody>
          <a:bodyPr vert="horz" wrap="square" lIns="0" tIns="46990" rIns="0" bIns="0" rtlCol="0">
            <a:spAutoFit/>
          </a:bodyPr>
          <a:lstStyle/>
          <a:p>
            <a:pPr marL="285115" marR="5715" indent="-273050" algn="just">
              <a:lnSpc>
                <a:spcPts val="2160"/>
              </a:lnSpc>
              <a:spcBef>
                <a:spcPts val="370"/>
              </a:spcBef>
              <a:buClr>
                <a:srgbClr val="FD8537"/>
              </a:buClr>
              <a:buSzPct val="70000"/>
              <a:buFont typeface="Wingdings"/>
              <a:buChar char=""/>
              <a:tabLst>
                <a:tab pos="285750" algn="l"/>
              </a:tabLst>
            </a:pPr>
            <a:r>
              <a:rPr sz="2000" spc="90" dirty="0">
                <a:latin typeface="Cambria"/>
                <a:cs typeface="Cambria"/>
              </a:rPr>
              <a:t>Clustering:</a:t>
            </a:r>
            <a:r>
              <a:rPr sz="2000" spc="95" dirty="0">
                <a:latin typeface="Cambria"/>
                <a:cs typeface="Cambria"/>
              </a:rPr>
              <a:t> </a:t>
            </a:r>
            <a:r>
              <a:rPr sz="2000" spc="25" dirty="0">
                <a:latin typeface="Cambria"/>
                <a:cs typeface="Cambria"/>
              </a:rPr>
              <a:t>provide</a:t>
            </a:r>
            <a:r>
              <a:rPr sz="2000" spc="30" dirty="0">
                <a:latin typeface="Cambria"/>
                <a:cs typeface="Cambria"/>
              </a:rPr>
              <a:t> </a:t>
            </a:r>
            <a:r>
              <a:rPr sz="2000" spc="130" dirty="0">
                <a:latin typeface="Cambria"/>
                <a:cs typeface="Cambria"/>
              </a:rPr>
              <a:t>a</a:t>
            </a:r>
            <a:r>
              <a:rPr sz="2000" spc="135" dirty="0">
                <a:latin typeface="Cambria"/>
                <a:cs typeface="Cambria"/>
              </a:rPr>
              <a:t> </a:t>
            </a:r>
            <a:r>
              <a:rPr sz="2000" spc="55" dirty="0">
                <a:latin typeface="Cambria"/>
                <a:cs typeface="Cambria"/>
              </a:rPr>
              <a:t>grouping</a:t>
            </a:r>
            <a:r>
              <a:rPr sz="2000" spc="60" dirty="0">
                <a:latin typeface="Cambria"/>
                <a:cs typeface="Cambria"/>
              </a:rPr>
              <a:t> </a:t>
            </a:r>
            <a:r>
              <a:rPr sz="2000" spc="-5" dirty="0">
                <a:latin typeface="Cambria"/>
                <a:cs typeface="Cambria"/>
              </a:rPr>
              <a:t>of</a:t>
            </a:r>
            <a:r>
              <a:rPr sz="2000" dirty="0">
                <a:latin typeface="Cambria"/>
                <a:cs typeface="Cambria"/>
              </a:rPr>
              <a:t> </a:t>
            </a:r>
            <a:r>
              <a:rPr sz="2000" spc="80" dirty="0">
                <a:latin typeface="Cambria"/>
                <a:cs typeface="Cambria"/>
              </a:rPr>
              <a:t>similar</a:t>
            </a:r>
            <a:r>
              <a:rPr sz="2000" spc="85" dirty="0">
                <a:latin typeface="Cambria"/>
                <a:cs typeface="Cambria"/>
              </a:rPr>
              <a:t> </a:t>
            </a:r>
            <a:r>
              <a:rPr sz="2000" spc="25" dirty="0">
                <a:latin typeface="Cambria"/>
                <a:cs typeface="Cambria"/>
              </a:rPr>
              <a:t>objects</a:t>
            </a:r>
            <a:r>
              <a:rPr sz="2000" spc="30" dirty="0">
                <a:latin typeface="Cambria"/>
                <a:cs typeface="Cambria"/>
              </a:rPr>
              <a:t> </a:t>
            </a:r>
            <a:r>
              <a:rPr sz="2000" spc="50" dirty="0">
                <a:latin typeface="Cambria"/>
                <a:cs typeface="Cambria"/>
              </a:rPr>
              <a:t>into</a:t>
            </a:r>
            <a:r>
              <a:rPr sz="2000" spc="55" dirty="0">
                <a:latin typeface="Cambria"/>
                <a:cs typeface="Cambria"/>
              </a:rPr>
              <a:t> </a:t>
            </a:r>
            <a:r>
              <a:rPr sz="2000" spc="130" dirty="0">
                <a:latin typeface="Cambria"/>
                <a:cs typeface="Cambria"/>
              </a:rPr>
              <a:t>a  </a:t>
            </a:r>
            <a:r>
              <a:rPr sz="2000" spc="65" dirty="0">
                <a:latin typeface="Cambria"/>
                <a:cs typeface="Cambria"/>
              </a:rPr>
              <a:t>class </a:t>
            </a:r>
            <a:r>
              <a:rPr sz="2000" spc="70" dirty="0">
                <a:latin typeface="Cambria"/>
                <a:cs typeface="Cambria"/>
              </a:rPr>
              <a:t> </a:t>
            </a:r>
            <a:r>
              <a:rPr sz="2000" spc="65" dirty="0">
                <a:latin typeface="Cambria"/>
                <a:cs typeface="Cambria"/>
              </a:rPr>
              <a:t>under</a:t>
            </a:r>
            <a:r>
              <a:rPr sz="2000" spc="114" dirty="0">
                <a:latin typeface="Cambria"/>
                <a:cs typeface="Cambria"/>
              </a:rPr>
              <a:t> </a:t>
            </a:r>
            <a:r>
              <a:rPr sz="2000" spc="130" dirty="0">
                <a:latin typeface="Cambria"/>
                <a:cs typeface="Cambria"/>
              </a:rPr>
              <a:t>a</a:t>
            </a:r>
            <a:r>
              <a:rPr sz="2000" spc="110" dirty="0">
                <a:latin typeface="Cambria"/>
                <a:cs typeface="Cambria"/>
              </a:rPr>
              <a:t> </a:t>
            </a:r>
            <a:r>
              <a:rPr sz="2000" spc="25" dirty="0">
                <a:latin typeface="Cambria"/>
                <a:cs typeface="Cambria"/>
              </a:rPr>
              <a:t>more</a:t>
            </a:r>
            <a:r>
              <a:rPr sz="2000" spc="110" dirty="0">
                <a:latin typeface="Cambria"/>
                <a:cs typeface="Cambria"/>
              </a:rPr>
              <a:t> </a:t>
            </a:r>
            <a:r>
              <a:rPr sz="2000" spc="65" dirty="0">
                <a:latin typeface="Cambria"/>
                <a:cs typeface="Cambria"/>
              </a:rPr>
              <a:t>general</a:t>
            </a:r>
            <a:r>
              <a:rPr sz="2000" spc="114" dirty="0">
                <a:latin typeface="Cambria"/>
                <a:cs typeface="Cambria"/>
              </a:rPr>
              <a:t> </a:t>
            </a:r>
            <a:r>
              <a:rPr sz="2000" spc="75" dirty="0">
                <a:latin typeface="Cambria"/>
                <a:cs typeface="Cambria"/>
              </a:rPr>
              <a:t>title</a:t>
            </a:r>
            <a:endParaRPr sz="2000" dirty="0">
              <a:latin typeface="Cambria"/>
              <a:cs typeface="Cambria"/>
            </a:endParaRPr>
          </a:p>
          <a:p>
            <a:pPr marL="285115" indent="-273050" algn="just">
              <a:lnSpc>
                <a:spcPct val="100000"/>
              </a:lnSpc>
              <a:spcBef>
                <a:spcPts val="325"/>
              </a:spcBef>
              <a:buClr>
                <a:srgbClr val="FD8537"/>
              </a:buClr>
              <a:buSzPct val="70000"/>
              <a:buFont typeface="Wingdings"/>
              <a:buChar char=""/>
              <a:tabLst>
                <a:tab pos="285750" algn="l"/>
              </a:tabLst>
            </a:pPr>
            <a:r>
              <a:rPr sz="2000" spc="95" dirty="0">
                <a:latin typeface="Cambria"/>
                <a:cs typeface="Cambria"/>
              </a:rPr>
              <a:t>Clustering</a:t>
            </a:r>
            <a:r>
              <a:rPr sz="2000" spc="114" dirty="0">
                <a:latin typeface="Cambria"/>
                <a:cs typeface="Cambria"/>
              </a:rPr>
              <a:t> </a:t>
            </a:r>
            <a:r>
              <a:rPr sz="2000" spc="50" dirty="0">
                <a:latin typeface="Cambria"/>
                <a:cs typeface="Cambria"/>
              </a:rPr>
              <a:t>also</a:t>
            </a:r>
            <a:r>
              <a:rPr sz="2000" spc="110" dirty="0">
                <a:latin typeface="Cambria"/>
                <a:cs typeface="Cambria"/>
              </a:rPr>
              <a:t> </a:t>
            </a:r>
            <a:r>
              <a:rPr sz="2000" spc="45" dirty="0">
                <a:latin typeface="Cambria"/>
                <a:cs typeface="Cambria"/>
              </a:rPr>
              <a:t>allows</a:t>
            </a:r>
            <a:r>
              <a:rPr sz="2000" spc="105" dirty="0">
                <a:latin typeface="Cambria"/>
                <a:cs typeface="Cambria"/>
              </a:rPr>
              <a:t> </a:t>
            </a:r>
            <a:r>
              <a:rPr sz="2000" spc="90" dirty="0">
                <a:latin typeface="Cambria"/>
                <a:cs typeface="Cambria"/>
              </a:rPr>
              <a:t>linkage</a:t>
            </a:r>
            <a:r>
              <a:rPr sz="2000" spc="110" dirty="0">
                <a:latin typeface="Cambria"/>
                <a:cs typeface="Cambria"/>
              </a:rPr>
              <a:t> </a:t>
            </a:r>
            <a:r>
              <a:rPr sz="2000" spc="40" dirty="0">
                <a:latin typeface="Cambria"/>
                <a:cs typeface="Cambria"/>
              </a:rPr>
              <a:t>between</a:t>
            </a:r>
            <a:r>
              <a:rPr sz="2000" spc="114" dirty="0">
                <a:latin typeface="Cambria"/>
                <a:cs typeface="Cambria"/>
              </a:rPr>
              <a:t> </a:t>
            </a:r>
            <a:r>
              <a:rPr sz="2000" spc="65" dirty="0">
                <a:latin typeface="Cambria"/>
                <a:cs typeface="Cambria"/>
              </a:rPr>
              <a:t>clusters</a:t>
            </a:r>
            <a:r>
              <a:rPr sz="2000" spc="110" dirty="0">
                <a:latin typeface="Cambria"/>
                <a:cs typeface="Cambria"/>
              </a:rPr>
              <a:t> </a:t>
            </a:r>
            <a:r>
              <a:rPr sz="2000" spc="15" dirty="0">
                <a:latin typeface="Cambria"/>
                <a:cs typeface="Cambria"/>
              </a:rPr>
              <a:t>to</a:t>
            </a:r>
            <a:r>
              <a:rPr sz="2000" spc="105" dirty="0">
                <a:latin typeface="Cambria"/>
                <a:cs typeface="Cambria"/>
              </a:rPr>
              <a:t> </a:t>
            </a:r>
            <a:r>
              <a:rPr sz="2000" spc="15" dirty="0">
                <a:latin typeface="Cambria"/>
                <a:cs typeface="Cambria"/>
              </a:rPr>
              <a:t>be</a:t>
            </a:r>
            <a:r>
              <a:rPr sz="2000" spc="110" dirty="0">
                <a:latin typeface="Cambria"/>
                <a:cs typeface="Cambria"/>
              </a:rPr>
              <a:t> </a:t>
            </a:r>
            <a:r>
              <a:rPr sz="2000" spc="40" dirty="0">
                <a:latin typeface="Cambria"/>
                <a:cs typeface="Cambria"/>
              </a:rPr>
              <a:t>specified</a:t>
            </a:r>
            <a:endParaRPr sz="2000" dirty="0">
              <a:latin typeface="Cambria"/>
              <a:cs typeface="Cambria"/>
            </a:endParaRPr>
          </a:p>
          <a:p>
            <a:pPr marL="285115" marR="5080" indent="-273050" algn="just">
              <a:lnSpc>
                <a:spcPts val="2160"/>
              </a:lnSpc>
              <a:spcBef>
                <a:spcPts val="635"/>
              </a:spcBef>
              <a:buClr>
                <a:srgbClr val="FD8537"/>
              </a:buClr>
              <a:buSzPct val="70000"/>
              <a:buFont typeface="Wingdings"/>
              <a:buChar char=""/>
              <a:tabLst>
                <a:tab pos="285750" algn="l"/>
              </a:tabLst>
            </a:pPr>
            <a:r>
              <a:rPr sz="2000" spc="150" dirty="0">
                <a:latin typeface="Cambria"/>
                <a:cs typeface="Cambria"/>
              </a:rPr>
              <a:t>An </a:t>
            </a:r>
            <a:r>
              <a:rPr sz="2000" spc="60" dirty="0">
                <a:latin typeface="Cambria"/>
                <a:cs typeface="Cambria"/>
              </a:rPr>
              <a:t>information </a:t>
            </a:r>
            <a:r>
              <a:rPr sz="2000" spc="75" dirty="0">
                <a:latin typeface="Cambria"/>
                <a:cs typeface="Cambria"/>
              </a:rPr>
              <a:t>database </a:t>
            </a:r>
            <a:r>
              <a:rPr sz="2000" spc="80" dirty="0">
                <a:latin typeface="Cambria"/>
                <a:cs typeface="Cambria"/>
              </a:rPr>
              <a:t>can </a:t>
            </a:r>
            <a:r>
              <a:rPr sz="2000" spc="15" dirty="0">
                <a:latin typeface="Cambria"/>
                <a:cs typeface="Cambria"/>
              </a:rPr>
              <a:t>be </a:t>
            </a:r>
            <a:r>
              <a:rPr sz="2000" spc="30" dirty="0">
                <a:latin typeface="Cambria"/>
                <a:cs typeface="Cambria"/>
              </a:rPr>
              <a:t>viewed </a:t>
            </a:r>
            <a:r>
              <a:rPr sz="2000" spc="95" dirty="0">
                <a:latin typeface="Cambria"/>
                <a:cs typeface="Cambria"/>
              </a:rPr>
              <a:t>as </a:t>
            </a:r>
            <a:r>
              <a:rPr sz="2000" spc="55" dirty="0">
                <a:latin typeface="Cambria"/>
                <a:cs typeface="Cambria"/>
              </a:rPr>
              <a:t>being </a:t>
            </a:r>
            <a:r>
              <a:rPr sz="2000" spc="15" dirty="0">
                <a:latin typeface="Cambria"/>
                <a:cs typeface="Cambria"/>
              </a:rPr>
              <a:t>composed </a:t>
            </a:r>
            <a:r>
              <a:rPr sz="2000" spc="-5" dirty="0">
                <a:latin typeface="Cambria"/>
                <a:cs typeface="Cambria"/>
              </a:rPr>
              <a:t>of </a:t>
            </a:r>
            <a:r>
              <a:rPr sz="2000" spc="130" dirty="0">
                <a:latin typeface="Cambria"/>
                <a:cs typeface="Cambria"/>
              </a:rPr>
              <a:t>a </a:t>
            </a:r>
            <a:r>
              <a:rPr sz="2000" spc="135" dirty="0">
                <a:latin typeface="Cambria"/>
                <a:cs typeface="Cambria"/>
              </a:rPr>
              <a:t> </a:t>
            </a:r>
            <a:r>
              <a:rPr sz="2000" spc="70" dirty="0">
                <a:latin typeface="Cambria"/>
                <a:cs typeface="Cambria"/>
              </a:rPr>
              <a:t>number</a:t>
            </a:r>
            <a:r>
              <a:rPr sz="2000" spc="120" dirty="0">
                <a:latin typeface="Cambria"/>
                <a:cs typeface="Cambria"/>
              </a:rPr>
              <a:t> </a:t>
            </a:r>
            <a:r>
              <a:rPr sz="2000" spc="-5" dirty="0">
                <a:latin typeface="Cambria"/>
                <a:cs typeface="Cambria"/>
              </a:rPr>
              <a:t>of</a:t>
            </a:r>
            <a:r>
              <a:rPr sz="2000" spc="105" dirty="0">
                <a:latin typeface="Cambria"/>
                <a:cs typeface="Cambria"/>
              </a:rPr>
              <a:t> </a:t>
            </a:r>
            <a:r>
              <a:rPr sz="2000" spc="60" dirty="0">
                <a:latin typeface="Cambria"/>
                <a:cs typeface="Cambria"/>
              </a:rPr>
              <a:t>independent</a:t>
            </a:r>
            <a:r>
              <a:rPr sz="2000" spc="125" dirty="0">
                <a:latin typeface="Cambria"/>
                <a:cs typeface="Cambria"/>
              </a:rPr>
              <a:t> </a:t>
            </a:r>
            <a:r>
              <a:rPr sz="2000" spc="70" dirty="0">
                <a:latin typeface="Cambria"/>
                <a:cs typeface="Cambria"/>
              </a:rPr>
              <a:t>items</a:t>
            </a:r>
            <a:r>
              <a:rPr sz="2000" spc="100" dirty="0">
                <a:latin typeface="Cambria"/>
                <a:cs typeface="Cambria"/>
              </a:rPr>
              <a:t> </a:t>
            </a:r>
            <a:r>
              <a:rPr sz="2000" spc="55" dirty="0">
                <a:latin typeface="Cambria"/>
                <a:cs typeface="Cambria"/>
              </a:rPr>
              <a:t>indexed</a:t>
            </a:r>
            <a:r>
              <a:rPr sz="2000" spc="125" dirty="0">
                <a:latin typeface="Cambria"/>
                <a:cs typeface="Cambria"/>
              </a:rPr>
              <a:t> </a:t>
            </a:r>
            <a:r>
              <a:rPr sz="2000" spc="35" dirty="0">
                <a:latin typeface="Cambria"/>
                <a:cs typeface="Cambria"/>
              </a:rPr>
              <a:t>by</a:t>
            </a:r>
            <a:r>
              <a:rPr sz="2000" spc="110" dirty="0">
                <a:latin typeface="Cambria"/>
                <a:cs typeface="Cambria"/>
              </a:rPr>
              <a:t> </a:t>
            </a:r>
            <a:r>
              <a:rPr sz="2000" spc="130" dirty="0">
                <a:latin typeface="Cambria"/>
                <a:cs typeface="Cambria"/>
              </a:rPr>
              <a:t>a</a:t>
            </a:r>
            <a:r>
              <a:rPr sz="2000" spc="110" dirty="0">
                <a:latin typeface="Cambria"/>
                <a:cs typeface="Cambria"/>
              </a:rPr>
              <a:t> </a:t>
            </a:r>
            <a:r>
              <a:rPr sz="2000" spc="50" dirty="0">
                <a:latin typeface="Cambria"/>
                <a:cs typeface="Cambria"/>
              </a:rPr>
              <a:t>series</a:t>
            </a:r>
            <a:r>
              <a:rPr sz="2000" spc="105" dirty="0">
                <a:latin typeface="Cambria"/>
                <a:cs typeface="Cambria"/>
              </a:rPr>
              <a:t> </a:t>
            </a:r>
            <a:r>
              <a:rPr sz="2000" spc="-5" dirty="0">
                <a:latin typeface="Cambria"/>
                <a:cs typeface="Cambria"/>
              </a:rPr>
              <a:t>of</a:t>
            </a:r>
            <a:r>
              <a:rPr sz="2000" spc="105" dirty="0">
                <a:latin typeface="Cambria"/>
                <a:cs typeface="Cambria"/>
              </a:rPr>
              <a:t> </a:t>
            </a:r>
            <a:r>
              <a:rPr sz="2000" spc="65" dirty="0">
                <a:latin typeface="Cambria"/>
                <a:cs typeface="Cambria"/>
              </a:rPr>
              <a:t>index</a:t>
            </a:r>
            <a:r>
              <a:rPr sz="2000" spc="120" dirty="0">
                <a:latin typeface="Cambria"/>
                <a:cs typeface="Cambria"/>
              </a:rPr>
              <a:t> </a:t>
            </a:r>
            <a:r>
              <a:rPr sz="2000" spc="65" dirty="0">
                <a:latin typeface="Cambria"/>
                <a:cs typeface="Cambria"/>
              </a:rPr>
              <a:t>terms</a:t>
            </a:r>
            <a:endParaRPr sz="2000" dirty="0">
              <a:latin typeface="Cambria"/>
              <a:cs typeface="Cambria"/>
            </a:endParaRPr>
          </a:p>
          <a:p>
            <a:pPr marL="652780" lvl="1" indent="-273685" algn="just">
              <a:lnSpc>
                <a:spcPct val="100000"/>
              </a:lnSpc>
              <a:spcBef>
                <a:spcPts val="204"/>
              </a:spcBef>
              <a:buClr>
                <a:srgbClr val="FD8537"/>
              </a:buClr>
              <a:buSzPct val="80000"/>
              <a:buFont typeface="Segoe UI Symbol"/>
              <a:buChar char="⚫"/>
              <a:tabLst>
                <a:tab pos="653415" algn="l"/>
              </a:tabLst>
            </a:pPr>
            <a:r>
              <a:rPr sz="2000" spc="85" dirty="0">
                <a:latin typeface="Cambria"/>
                <a:cs typeface="Cambria"/>
              </a:rPr>
              <a:t>Term</a:t>
            </a:r>
            <a:r>
              <a:rPr sz="2000" spc="65" dirty="0">
                <a:latin typeface="Cambria"/>
                <a:cs typeface="Cambria"/>
              </a:rPr>
              <a:t> </a:t>
            </a:r>
            <a:r>
              <a:rPr sz="2000" spc="70" dirty="0">
                <a:latin typeface="Cambria"/>
                <a:cs typeface="Cambria"/>
              </a:rPr>
              <a:t>clustering</a:t>
            </a:r>
            <a:endParaRPr sz="2000" dirty="0">
              <a:latin typeface="Cambria"/>
              <a:cs typeface="Cambria"/>
            </a:endParaRPr>
          </a:p>
          <a:p>
            <a:pPr marL="927100" lvl="2" indent="-183515" algn="just">
              <a:lnSpc>
                <a:spcPct val="100000"/>
              </a:lnSpc>
              <a:spcBef>
                <a:spcPts val="245"/>
              </a:spcBef>
              <a:buClr>
                <a:srgbClr val="DF752E"/>
              </a:buClr>
              <a:buSzPct val="60000"/>
              <a:buFont typeface="Wingdings"/>
              <a:buChar char=""/>
              <a:tabLst>
                <a:tab pos="927735" algn="l"/>
              </a:tabLst>
            </a:pPr>
            <a:r>
              <a:rPr sz="2000" spc="110" dirty="0">
                <a:latin typeface="Cambria"/>
                <a:cs typeface="Cambria"/>
              </a:rPr>
              <a:t>Used</a:t>
            </a:r>
            <a:r>
              <a:rPr sz="2000" spc="95" dirty="0">
                <a:latin typeface="Cambria"/>
                <a:cs typeface="Cambria"/>
              </a:rPr>
              <a:t> </a:t>
            </a:r>
            <a:r>
              <a:rPr sz="2000" spc="15" dirty="0">
                <a:latin typeface="Cambria"/>
                <a:cs typeface="Cambria"/>
              </a:rPr>
              <a:t>to</a:t>
            </a:r>
            <a:r>
              <a:rPr sz="2000" spc="105" dirty="0">
                <a:latin typeface="Cambria"/>
                <a:cs typeface="Cambria"/>
              </a:rPr>
              <a:t> </a:t>
            </a:r>
            <a:r>
              <a:rPr sz="2000" spc="55" dirty="0">
                <a:latin typeface="Cambria"/>
                <a:cs typeface="Cambria"/>
              </a:rPr>
              <a:t>create</a:t>
            </a:r>
            <a:r>
              <a:rPr sz="2000" spc="95" dirty="0">
                <a:latin typeface="Cambria"/>
                <a:cs typeface="Cambria"/>
              </a:rPr>
              <a:t> </a:t>
            </a:r>
            <a:r>
              <a:rPr sz="2000" spc="130" dirty="0">
                <a:latin typeface="Cambria"/>
                <a:cs typeface="Cambria"/>
              </a:rPr>
              <a:t>a</a:t>
            </a:r>
            <a:r>
              <a:rPr sz="2000" spc="110" dirty="0">
                <a:latin typeface="Cambria"/>
                <a:cs typeface="Cambria"/>
              </a:rPr>
              <a:t> </a:t>
            </a:r>
            <a:r>
              <a:rPr sz="2000" spc="85" dirty="0">
                <a:latin typeface="Cambria"/>
                <a:cs typeface="Cambria"/>
              </a:rPr>
              <a:t>statistical </a:t>
            </a:r>
            <a:r>
              <a:rPr sz="2000" spc="80" dirty="0">
                <a:latin typeface="Cambria"/>
                <a:cs typeface="Cambria"/>
              </a:rPr>
              <a:t>thesaurus</a:t>
            </a:r>
            <a:endParaRPr sz="2000" dirty="0">
              <a:latin typeface="Cambria"/>
              <a:cs typeface="Cambria"/>
            </a:endParaRPr>
          </a:p>
          <a:p>
            <a:pPr marL="927100" marR="5080" lvl="2" indent="-182880" algn="just">
              <a:lnSpc>
                <a:spcPts val="2160"/>
              </a:lnSpc>
              <a:spcBef>
                <a:spcPts val="509"/>
              </a:spcBef>
              <a:buClr>
                <a:srgbClr val="DF752E"/>
              </a:buClr>
              <a:buSzPct val="60000"/>
              <a:buFont typeface="Wingdings"/>
              <a:buChar char=""/>
              <a:tabLst>
                <a:tab pos="927735" algn="l"/>
              </a:tabLst>
            </a:pPr>
            <a:r>
              <a:rPr sz="2000" spc="70" dirty="0">
                <a:latin typeface="Cambria"/>
                <a:cs typeface="Cambria"/>
              </a:rPr>
              <a:t>Increase </a:t>
            </a:r>
            <a:r>
              <a:rPr sz="2000" spc="65" dirty="0">
                <a:latin typeface="Cambria"/>
                <a:cs typeface="Cambria"/>
              </a:rPr>
              <a:t>recall </a:t>
            </a:r>
            <a:r>
              <a:rPr sz="2000" spc="35" dirty="0">
                <a:latin typeface="Cambria"/>
                <a:cs typeface="Cambria"/>
              </a:rPr>
              <a:t>by</a:t>
            </a:r>
            <a:r>
              <a:rPr sz="2000" spc="40" dirty="0">
                <a:latin typeface="Cambria"/>
                <a:cs typeface="Cambria"/>
              </a:rPr>
              <a:t> </a:t>
            </a:r>
            <a:r>
              <a:rPr sz="2000" spc="75" dirty="0">
                <a:latin typeface="Cambria"/>
                <a:cs typeface="Cambria"/>
              </a:rPr>
              <a:t>expanding </a:t>
            </a:r>
            <a:r>
              <a:rPr sz="2000" spc="60" dirty="0">
                <a:latin typeface="Cambria"/>
                <a:cs typeface="Cambria"/>
              </a:rPr>
              <a:t>searches </a:t>
            </a:r>
            <a:r>
              <a:rPr sz="2000" spc="70" dirty="0">
                <a:latin typeface="Cambria"/>
                <a:cs typeface="Cambria"/>
              </a:rPr>
              <a:t>with </a:t>
            </a:r>
            <a:r>
              <a:rPr sz="2000" spc="60" dirty="0">
                <a:latin typeface="Cambria"/>
                <a:cs typeface="Cambria"/>
              </a:rPr>
              <a:t>related </a:t>
            </a:r>
            <a:r>
              <a:rPr sz="2000" spc="65" dirty="0">
                <a:latin typeface="Cambria"/>
                <a:cs typeface="Cambria"/>
              </a:rPr>
              <a:t>terms </a:t>
            </a:r>
            <a:r>
              <a:rPr sz="2000" spc="70" dirty="0">
                <a:latin typeface="Cambria"/>
                <a:cs typeface="Cambria"/>
              </a:rPr>
              <a:t> </a:t>
            </a:r>
            <a:r>
              <a:rPr sz="2000" spc="30" dirty="0">
                <a:solidFill>
                  <a:srgbClr val="7597D9"/>
                </a:solidFill>
                <a:latin typeface="Cambria"/>
                <a:cs typeface="Cambria"/>
              </a:rPr>
              <a:t>(query</a:t>
            </a:r>
            <a:r>
              <a:rPr sz="2000" spc="100" dirty="0">
                <a:solidFill>
                  <a:srgbClr val="7597D9"/>
                </a:solidFill>
                <a:latin typeface="Cambria"/>
                <a:cs typeface="Cambria"/>
              </a:rPr>
              <a:t> </a:t>
            </a:r>
            <a:r>
              <a:rPr sz="2000" spc="45" dirty="0">
                <a:solidFill>
                  <a:srgbClr val="7597D9"/>
                </a:solidFill>
                <a:latin typeface="Cambria"/>
                <a:cs typeface="Cambria"/>
              </a:rPr>
              <a:t>expansion)</a:t>
            </a:r>
            <a:endParaRPr sz="2000" dirty="0">
              <a:latin typeface="Cambria"/>
              <a:cs typeface="Cambria"/>
            </a:endParaRPr>
          </a:p>
          <a:p>
            <a:pPr marL="652780" lvl="1" indent="-273685" algn="just">
              <a:lnSpc>
                <a:spcPct val="100000"/>
              </a:lnSpc>
              <a:spcBef>
                <a:spcPts val="210"/>
              </a:spcBef>
              <a:buClr>
                <a:srgbClr val="FD8537"/>
              </a:buClr>
              <a:buSzPct val="80000"/>
              <a:buFont typeface="Segoe UI Symbol"/>
              <a:buChar char="⚫"/>
              <a:tabLst>
                <a:tab pos="653415" algn="l"/>
              </a:tabLst>
            </a:pPr>
            <a:r>
              <a:rPr sz="2000" spc="75" dirty="0">
                <a:latin typeface="Cambria"/>
                <a:cs typeface="Cambria"/>
              </a:rPr>
              <a:t>Document</a:t>
            </a:r>
            <a:r>
              <a:rPr sz="2000" spc="80" dirty="0">
                <a:latin typeface="Cambria"/>
                <a:cs typeface="Cambria"/>
              </a:rPr>
              <a:t> </a:t>
            </a:r>
            <a:r>
              <a:rPr sz="2000" spc="70" dirty="0">
                <a:latin typeface="Cambria"/>
                <a:cs typeface="Cambria"/>
              </a:rPr>
              <a:t>clustering</a:t>
            </a:r>
            <a:endParaRPr sz="2000" dirty="0">
              <a:latin typeface="Cambria"/>
              <a:cs typeface="Cambria"/>
            </a:endParaRPr>
          </a:p>
          <a:p>
            <a:pPr marL="927100" lvl="2" indent="-183515" algn="just">
              <a:lnSpc>
                <a:spcPct val="100000"/>
              </a:lnSpc>
              <a:spcBef>
                <a:spcPts val="240"/>
              </a:spcBef>
              <a:buClr>
                <a:srgbClr val="DF752E"/>
              </a:buClr>
              <a:buSzPct val="60000"/>
              <a:buFont typeface="Wingdings"/>
              <a:buChar char=""/>
              <a:tabLst>
                <a:tab pos="927735" algn="l"/>
              </a:tabLst>
            </a:pPr>
            <a:r>
              <a:rPr sz="2000" spc="110" dirty="0">
                <a:latin typeface="Cambria"/>
                <a:cs typeface="Cambria"/>
              </a:rPr>
              <a:t>Used</a:t>
            </a:r>
            <a:r>
              <a:rPr sz="2000" spc="90" dirty="0">
                <a:latin typeface="Cambria"/>
                <a:cs typeface="Cambria"/>
              </a:rPr>
              <a:t> </a:t>
            </a:r>
            <a:r>
              <a:rPr sz="2000" spc="15" dirty="0">
                <a:latin typeface="Cambria"/>
                <a:cs typeface="Cambria"/>
              </a:rPr>
              <a:t>to</a:t>
            </a:r>
            <a:r>
              <a:rPr sz="2000" spc="95" dirty="0">
                <a:latin typeface="Cambria"/>
                <a:cs typeface="Cambria"/>
              </a:rPr>
              <a:t> </a:t>
            </a:r>
            <a:r>
              <a:rPr sz="2000" spc="55" dirty="0">
                <a:latin typeface="Cambria"/>
                <a:cs typeface="Cambria"/>
              </a:rPr>
              <a:t>create</a:t>
            </a:r>
            <a:r>
              <a:rPr sz="2000" spc="90" dirty="0">
                <a:latin typeface="Cambria"/>
                <a:cs typeface="Cambria"/>
              </a:rPr>
              <a:t> </a:t>
            </a:r>
            <a:r>
              <a:rPr sz="2000" spc="50" dirty="0">
                <a:latin typeface="Cambria"/>
                <a:cs typeface="Cambria"/>
              </a:rPr>
              <a:t>document</a:t>
            </a:r>
            <a:r>
              <a:rPr sz="2000" spc="110" dirty="0">
                <a:latin typeface="Cambria"/>
                <a:cs typeface="Cambria"/>
              </a:rPr>
              <a:t> </a:t>
            </a:r>
            <a:r>
              <a:rPr sz="2000" spc="65" dirty="0">
                <a:latin typeface="Cambria"/>
                <a:cs typeface="Cambria"/>
              </a:rPr>
              <a:t>clusters</a:t>
            </a:r>
            <a:endParaRPr sz="2000" dirty="0">
              <a:latin typeface="Cambria"/>
              <a:cs typeface="Cambria"/>
            </a:endParaRPr>
          </a:p>
          <a:p>
            <a:pPr marL="927100" marR="5080" lvl="2" indent="-182880" algn="just">
              <a:lnSpc>
                <a:spcPts val="2160"/>
              </a:lnSpc>
              <a:spcBef>
                <a:spcPts val="509"/>
              </a:spcBef>
              <a:buClr>
                <a:srgbClr val="DF752E"/>
              </a:buClr>
              <a:buSzPct val="60000"/>
              <a:buFont typeface="Wingdings"/>
              <a:buChar char=""/>
              <a:tabLst>
                <a:tab pos="927735" algn="l"/>
              </a:tabLst>
            </a:pPr>
            <a:r>
              <a:rPr sz="2000" spc="95" dirty="0">
                <a:latin typeface="Cambria"/>
                <a:cs typeface="Cambria"/>
              </a:rPr>
              <a:t>The </a:t>
            </a:r>
            <a:r>
              <a:rPr sz="2000" spc="65" dirty="0">
                <a:latin typeface="Cambria"/>
                <a:cs typeface="Cambria"/>
              </a:rPr>
              <a:t>search </a:t>
            </a:r>
            <a:r>
              <a:rPr sz="2000" spc="80" dirty="0">
                <a:latin typeface="Cambria"/>
                <a:cs typeface="Cambria"/>
              </a:rPr>
              <a:t>can </a:t>
            </a:r>
            <a:r>
              <a:rPr sz="2000" spc="50" dirty="0">
                <a:latin typeface="Cambria"/>
                <a:cs typeface="Cambria"/>
              </a:rPr>
              <a:t>retrieve </a:t>
            </a:r>
            <a:r>
              <a:rPr sz="2000" spc="65" dirty="0">
                <a:latin typeface="Cambria"/>
                <a:cs typeface="Cambria"/>
              </a:rPr>
              <a:t>items </a:t>
            </a:r>
            <a:r>
              <a:rPr sz="2000" spc="80" dirty="0">
                <a:latin typeface="Cambria"/>
                <a:cs typeface="Cambria"/>
              </a:rPr>
              <a:t>similar </a:t>
            </a:r>
            <a:r>
              <a:rPr sz="2000" spc="15" dirty="0">
                <a:latin typeface="Cambria"/>
                <a:cs typeface="Cambria"/>
              </a:rPr>
              <a:t>to </a:t>
            </a:r>
            <a:r>
              <a:rPr sz="2000" spc="114" dirty="0">
                <a:latin typeface="Cambria"/>
                <a:cs typeface="Cambria"/>
              </a:rPr>
              <a:t>an </a:t>
            </a:r>
            <a:r>
              <a:rPr sz="2000" spc="75" dirty="0">
                <a:latin typeface="Cambria"/>
                <a:cs typeface="Cambria"/>
              </a:rPr>
              <a:t>item </a:t>
            </a:r>
            <a:r>
              <a:rPr sz="2000" spc="-5" dirty="0">
                <a:latin typeface="Cambria"/>
                <a:cs typeface="Cambria"/>
              </a:rPr>
              <a:t>of </a:t>
            </a:r>
            <a:r>
              <a:rPr sz="2000" spc="70" dirty="0">
                <a:latin typeface="Cambria"/>
                <a:cs typeface="Cambria"/>
              </a:rPr>
              <a:t>interest, </a:t>
            </a:r>
            <a:r>
              <a:rPr sz="2000" spc="75" dirty="0">
                <a:latin typeface="Cambria"/>
                <a:cs typeface="Cambria"/>
              </a:rPr>
              <a:t> </a:t>
            </a:r>
            <a:r>
              <a:rPr sz="2000" spc="55" dirty="0">
                <a:latin typeface="Cambria"/>
                <a:cs typeface="Cambria"/>
              </a:rPr>
              <a:t>even</a:t>
            </a:r>
            <a:r>
              <a:rPr sz="2000" spc="60" dirty="0">
                <a:latin typeface="Cambria"/>
                <a:cs typeface="Cambria"/>
              </a:rPr>
              <a:t> </a:t>
            </a:r>
            <a:r>
              <a:rPr sz="2000" spc="65" dirty="0">
                <a:latin typeface="Cambria"/>
                <a:cs typeface="Cambria"/>
              </a:rPr>
              <a:t>if</a:t>
            </a:r>
            <a:r>
              <a:rPr sz="2000" spc="70" dirty="0">
                <a:latin typeface="Cambria"/>
                <a:cs typeface="Cambria"/>
              </a:rPr>
              <a:t> </a:t>
            </a:r>
            <a:r>
              <a:rPr sz="2000" spc="75" dirty="0">
                <a:latin typeface="Cambria"/>
                <a:cs typeface="Cambria"/>
              </a:rPr>
              <a:t>the</a:t>
            </a:r>
            <a:r>
              <a:rPr sz="2000" spc="80" dirty="0">
                <a:latin typeface="Cambria"/>
                <a:cs typeface="Cambria"/>
              </a:rPr>
              <a:t> </a:t>
            </a:r>
            <a:r>
              <a:rPr sz="2000" spc="50" dirty="0">
                <a:latin typeface="Cambria"/>
                <a:cs typeface="Cambria"/>
              </a:rPr>
              <a:t>query</a:t>
            </a:r>
            <a:r>
              <a:rPr sz="2000" spc="55" dirty="0">
                <a:latin typeface="Cambria"/>
                <a:cs typeface="Cambria"/>
              </a:rPr>
              <a:t> </a:t>
            </a:r>
            <a:r>
              <a:rPr sz="2000" spc="30" dirty="0">
                <a:latin typeface="Cambria"/>
                <a:cs typeface="Cambria"/>
              </a:rPr>
              <a:t>would</a:t>
            </a:r>
            <a:r>
              <a:rPr sz="2000" spc="35" dirty="0">
                <a:latin typeface="Cambria"/>
                <a:cs typeface="Cambria"/>
              </a:rPr>
              <a:t> </a:t>
            </a:r>
            <a:r>
              <a:rPr sz="2000" spc="45" dirty="0">
                <a:latin typeface="Cambria"/>
                <a:cs typeface="Cambria"/>
              </a:rPr>
              <a:t>not</a:t>
            </a:r>
            <a:r>
              <a:rPr sz="2000" spc="50" dirty="0">
                <a:latin typeface="Cambria"/>
                <a:cs typeface="Cambria"/>
              </a:rPr>
              <a:t> </a:t>
            </a:r>
            <a:r>
              <a:rPr sz="2000" spc="85" dirty="0">
                <a:latin typeface="Cambria"/>
                <a:cs typeface="Cambria"/>
              </a:rPr>
              <a:t>have</a:t>
            </a:r>
            <a:r>
              <a:rPr sz="2000" spc="90" dirty="0">
                <a:latin typeface="Cambria"/>
                <a:cs typeface="Cambria"/>
              </a:rPr>
              <a:t> </a:t>
            </a:r>
            <a:r>
              <a:rPr sz="2000" spc="50" dirty="0">
                <a:latin typeface="Cambria"/>
                <a:cs typeface="Cambria"/>
              </a:rPr>
              <a:t>retrieved</a:t>
            </a:r>
            <a:r>
              <a:rPr sz="2000" spc="55" dirty="0">
                <a:latin typeface="Cambria"/>
                <a:cs typeface="Cambria"/>
              </a:rPr>
              <a:t> </a:t>
            </a:r>
            <a:r>
              <a:rPr sz="2000" spc="75" dirty="0">
                <a:latin typeface="Cambria"/>
                <a:cs typeface="Cambria"/>
              </a:rPr>
              <a:t>the</a:t>
            </a:r>
            <a:r>
              <a:rPr sz="2000" spc="80" dirty="0">
                <a:latin typeface="Cambria"/>
                <a:cs typeface="Cambria"/>
              </a:rPr>
              <a:t> </a:t>
            </a:r>
            <a:r>
              <a:rPr sz="2000" spc="75" dirty="0">
                <a:latin typeface="Cambria"/>
                <a:cs typeface="Cambria"/>
              </a:rPr>
              <a:t>item </a:t>
            </a:r>
            <a:r>
              <a:rPr sz="2000" spc="80" dirty="0">
                <a:latin typeface="Cambria"/>
                <a:cs typeface="Cambria"/>
              </a:rPr>
              <a:t> </a:t>
            </a:r>
            <a:r>
              <a:rPr sz="2000" spc="65" dirty="0">
                <a:solidFill>
                  <a:srgbClr val="7597D9"/>
                </a:solidFill>
                <a:latin typeface="Cambria"/>
                <a:cs typeface="Cambria"/>
              </a:rPr>
              <a:t>(resultant</a:t>
            </a:r>
            <a:r>
              <a:rPr sz="2000" spc="95" dirty="0">
                <a:solidFill>
                  <a:srgbClr val="7597D9"/>
                </a:solidFill>
                <a:latin typeface="Cambria"/>
                <a:cs typeface="Cambria"/>
              </a:rPr>
              <a:t> </a:t>
            </a:r>
            <a:r>
              <a:rPr sz="2000" spc="60" dirty="0">
                <a:solidFill>
                  <a:srgbClr val="7597D9"/>
                </a:solidFill>
                <a:latin typeface="Cambria"/>
                <a:cs typeface="Cambria"/>
              </a:rPr>
              <a:t>set</a:t>
            </a:r>
            <a:r>
              <a:rPr sz="2000" spc="105" dirty="0">
                <a:solidFill>
                  <a:srgbClr val="7597D9"/>
                </a:solidFill>
                <a:latin typeface="Cambria"/>
                <a:cs typeface="Cambria"/>
              </a:rPr>
              <a:t> </a:t>
            </a:r>
            <a:r>
              <a:rPr sz="2000" spc="45" dirty="0">
                <a:solidFill>
                  <a:srgbClr val="7597D9"/>
                </a:solidFill>
                <a:latin typeface="Cambria"/>
                <a:cs typeface="Cambria"/>
              </a:rPr>
              <a:t>expansion)</a:t>
            </a:r>
            <a:endParaRPr sz="2000" dirty="0">
              <a:latin typeface="Cambria"/>
              <a:cs typeface="Cambria"/>
            </a:endParaRPr>
          </a:p>
          <a:p>
            <a:pPr marL="927100" lvl="2" indent="-183515" algn="just">
              <a:lnSpc>
                <a:spcPct val="100000"/>
              </a:lnSpc>
              <a:spcBef>
                <a:spcPts val="210"/>
              </a:spcBef>
              <a:buClr>
                <a:srgbClr val="DF752E"/>
              </a:buClr>
              <a:buSzPct val="60000"/>
              <a:buFont typeface="Wingdings"/>
              <a:buChar char=""/>
              <a:tabLst>
                <a:tab pos="927735" algn="l"/>
              </a:tabLst>
            </a:pPr>
            <a:r>
              <a:rPr sz="2000" spc="75" dirty="0">
                <a:latin typeface="Cambria"/>
                <a:cs typeface="Cambria"/>
              </a:rPr>
              <a:t>Result-set</a:t>
            </a:r>
            <a:r>
              <a:rPr sz="2000" spc="65" dirty="0">
                <a:latin typeface="Cambria"/>
                <a:cs typeface="Cambria"/>
              </a:rPr>
              <a:t> </a:t>
            </a:r>
            <a:r>
              <a:rPr sz="2000" spc="70" dirty="0">
                <a:latin typeface="Cambria"/>
                <a:cs typeface="Cambria"/>
              </a:rPr>
              <a:t>clustering</a:t>
            </a:r>
            <a:endParaRPr sz="2000" dirty="0">
              <a:latin typeface="Cambria"/>
              <a:cs typeface="Cambri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4798060" cy="474489"/>
          </a:xfrm>
          <a:prstGeom prst="rect">
            <a:avLst/>
          </a:prstGeom>
        </p:spPr>
        <p:txBody>
          <a:bodyPr vert="horz" wrap="square" lIns="0" tIns="12700" rIns="0" bIns="0" rtlCol="0">
            <a:spAutoFit/>
          </a:bodyPr>
          <a:lstStyle/>
          <a:p>
            <a:pPr marL="12700">
              <a:lnSpc>
                <a:spcPct val="100000"/>
              </a:lnSpc>
              <a:spcBef>
                <a:spcPts val="100"/>
              </a:spcBef>
            </a:pPr>
            <a:r>
              <a:rPr sz="3000" b="1" spc="310" dirty="0">
                <a:solidFill>
                  <a:srgbClr val="002060"/>
                </a:solidFill>
                <a:latin typeface="Cambria"/>
                <a:cs typeface="Cambria"/>
              </a:rPr>
              <a:t>P</a:t>
            </a:r>
            <a:r>
              <a:rPr b="1" spc="310" dirty="0">
                <a:solidFill>
                  <a:srgbClr val="002060"/>
                </a:solidFill>
                <a:latin typeface="Cambria"/>
                <a:cs typeface="Cambria"/>
              </a:rPr>
              <a:t>ROCESS</a:t>
            </a:r>
            <a:r>
              <a:rPr b="1" spc="280" dirty="0">
                <a:solidFill>
                  <a:srgbClr val="002060"/>
                </a:solidFill>
                <a:latin typeface="Cambria"/>
                <a:cs typeface="Cambria"/>
              </a:rPr>
              <a:t> </a:t>
            </a:r>
            <a:r>
              <a:rPr b="1" spc="300" dirty="0">
                <a:solidFill>
                  <a:srgbClr val="002060"/>
                </a:solidFill>
                <a:latin typeface="Cambria"/>
                <a:cs typeface="Cambria"/>
              </a:rPr>
              <a:t>OF</a:t>
            </a:r>
            <a:r>
              <a:rPr b="1" spc="270" dirty="0">
                <a:solidFill>
                  <a:srgbClr val="002060"/>
                </a:solidFill>
                <a:latin typeface="Cambria"/>
                <a:cs typeface="Cambria"/>
              </a:rPr>
              <a:t> </a:t>
            </a:r>
            <a:r>
              <a:rPr sz="3000" b="1" spc="320" dirty="0">
                <a:solidFill>
                  <a:srgbClr val="002060"/>
                </a:solidFill>
                <a:latin typeface="Cambria"/>
                <a:cs typeface="Cambria"/>
              </a:rPr>
              <a:t>C</a:t>
            </a:r>
            <a:r>
              <a:rPr b="1" spc="320" dirty="0">
                <a:solidFill>
                  <a:srgbClr val="002060"/>
                </a:solidFill>
                <a:latin typeface="Cambria"/>
                <a:cs typeface="Cambria"/>
              </a:rPr>
              <a:t>LUSTERING</a:t>
            </a:r>
            <a:endParaRPr sz="3000" b="1" dirty="0">
              <a:solidFill>
                <a:srgbClr val="002060"/>
              </a:solidFill>
              <a:latin typeface="Cambria"/>
              <a:cs typeface="Cambria"/>
            </a:endParaRPr>
          </a:p>
        </p:txBody>
      </p:sp>
      <p:sp>
        <p:nvSpPr>
          <p:cNvPr id="10" name="object 3"/>
          <p:cNvSpPr txBox="1"/>
          <p:nvPr/>
        </p:nvSpPr>
        <p:spPr>
          <a:xfrm>
            <a:off x="535940" y="1554879"/>
            <a:ext cx="7672705" cy="4858385"/>
          </a:xfrm>
          <a:prstGeom prst="rect">
            <a:avLst/>
          </a:prstGeom>
        </p:spPr>
        <p:txBody>
          <a:bodyPr vert="horz" wrap="square" lIns="0" tIns="86360" rIns="0" bIns="0" rtlCol="0">
            <a:spAutoFit/>
          </a:bodyPr>
          <a:lstStyle/>
          <a:p>
            <a:pPr marL="285115" indent="-273050" algn="just">
              <a:lnSpc>
                <a:spcPct val="100000"/>
              </a:lnSpc>
              <a:spcBef>
                <a:spcPts val="680"/>
              </a:spcBef>
              <a:buClr>
                <a:srgbClr val="FD8537"/>
              </a:buClr>
              <a:buSzPct val="68750"/>
              <a:buFont typeface="Wingdings"/>
              <a:buChar char=""/>
              <a:tabLst>
                <a:tab pos="285750" algn="l"/>
              </a:tabLst>
            </a:pPr>
            <a:r>
              <a:rPr sz="2400" spc="100" dirty="0">
                <a:latin typeface="Cambria"/>
                <a:cs typeface="Cambria"/>
              </a:rPr>
              <a:t>Define</a:t>
            </a:r>
            <a:r>
              <a:rPr sz="2400" spc="105" dirty="0">
                <a:latin typeface="Cambria"/>
                <a:cs typeface="Cambria"/>
              </a:rPr>
              <a:t> </a:t>
            </a:r>
            <a:r>
              <a:rPr sz="2400" spc="90" dirty="0">
                <a:latin typeface="Cambria"/>
                <a:cs typeface="Cambria"/>
              </a:rPr>
              <a:t>the</a:t>
            </a:r>
            <a:r>
              <a:rPr sz="2400" spc="130" dirty="0">
                <a:latin typeface="Cambria"/>
                <a:cs typeface="Cambria"/>
              </a:rPr>
              <a:t> </a:t>
            </a:r>
            <a:r>
              <a:rPr sz="2400" spc="75" dirty="0">
                <a:latin typeface="Cambria"/>
                <a:cs typeface="Cambria"/>
              </a:rPr>
              <a:t>domain</a:t>
            </a:r>
            <a:r>
              <a:rPr sz="2400" spc="125" dirty="0">
                <a:latin typeface="Cambria"/>
                <a:cs typeface="Cambria"/>
              </a:rPr>
              <a:t> </a:t>
            </a:r>
            <a:r>
              <a:rPr sz="2400" spc="20" dirty="0">
                <a:latin typeface="Cambria"/>
                <a:cs typeface="Cambria"/>
              </a:rPr>
              <a:t>for</a:t>
            </a:r>
            <a:r>
              <a:rPr sz="2400" spc="130" dirty="0">
                <a:latin typeface="Cambria"/>
                <a:cs typeface="Cambria"/>
              </a:rPr>
              <a:t> </a:t>
            </a:r>
            <a:r>
              <a:rPr sz="2400" spc="85" dirty="0">
                <a:latin typeface="Cambria"/>
                <a:cs typeface="Cambria"/>
              </a:rPr>
              <a:t>clustering</a:t>
            </a:r>
            <a:endParaRPr sz="2400" dirty="0">
              <a:latin typeface="Cambria"/>
              <a:cs typeface="Cambria"/>
            </a:endParaRPr>
          </a:p>
          <a:p>
            <a:pPr marL="652780" lvl="1" indent="-273050" algn="just">
              <a:lnSpc>
                <a:spcPct val="100000"/>
              </a:lnSpc>
              <a:spcBef>
                <a:spcPts val="509"/>
              </a:spcBef>
              <a:buClr>
                <a:srgbClr val="FD8537"/>
              </a:buClr>
              <a:buSzPct val="78571"/>
              <a:buFont typeface="Segoe UI Symbol"/>
              <a:buChar char="⚫"/>
              <a:tabLst>
                <a:tab pos="652780" algn="l"/>
              </a:tabLst>
            </a:pPr>
            <a:r>
              <a:rPr sz="2100" spc="90" dirty="0">
                <a:latin typeface="Cambria"/>
                <a:cs typeface="Cambria"/>
              </a:rPr>
              <a:t>Thesaurus:</a:t>
            </a:r>
            <a:r>
              <a:rPr sz="2100" spc="130" dirty="0">
                <a:latin typeface="Cambria"/>
                <a:cs typeface="Cambria"/>
              </a:rPr>
              <a:t> </a:t>
            </a:r>
            <a:r>
              <a:rPr sz="2100" spc="60" dirty="0">
                <a:latin typeface="Cambria"/>
                <a:cs typeface="Cambria"/>
              </a:rPr>
              <a:t>“medical</a:t>
            </a:r>
            <a:r>
              <a:rPr sz="2100" spc="105" dirty="0">
                <a:latin typeface="Cambria"/>
                <a:cs typeface="Cambria"/>
              </a:rPr>
              <a:t> </a:t>
            </a:r>
            <a:r>
              <a:rPr sz="2100" spc="60" dirty="0">
                <a:latin typeface="Cambria"/>
                <a:cs typeface="Cambria"/>
              </a:rPr>
              <a:t>terms”</a:t>
            </a:r>
            <a:endParaRPr sz="2100" dirty="0">
              <a:latin typeface="Cambria"/>
              <a:cs typeface="Cambria"/>
            </a:endParaRPr>
          </a:p>
          <a:p>
            <a:pPr marL="652780" lvl="1" indent="-273050" algn="just">
              <a:lnSpc>
                <a:spcPct val="100000"/>
              </a:lnSpc>
              <a:spcBef>
                <a:spcPts val="505"/>
              </a:spcBef>
              <a:buClr>
                <a:srgbClr val="FD8537"/>
              </a:buClr>
              <a:buSzPct val="78571"/>
              <a:buFont typeface="Segoe UI Symbol"/>
              <a:buChar char="⚫"/>
              <a:tabLst>
                <a:tab pos="652780" algn="l"/>
              </a:tabLst>
            </a:pPr>
            <a:r>
              <a:rPr sz="2100" spc="75" dirty="0">
                <a:latin typeface="Cambria"/>
                <a:cs typeface="Cambria"/>
              </a:rPr>
              <a:t>Documents:</a:t>
            </a:r>
            <a:r>
              <a:rPr sz="2100" spc="130" dirty="0">
                <a:latin typeface="Cambria"/>
                <a:cs typeface="Cambria"/>
              </a:rPr>
              <a:t> </a:t>
            </a:r>
            <a:r>
              <a:rPr sz="2100" spc="60" dirty="0">
                <a:latin typeface="Cambria"/>
                <a:cs typeface="Cambria"/>
              </a:rPr>
              <a:t>set</a:t>
            </a:r>
            <a:r>
              <a:rPr sz="2100" spc="110" dirty="0">
                <a:latin typeface="Cambria"/>
                <a:cs typeface="Cambria"/>
              </a:rPr>
              <a:t> </a:t>
            </a:r>
            <a:r>
              <a:rPr sz="2100" spc="-5" dirty="0">
                <a:latin typeface="Cambria"/>
                <a:cs typeface="Cambria"/>
              </a:rPr>
              <a:t>of</a:t>
            </a:r>
            <a:r>
              <a:rPr sz="2100" spc="114" dirty="0">
                <a:latin typeface="Cambria"/>
                <a:cs typeface="Cambria"/>
              </a:rPr>
              <a:t> </a:t>
            </a:r>
            <a:r>
              <a:rPr sz="2100" spc="80" dirty="0">
                <a:latin typeface="Cambria"/>
                <a:cs typeface="Cambria"/>
              </a:rPr>
              <a:t>items</a:t>
            </a:r>
            <a:r>
              <a:rPr sz="2100" spc="114" dirty="0">
                <a:latin typeface="Cambria"/>
                <a:cs typeface="Cambria"/>
              </a:rPr>
              <a:t> </a:t>
            </a:r>
            <a:r>
              <a:rPr sz="2100" spc="15" dirty="0">
                <a:latin typeface="Cambria"/>
                <a:cs typeface="Cambria"/>
              </a:rPr>
              <a:t>to</a:t>
            </a:r>
            <a:r>
              <a:rPr sz="2100" spc="110" dirty="0">
                <a:latin typeface="Cambria"/>
                <a:cs typeface="Cambria"/>
              </a:rPr>
              <a:t> </a:t>
            </a:r>
            <a:r>
              <a:rPr sz="2100" spc="20" dirty="0">
                <a:latin typeface="Cambria"/>
                <a:cs typeface="Cambria"/>
              </a:rPr>
              <a:t>be</a:t>
            </a:r>
            <a:r>
              <a:rPr sz="2100" spc="105" dirty="0">
                <a:latin typeface="Cambria"/>
                <a:cs typeface="Cambria"/>
              </a:rPr>
              <a:t> </a:t>
            </a:r>
            <a:r>
              <a:rPr sz="2100" spc="60" dirty="0">
                <a:latin typeface="Cambria"/>
                <a:cs typeface="Cambria"/>
              </a:rPr>
              <a:t>clustered</a:t>
            </a:r>
            <a:endParaRPr sz="2100" dirty="0">
              <a:latin typeface="Cambria"/>
              <a:cs typeface="Cambria"/>
            </a:endParaRPr>
          </a:p>
          <a:p>
            <a:pPr marL="652145" marR="5080" lvl="1" indent="-273050" algn="just">
              <a:lnSpc>
                <a:spcPct val="100000"/>
              </a:lnSpc>
              <a:spcBef>
                <a:spcPts val="505"/>
              </a:spcBef>
              <a:buClr>
                <a:srgbClr val="FD8537"/>
              </a:buClr>
              <a:buSzPct val="78571"/>
              <a:buFont typeface="Segoe UI Symbol"/>
              <a:buChar char="⚫"/>
              <a:tabLst>
                <a:tab pos="652780" algn="l"/>
              </a:tabLst>
            </a:pPr>
            <a:r>
              <a:rPr sz="2100" spc="75" dirty="0">
                <a:solidFill>
                  <a:srgbClr val="7597D9"/>
                </a:solidFill>
                <a:latin typeface="Cambria"/>
                <a:cs typeface="Cambria"/>
              </a:rPr>
              <a:t>Identify</a:t>
            </a:r>
            <a:r>
              <a:rPr sz="2100" spc="80" dirty="0">
                <a:solidFill>
                  <a:srgbClr val="7597D9"/>
                </a:solidFill>
                <a:latin typeface="Cambria"/>
                <a:cs typeface="Cambria"/>
              </a:rPr>
              <a:t> </a:t>
            </a:r>
            <a:r>
              <a:rPr sz="2100" spc="45" dirty="0">
                <a:solidFill>
                  <a:srgbClr val="7597D9"/>
                </a:solidFill>
                <a:latin typeface="Cambria"/>
                <a:cs typeface="Cambria"/>
              </a:rPr>
              <a:t>those</a:t>
            </a:r>
            <a:r>
              <a:rPr sz="2100" spc="50" dirty="0">
                <a:solidFill>
                  <a:srgbClr val="7597D9"/>
                </a:solidFill>
                <a:latin typeface="Cambria"/>
                <a:cs typeface="Cambria"/>
              </a:rPr>
              <a:t> </a:t>
            </a:r>
            <a:r>
              <a:rPr sz="2100" spc="30" dirty="0">
                <a:solidFill>
                  <a:srgbClr val="7597D9"/>
                </a:solidFill>
                <a:latin typeface="Cambria"/>
                <a:cs typeface="Cambria"/>
              </a:rPr>
              <a:t>objects</a:t>
            </a:r>
            <a:r>
              <a:rPr sz="2100" spc="35" dirty="0">
                <a:solidFill>
                  <a:srgbClr val="7597D9"/>
                </a:solidFill>
                <a:latin typeface="Cambria"/>
                <a:cs typeface="Cambria"/>
              </a:rPr>
              <a:t> </a:t>
            </a:r>
            <a:r>
              <a:rPr sz="2100" spc="15" dirty="0">
                <a:solidFill>
                  <a:srgbClr val="7597D9"/>
                </a:solidFill>
                <a:latin typeface="Cambria"/>
                <a:cs typeface="Cambria"/>
              </a:rPr>
              <a:t>to</a:t>
            </a:r>
            <a:r>
              <a:rPr sz="2100" spc="20" dirty="0">
                <a:solidFill>
                  <a:srgbClr val="7597D9"/>
                </a:solidFill>
                <a:latin typeface="Cambria"/>
                <a:cs typeface="Cambria"/>
              </a:rPr>
              <a:t> </a:t>
            </a:r>
            <a:r>
              <a:rPr sz="2100" spc="15" dirty="0">
                <a:solidFill>
                  <a:srgbClr val="7597D9"/>
                </a:solidFill>
                <a:latin typeface="Cambria"/>
                <a:cs typeface="Cambria"/>
              </a:rPr>
              <a:t>be</a:t>
            </a:r>
            <a:r>
              <a:rPr sz="2100" spc="20" dirty="0">
                <a:solidFill>
                  <a:srgbClr val="7597D9"/>
                </a:solidFill>
                <a:latin typeface="Cambria"/>
                <a:cs typeface="Cambria"/>
              </a:rPr>
              <a:t> </a:t>
            </a:r>
            <a:r>
              <a:rPr sz="2100" spc="60" dirty="0">
                <a:solidFill>
                  <a:srgbClr val="7597D9"/>
                </a:solidFill>
                <a:latin typeface="Cambria"/>
                <a:cs typeface="Cambria"/>
              </a:rPr>
              <a:t>used </a:t>
            </a:r>
            <a:r>
              <a:rPr sz="2100" spc="65" dirty="0">
                <a:solidFill>
                  <a:srgbClr val="7597D9"/>
                </a:solidFill>
                <a:latin typeface="Cambria"/>
                <a:cs typeface="Cambria"/>
              </a:rPr>
              <a:t> </a:t>
            </a:r>
            <a:r>
              <a:rPr sz="2100" spc="90" dirty="0">
                <a:solidFill>
                  <a:srgbClr val="7597D9"/>
                </a:solidFill>
                <a:latin typeface="Cambria"/>
                <a:cs typeface="Cambria"/>
              </a:rPr>
              <a:t>in  </a:t>
            </a:r>
            <a:r>
              <a:rPr sz="2100" spc="80" dirty="0">
                <a:solidFill>
                  <a:srgbClr val="7597D9"/>
                </a:solidFill>
                <a:latin typeface="Cambria"/>
                <a:cs typeface="Cambria"/>
              </a:rPr>
              <a:t>the  </a:t>
            </a:r>
            <a:r>
              <a:rPr sz="2100" spc="70" dirty="0">
                <a:solidFill>
                  <a:srgbClr val="7597D9"/>
                </a:solidFill>
                <a:latin typeface="Cambria"/>
                <a:cs typeface="Cambria"/>
              </a:rPr>
              <a:t>clustering </a:t>
            </a:r>
            <a:r>
              <a:rPr sz="2100" spc="75" dirty="0">
                <a:solidFill>
                  <a:srgbClr val="7597D9"/>
                </a:solidFill>
                <a:latin typeface="Cambria"/>
                <a:cs typeface="Cambria"/>
              </a:rPr>
              <a:t> </a:t>
            </a:r>
            <a:r>
              <a:rPr sz="2100" spc="25" dirty="0">
                <a:solidFill>
                  <a:srgbClr val="7597D9"/>
                </a:solidFill>
                <a:latin typeface="Cambria"/>
                <a:cs typeface="Cambria"/>
              </a:rPr>
              <a:t>process </a:t>
            </a:r>
            <a:r>
              <a:rPr sz="2100" spc="95" dirty="0">
                <a:solidFill>
                  <a:srgbClr val="7597D9"/>
                </a:solidFill>
                <a:latin typeface="Cambria"/>
                <a:cs typeface="Cambria"/>
              </a:rPr>
              <a:t>and </a:t>
            </a:r>
            <a:r>
              <a:rPr sz="2100" spc="45" dirty="0">
                <a:solidFill>
                  <a:srgbClr val="7597D9"/>
                </a:solidFill>
                <a:latin typeface="Cambria"/>
                <a:cs typeface="Cambria"/>
              </a:rPr>
              <a:t>reduce </a:t>
            </a:r>
            <a:r>
              <a:rPr sz="2100" spc="80" dirty="0">
                <a:solidFill>
                  <a:srgbClr val="7597D9"/>
                </a:solidFill>
                <a:latin typeface="Cambria"/>
                <a:cs typeface="Cambria"/>
              </a:rPr>
              <a:t>the </a:t>
            </a:r>
            <a:r>
              <a:rPr sz="2100" spc="65" dirty="0">
                <a:solidFill>
                  <a:srgbClr val="7597D9"/>
                </a:solidFill>
                <a:latin typeface="Cambria"/>
                <a:cs typeface="Cambria"/>
              </a:rPr>
              <a:t>potential </a:t>
            </a:r>
            <a:r>
              <a:rPr sz="2100" spc="20" dirty="0">
                <a:solidFill>
                  <a:srgbClr val="7597D9"/>
                </a:solidFill>
                <a:latin typeface="Cambria"/>
                <a:cs typeface="Cambria"/>
              </a:rPr>
              <a:t>for </a:t>
            </a:r>
            <a:r>
              <a:rPr sz="2100" spc="40" dirty="0">
                <a:solidFill>
                  <a:srgbClr val="7597D9"/>
                </a:solidFill>
                <a:latin typeface="Cambria"/>
                <a:cs typeface="Cambria"/>
              </a:rPr>
              <a:t>erroneous </a:t>
            </a:r>
            <a:r>
              <a:rPr sz="2100" spc="100" dirty="0">
                <a:solidFill>
                  <a:srgbClr val="7597D9"/>
                </a:solidFill>
                <a:latin typeface="Cambria"/>
                <a:cs typeface="Cambria"/>
              </a:rPr>
              <a:t>data </a:t>
            </a:r>
            <a:r>
              <a:rPr sz="2100" spc="110" dirty="0">
                <a:solidFill>
                  <a:srgbClr val="7597D9"/>
                </a:solidFill>
                <a:latin typeface="Cambria"/>
                <a:cs typeface="Cambria"/>
              </a:rPr>
              <a:t>that </a:t>
            </a:r>
            <a:r>
              <a:rPr sz="2100" spc="114" dirty="0">
                <a:solidFill>
                  <a:srgbClr val="7597D9"/>
                </a:solidFill>
                <a:latin typeface="Cambria"/>
                <a:cs typeface="Cambria"/>
              </a:rPr>
              <a:t> </a:t>
            </a:r>
            <a:r>
              <a:rPr sz="2100" spc="35" dirty="0">
                <a:solidFill>
                  <a:srgbClr val="7597D9"/>
                </a:solidFill>
                <a:latin typeface="Cambria"/>
                <a:cs typeface="Cambria"/>
              </a:rPr>
              <a:t>could</a:t>
            </a:r>
            <a:r>
              <a:rPr sz="2100" spc="114" dirty="0">
                <a:solidFill>
                  <a:srgbClr val="7597D9"/>
                </a:solidFill>
                <a:latin typeface="Cambria"/>
                <a:cs typeface="Cambria"/>
              </a:rPr>
              <a:t> </a:t>
            </a:r>
            <a:r>
              <a:rPr sz="2100" spc="60" dirty="0">
                <a:solidFill>
                  <a:srgbClr val="7597D9"/>
                </a:solidFill>
                <a:latin typeface="Cambria"/>
                <a:cs typeface="Cambria"/>
              </a:rPr>
              <a:t>induce</a:t>
            </a:r>
            <a:r>
              <a:rPr sz="2100" spc="135" dirty="0">
                <a:solidFill>
                  <a:srgbClr val="7597D9"/>
                </a:solidFill>
                <a:latin typeface="Cambria"/>
                <a:cs typeface="Cambria"/>
              </a:rPr>
              <a:t> </a:t>
            </a:r>
            <a:r>
              <a:rPr sz="2100" spc="35" dirty="0">
                <a:solidFill>
                  <a:srgbClr val="7597D9"/>
                </a:solidFill>
                <a:latin typeface="Cambria"/>
                <a:cs typeface="Cambria"/>
              </a:rPr>
              <a:t>errors</a:t>
            </a:r>
            <a:r>
              <a:rPr sz="2100" spc="145" dirty="0">
                <a:solidFill>
                  <a:srgbClr val="7597D9"/>
                </a:solidFill>
                <a:latin typeface="Cambria"/>
                <a:cs typeface="Cambria"/>
              </a:rPr>
              <a:t> </a:t>
            </a:r>
            <a:r>
              <a:rPr sz="2100" spc="90" dirty="0">
                <a:solidFill>
                  <a:srgbClr val="7597D9"/>
                </a:solidFill>
                <a:latin typeface="Cambria"/>
                <a:cs typeface="Cambria"/>
              </a:rPr>
              <a:t>in</a:t>
            </a:r>
            <a:r>
              <a:rPr sz="2100" spc="130" dirty="0">
                <a:solidFill>
                  <a:srgbClr val="7597D9"/>
                </a:solidFill>
                <a:latin typeface="Cambria"/>
                <a:cs typeface="Cambria"/>
              </a:rPr>
              <a:t> </a:t>
            </a:r>
            <a:r>
              <a:rPr sz="2100" spc="80" dirty="0">
                <a:solidFill>
                  <a:srgbClr val="7597D9"/>
                </a:solidFill>
                <a:latin typeface="Cambria"/>
                <a:cs typeface="Cambria"/>
              </a:rPr>
              <a:t>the</a:t>
            </a:r>
            <a:r>
              <a:rPr sz="2100" spc="125" dirty="0">
                <a:solidFill>
                  <a:srgbClr val="7597D9"/>
                </a:solidFill>
                <a:latin typeface="Cambria"/>
                <a:cs typeface="Cambria"/>
              </a:rPr>
              <a:t> </a:t>
            </a:r>
            <a:r>
              <a:rPr sz="2100" spc="75" dirty="0">
                <a:solidFill>
                  <a:srgbClr val="7597D9"/>
                </a:solidFill>
                <a:latin typeface="Cambria"/>
                <a:cs typeface="Cambria"/>
              </a:rPr>
              <a:t>clustering</a:t>
            </a:r>
            <a:r>
              <a:rPr sz="2100" spc="145" dirty="0">
                <a:solidFill>
                  <a:srgbClr val="7597D9"/>
                </a:solidFill>
                <a:latin typeface="Cambria"/>
                <a:cs typeface="Cambria"/>
              </a:rPr>
              <a:t> </a:t>
            </a:r>
            <a:r>
              <a:rPr sz="2100" spc="20" dirty="0">
                <a:solidFill>
                  <a:srgbClr val="7597D9"/>
                </a:solidFill>
                <a:latin typeface="Cambria"/>
                <a:cs typeface="Cambria"/>
              </a:rPr>
              <a:t>process</a:t>
            </a:r>
            <a:endParaRPr sz="2100" dirty="0">
              <a:latin typeface="Cambria"/>
              <a:cs typeface="Cambria"/>
            </a:endParaRPr>
          </a:p>
          <a:p>
            <a:pPr marL="285115" marR="6350" indent="-273050" algn="just">
              <a:lnSpc>
                <a:spcPct val="100000"/>
              </a:lnSpc>
              <a:spcBef>
                <a:spcPts val="595"/>
              </a:spcBef>
              <a:buClr>
                <a:srgbClr val="FD8537"/>
              </a:buClr>
              <a:buSzPct val="68750"/>
              <a:buFont typeface="Wingdings"/>
              <a:buChar char=""/>
              <a:tabLst>
                <a:tab pos="285750" algn="l"/>
              </a:tabLst>
            </a:pPr>
            <a:r>
              <a:rPr sz="2400" spc="100" dirty="0">
                <a:latin typeface="Cambria"/>
                <a:cs typeface="Cambria"/>
              </a:rPr>
              <a:t>Determine</a:t>
            </a:r>
            <a:r>
              <a:rPr sz="2400" spc="105" dirty="0">
                <a:latin typeface="Cambria"/>
                <a:cs typeface="Cambria"/>
              </a:rPr>
              <a:t> </a:t>
            </a:r>
            <a:r>
              <a:rPr sz="2400" spc="90" dirty="0">
                <a:latin typeface="Cambria"/>
                <a:cs typeface="Cambria"/>
              </a:rPr>
              <a:t>the</a:t>
            </a:r>
            <a:r>
              <a:rPr sz="2400" spc="95" dirty="0">
                <a:latin typeface="Cambria"/>
                <a:cs typeface="Cambria"/>
              </a:rPr>
              <a:t> </a:t>
            </a:r>
            <a:r>
              <a:rPr sz="2400" spc="90" dirty="0">
                <a:latin typeface="Cambria"/>
                <a:cs typeface="Cambria"/>
              </a:rPr>
              <a:t>attributes</a:t>
            </a:r>
            <a:r>
              <a:rPr sz="2400" spc="95" dirty="0">
                <a:latin typeface="Cambria"/>
                <a:cs typeface="Cambria"/>
              </a:rPr>
              <a:t> </a:t>
            </a:r>
            <a:r>
              <a:rPr sz="2400" spc="-5" dirty="0">
                <a:latin typeface="Cambria"/>
                <a:cs typeface="Cambria"/>
              </a:rPr>
              <a:t>of</a:t>
            </a:r>
            <a:r>
              <a:rPr sz="2400" dirty="0">
                <a:latin typeface="Cambria"/>
                <a:cs typeface="Cambria"/>
              </a:rPr>
              <a:t> </a:t>
            </a:r>
            <a:r>
              <a:rPr sz="2400" spc="90" dirty="0">
                <a:latin typeface="Cambria"/>
                <a:cs typeface="Cambria"/>
              </a:rPr>
              <a:t>the</a:t>
            </a:r>
            <a:r>
              <a:rPr sz="2400" spc="95" dirty="0">
                <a:latin typeface="Cambria"/>
                <a:cs typeface="Cambria"/>
              </a:rPr>
              <a:t> </a:t>
            </a:r>
            <a:r>
              <a:rPr sz="2400" spc="35" dirty="0">
                <a:latin typeface="Cambria"/>
                <a:cs typeface="Cambria"/>
              </a:rPr>
              <a:t>objects</a:t>
            </a:r>
            <a:r>
              <a:rPr sz="2400" spc="600" dirty="0">
                <a:latin typeface="Cambria"/>
                <a:cs typeface="Cambria"/>
              </a:rPr>
              <a:t> </a:t>
            </a:r>
            <a:r>
              <a:rPr sz="2400" spc="20" dirty="0">
                <a:latin typeface="Cambria"/>
                <a:cs typeface="Cambria"/>
              </a:rPr>
              <a:t>to</a:t>
            </a:r>
            <a:r>
              <a:rPr sz="2400" spc="25" dirty="0">
                <a:latin typeface="Cambria"/>
                <a:cs typeface="Cambria"/>
              </a:rPr>
              <a:t> </a:t>
            </a:r>
            <a:r>
              <a:rPr sz="2400" spc="20" dirty="0">
                <a:latin typeface="Cambria"/>
                <a:cs typeface="Cambria"/>
              </a:rPr>
              <a:t>be </a:t>
            </a:r>
            <a:r>
              <a:rPr sz="2400" spc="25" dirty="0">
                <a:latin typeface="Cambria"/>
                <a:cs typeface="Cambria"/>
              </a:rPr>
              <a:t> </a:t>
            </a:r>
            <a:r>
              <a:rPr sz="2400" spc="70" dirty="0">
                <a:latin typeface="Cambria"/>
                <a:cs typeface="Cambria"/>
              </a:rPr>
              <a:t>clustered</a:t>
            </a:r>
            <a:endParaRPr sz="2400" dirty="0">
              <a:latin typeface="Cambria"/>
              <a:cs typeface="Cambria"/>
            </a:endParaRPr>
          </a:p>
          <a:p>
            <a:pPr marL="652145" marR="5080" lvl="1" indent="-273050">
              <a:lnSpc>
                <a:spcPct val="100000"/>
              </a:lnSpc>
              <a:spcBef>
                <a:spcPts val="509"/>
              </a:spcBef>
              <a:buClr>
                <a:srgbClr val="FD8537"/>
              </a:buClr>
              <a:buSzPct val="78571"/>
              <a:buFont typeface="Segoe UI Symbol"/>
              <a:buChar char="⚫"/>
              <a:tabLst>
                <a:tab pos="652145" algn="l"/>
                <a:tab pos="652780" algn="l"/>
              </a:tabLst>
            </a:pPr>
            <a:r>
              <a:rPr sz="2100" spc="90" dirty="0">
                <a:latin typeface="Cambria"/>
                <a:cs typeface="Cambria"/>
              </a:rPr>
              <a:t>Thesaurus:</a:t>
            </a:r>
            <a:r>
              <a:rPr sz="2100" spc="470" dirty="0">
                <a:latin typeface="Cambria"/>
                <a:cs typeface="Cambria"/>
              </a:rPr>
              <a:t> </a:t>
            </a:r>
            <a:r>
              <a:rPr sz="2100" spc="60" dirty="0">
                <a:latin typeface="Cambria"/>
                <a:cs typeface="Cambria"/>
              </a:rPr>
              <a:t>determine</a:t>
            </a:r>
            <a:r>
              <a:rPr sz="2100" spc="475" dirty="0">
                <a:latin typeface="Cambria"/>
                <a:cs typeface="Cambria"/>
              </a:rPr>
              <a:t> </a:t>
            </a:r>
            <a:r>
              <a:rPr sz="2100" spc="80" dirty="0">
                <a:latin typeface="Cambria"/>
                <a:cs typeface="Cambria"/>
              </a:rPr>
              <a:t>the</a:t>
            </a:r>
            <a:r>
              <a:rPr sz="2100" spc="470" dirty="0">
                <a:latin typeface="Cambria"/>
                <a:cs typeface="Cambria"/>
              </a:rPr>
              <a:t> </a:t>
            </a:r>
            <a:r>
              <a:rPr sz="2100" spc="45" dirty="0">
                <a:latin typeface="Cambria"/>
                <a:cs typeface="Cambria"/>
              </a:rPr>
              <a:t>specific</a:t>
            </a:r>
            <a:r>
              <a:rPr sz="2100" spc="484" dirty="0">
                <a:latin typeface="Cambria"/>
                <a:cs typeface="Cambria"/>
              </a:rPr>
              <a:t> </a:t>
            </a:r>
            <a:r>
              <a:rPr sz="2100" spc="20" dirty="0">
                <a:latin typeface="Cambria"/>
                <a:cs typeface="Cambria"/>
              </a:rPr>
              <a:t>words</a:t>
            </a:r>
            <a:r>
              <a:rPr sz="2100" spc="470" dirty="0">
                <a:latin typeface="Cambria"/>
                <a:cs typeface="Cambria"/>
              </a:rPr>
              <a:t> </a:t>
            </a:r>
            <a:r>
              <a:rPr sz="2100" spc="90" dirty="0">
                <a:latin typeface="Cambria"/>
                <a:cs typeface="Cambria"/>
              </a:rPr>
              <a:t>in</a:t>
            </a:r>
            <a:r>
              <a:rPr sz="2100" spc="475" dirty="0">
                <a:latin typeface="Cambria"/>
                <a:cs typeface="Cambria"/>
              </a:rPr>
              <a:t> </a:t>
            </a:r>
            <a:r>
              <a:rPr sz="2100" spc="80" dirty="0">
                <a:latin typeface="Cambria"/>
                <a:cs typeface="Cambria"/>
              </a:rPr>
              <a:t>the</a:t>
            </a:r>
            <a:r>
              <a:rPr sz="2100" spc="465" dirty="0">
                <a:latin typeface="Cambria"/>
                <a:cs typeface="Cambria"/>
              </a:rPr>
              <a:t> </a:t>
            </a:r>
            <a:r>
              <a:rPr sz="2100" spc="30" dirty="0">
                <a:latin typeface="Cambria"/>
                <a:cs typeface="Cambria"/>
              </a:rPr>
              <a:t>objects </a:t>
            </a:r>
            <a:r>
              <a:rPr sz="2100" spc="-445" dirty="0">
                <a:latin typeface="Cambria"/>
                <a:cs typeface="Cambria"/>
              </a:rPr>
              <a:t> </a:t>
            </a:r>
            <a:r>
              <a:rPr sz="2100" spc="15" dirty="0">
                <a:latin typeface="Cambria"/>
                <a:cs typeface="Cambria"/>
              </a:rPr>
              <a:t>to</a:t>
            </a:r>
            <a:r>
              <a:rPr sz="2100" spc="105" dirty="0">
                <a:latin typeface="Cambria"/>
                <a:cs typeface="Cambria"/>
              </a:rPr>
              <a:t> </a:t>
            </a:r>
            <a:r>
              <a:rPr sz="2100" spc="20" dirty="0">
                <a:latin typeface="Cambria"/>
                <a:cs typeface="Cambria"/>
              </a:rPr>
              <a:t>be</a:t>
            </a:r>
            <a:r>
              <a:rPr sz="2100" spc="114" dirty="0">
                <a:latin typeface="Cambria"/>
                <a:cs typeface="Cambria"/>
              </a:rPr>
              <a:t> </a:t>
            </a:r>
            <a:r>
              <a:rPr sz="2100" spc="60" dirty="0">
                <a:latin typeface="Cambria"/>
                <a:cs typeface="Cambria"/>
              </a:rPr>
              <a:t>used</a:t>
            </a:r>
            <a:endParaRPr sz="2100" dirty="0">
              <a:latin typeface="Cambria"/>
              <a:cs typeface="Cambria"/>
            </a:endParaRPr>
          </a:p>
          <a:p>
            <a:pPr marL="652145" marR="5080" lvl="1" indent="-273050">
              <a:lnSpc>
                <a:spcPct val="100000"/>
              </a:lnSpc>
              <a:spcBef>
                <a:spcPts val="505"/>
              </a:spcBef>
              <a:buClr>
                <a:srgbClr val="FD8537"/>
              </a:buClr>
              <a:buSzPct val="78571"/>
              <a:buFont typeface="Segoe UI Symbol"/>
              <a:buChar char="⚫"/>
              <a:tabLst>
                <a:tab pos="652145" algn="l"/>
                <a:tab pos="652780" algn="l"/>
              </a:tabLst>
            </a:pPr>
            <a:r>
              <a:rPr sz="2100" spc="75" dirty="0">
                <a:latin typeface="Cambria"/>
                <a:cs typeface="Cambria"/>
              </a:rPr>
              <a:t>Documents:</a:t>
            </a:r>
            <a:r>
              <a:rPr sz="2100" spc="260" dirty="0">
                <a:latin typeface="Cambria"/>
                <a:cs typeface="Cambria"/>
              </a:rPr>
              <a:t> </a:t>
            </a:r>
            <a:r>
              <a:rPr sz="2100" spc="105" dirty="0">
                <a:latin typeface="Cambria"/>
                <a:cs typeface="Cambria"/>
              </a:rPr>
              <a:t>may</a:t>
            </a:r>
            <a:r>
              <a:rPr sz="2100" spc="250" dirty="0">
                <a:latin typeface="Cambria"/>
                <a:cs typeface="Cambria"/>
              </a:rPr>
              <a:t> </a:t>
            </a:r>
            <a:r>
              <a:rPr sz="2100" spc="40" dirty="0">
                <a:latin typeface="Cambria"/>
                <a:cs typeface="Cambria"/>
              </a:rPr>
              <a:t>focus</a:t>
            </a:r>
            <a:r>
              <a:rPr sz="2100" spc="270" dirty="0">
                <a:latin typeface="Cambria"/>
                <a:cs typeface="Cambria"/>
              </a:rPr>
              <a:t> </a:t>
            </a:r>
            <a:r>
              <a:rPr sz="2100" spc="20" dirty="0">
                <a:latin typeface="Cambria"/>
                <a:cs typeface="Cambria"/>
              </a:rPr>
              <a:t>on</a:t>
            </a:r>
            <a:r>
              <a:rPr sz="2100" spc="270" dirty="0">
                <a:latin typeface="Cambria"/>
                <a:cs typeface="Cambria"/>
              </a:rPr>
              <a:t> </a:t>
            </a:r>
            <a:r>
              <a:rPr sz="2100" spc="45" dirty="0">
                <a:latin typeface="Cambria"/>
                <a:cs typeface="Cambria"/>
              </a:rPr>
              <a:t>specific</a:t>
            </a:r>
            <a:r>
              <a:rPr sz="2100" spc="270" dirty="0">
                <a:latin typeface="Cambria"/>
                <a:cs typeface="Cambria"/>
              </a:rPr>
              <a:t> </a:t>
            </a:r>
            <a:r>
              <a:rPr sz="2100" spc="30" dirty="0">
                <a:latin typeface="Cambria"/>
                <a:cs typeface="Cambria"/>
              </a:rPr>
              <a:t>zone</a:t>
            </a:r>
            <a:r>
              <a:rPr sz="2100" spc="270" dirty="0">
                <a:latin typeface="Cambria"/>
                <a:cs typeface="Cambria"/>
              </a:rPr>
              <a:t> </a:t>
            </a:r>
            <a:r>
              <a:rPr sz="2100" spc="80" dirty="0">
                <a:latin typeface="Cambria"/>
                <a:cs typeface="Cambria"/>
              </a:rPr>
              <a:t>within</a:t>
            </a:r>
            <a:r>
              <a:rPr sz="2100" spc="260" dirty="0">
                <a:latin typeface="Cambria"/>
                <a:cs typeface="Cambria"/>
              </a:rPr>
              <a:t> </a:t>
            </a:r>
            <a:r>
              <a:rPr sz="2100" spc="80" dirty="0">
                <a:latin typeface="Cambria"/>
                <a:cs typeface="Cambria"/>
              </a:rPr>
              <a:t>the</a:t>
            </a:r>
            <a:r>
              <a:rPr sz="2100" spc="270" dirty="0">
                <a:latin typeface="Cambria"/>
                <a:cs typeface="Cambria"/>
              </a:rPr>
              <a:t> </a:t>
            </a:r>
            <a:r>
              <a:rPr sz="2100" spc="80" dirty="0">
                <a:latin typeface="Cambria"/>
                <a:cs typeface="Cambria"/>
              </a:rPr>
              <a:t>items </a:t>
            </a:r>
            <a:r>
              <a:rPr sz="2100" spc="-450" dirty="0">
                <a:latin typeface="Cambria"/>
                <a:cs typeface="Cambria"/>
              </a:rPr>
              <a:t> </a:t>
            </a:r>
            <a:r>
              <a:rPr sz="2100" spc="114" dirty="0">
                <a:latin typeface="Cambria"/>
                <a:cs typeface="Cambria"/>
              </a:rPr>
              <a:t>that</a:t>
            </a:r>
            <a:r>
              <a:rPr sz="2100" spc="100" dirty="0">
                <a:latin typeface="Cambria"/>
                <a:cs typeface="Cambria"/>
              </a:rPr>
              <a:t> </a:t>
            </a:r>
            <a:r>
              <a:rPr sz="2100" spc="70" dirty="0">
                <a:latin typeface="Cambria"/>
                <a:cs typeface="Cambria"/>
              </a:rPr>
              <a:t>are</a:t>
            </a:r>
            <a:r>
              <a:rPr sz="2100" spc="125" dirty="0">
                <a:latin typeface="Cambria"/>
                <a:cs typeface="Cambria"/>
              </a:rPr>
              <a:t> </a:t>
            </a:r>
            <a:r>
              <a:rPr sz="2100" spc="15" dirty="0">
                <a:latin typeface="Cambria"/>
                <a:cs typeface="Cambria"/>
              </a:rPr>
              <a:t>to</a:t>
            </a:r>
            <a:r>
              <a:rPr sz="2100" spc="114" dirty="0">
                <a:latin typeface="Cambria"/>
                <a:cs typeface="Cambria"/>
              </a:rPr>
              <a:t> </a:t>
            </a:r>
            <a:r>
              <a:rPr sz="2100" spc="20" dirty="0">
                <a:latin typeface="Cambria"/>
                <a:cs typeface="Cambria"/>
              </a:rPr>
              <a:t>be</a:t>
            </a:r>
            <a:r>
              <a:rPr sz="2100" spc="114" dirty="0">
                <a:latin typeface="Cambria"/>
                <a:cs typeface="Cambria"/>
              </a:rPr>
              <a:t> </a:t>
            </a:r>
            <a:r>
              <a:rPr sz="2100" spc="60" dirty="0">
                <a:latin typeface="Cambria"/>
                <a:cs typeface="Cambria"/>
              </a:rPr>
              <a:t>used</a:t>
            </a:r>
            <a:r>
              <a:rPr sz="2100" spc="125" dirty="0">
                <a:latin typeface="Cambria"/>
                <a:cs typeface="Cambria"/>
              </a:rPr>
              <a:t> </a:t>
            </a:r>
            <a:r>
              <a:rPr sz="2100" spc="15" dirty="0">
                <a:latin typeface="Cambria"/>
                <a:cs typeface="Cambria"/>
              </a:rPr>
              <a:t>to</a:t>
            </a:r>
            <a:r>
              <a:rPr sz="2100" spc="114" dirty="0">
                <a:latin typeface="Cambria"/>
                <a:cs typeface="Cambria"/>
              </a:rPr>
              <a:t> </a:t>
            </a:r>
            <a:r>
              <a:rPr sz="2100" spc="60" dirty="0">
                <a:latin typeface="Cambria"/>
                <a:cs typeface="Cambria"/>
              </a:rPr>
              <a:t>determine</a:t>
            </a:r>
            <a:r>
              <a:rPr sz="2100" spc="120" dirty="0">
                <a:latin typeface="Cambria"/>
                <a:cs typeface="Cambria"/>
              </a:rPr>
              <a:t> </a:t>
            </a:r>
            <a:r>
              <a:rPr sz="2100" spc="85" dirty="0">
                <a:latin typeface="Cambria"/>
                <a:cs typeface="Cambria"/>
              </a:rPr>
              <a:t>similarity</a:t>
            </a:r>
            <a:endParaRPr sz="2100" dirty="0">
              <a:latin typeface="Cambria"/>
              <a:cs typeface="Cambria"/>
            </a:endParaRPr>
          </a:p>
          <a:p>
            <a:pPr marL="652780" lvl="1" indent="-273050">
              <a:lnSpc>
                <a:spcPct val="100000"/>
              </a:lnSpc>
              <a:spcBef>
                <a:spcPts val="505"/>
              </a:spcBef>
              <a:buClr>
                <a:srgbClr val="FD8537"/>
              </a:buClr>
              <a:buSzPct val="78571"/>
              <a:buFont typeface="Segoe UI Symbol"/>
              <a:buChar char="⚫"/>
              <a:tabLst>
                <a:tab pos="652145" algn="l"/>
                <a:tab pos="652780" algn="l"/>
              </a:tabLst>
            </a:pPr>
            <a:r>
              <a:rPr sz="2100" spc="65" dirty="0">
                <a:solidFill>
                  <a:srgbClr val="7597D9"/>
                </a:solidFill>
                <a:latin typeface="Cambria"/>
                <a:cs typeface="Cambria"/>
              </a:rPr>
              <a:t>Reduce</a:t>
            </a:r>
            <a:r>
              <a:rPr sz="2100" spc="110" dirty="0">
                <a:solidFill>
                  <a:srgbClr val="7597D9"/>
                </a:solidFill>
                <a:latin typeface="Cambria"/>
                <a:cs typeface="Cambria"/>
              </a:rPr>
              <a:t> </a:t>
            </a:r>
            <a:r>
              <a:rPr sz="2100" spc="35" dirty="0">
                <a:solidFill>
                  <a:srgbClr val="7597D9"/>
                </a:solidFill>
                <a:latin typeface="Cambria"/>
                <a:cs typeface="Cambria"/>
              </a:rPr>
              <a:t>erroneous</a:t>
            </a:r>
            <a:r>
              <a:rPr sz="2100" spc="135" dirty="0">
                <a:solidFill>
                  <a:srgbClr val="7597D9"/>
                </a:solidFill>
                <a:latin typeface="Cambria"/>
                <a:cs typeface="Cambria"/>
              </a:rPr>
              <a:t> </a:t>
            </a:r>
            <a:r>
              <a:rPr sz="2100" spc="55" dirty="0">
                <a:solidFill>
                  <a:srgbClr val="7597D9"/>
                </a:solidFill>
                <a:latin typeface="Cambria"/>
                <a:cs typeface="Cambria"/>
              </a:rPr>
              <a:t>association</a:t>
            </a:r>
            <a:endParaRPr sz="2100" dirty="0">
              <a:latin typeface="Cambria"/>
              <a:cs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6093460" cy="474489"/>
          </a:xfrm>
          <a:prstGeom prst="rect">
            <a:avLst/>
          </a:prstGeom>
        </p:spPr>
        <p:txBody>
          <a:bodyPr vert="horz" wrap="square" lIns="0" tIns="12700" rIns="0" bIns="0" rtlCol="0">
            <a:spAutoFit/>
          </a:bodyPr>
          <a:lstStyle/>
          <a:p>
            <a:pPr marL="12700">
              <a:lnSpc>
                <a:spcPct val="100000"/>
              </a:lnSpc>
              <a:spcBef>
                <a:spcPts val="100"/>
              </a:spcBef>
            </a:pPr>
            <a:r>
              <a:rPr sz="3000" b="1" spc="310" dirty="0">
                <a:solidFill>
                  <a:srgbClr val="002060"/>
                </a:solidFill>
                <a:latin typeface="Cambria"/>
                <a:cs typeface="Cambria"/>
              </a:rPr>
              <a:t>P</a:t>
            </a:r>
            <a:r>
              <a:rPr b="1" spc="310" dirty="0">
                <a:solidFill>
                  <a:srgbClr val="002060"/>
                </a:solidFill>
                <a:latin typeface="Cambria"/>
                <a:cs typeface="Cambria"/>
              </a:rPr>
              <a:t>ROCESS</a:t>
            </a:r>
            <a:r>
              <a:rPr b="1" spc="290" dirty="0">
                <a:solidFill>
                  <a:srgbClr val="002060"/>
                </a:solidFill>
                <a:latin typeface="Cambria"/>
                <a:cs typeface="Cambria"/>
              </a:rPr>
              <a:t> </a:t>
            </a:r>
            <a:r>
              <a:rPr b="1" spc="300" dirty="0">
                <a:solidFill>
                  <a:srgbClr val="002060"/>
                </a:solidFill>
                <a:latin typeface="Cambria"/>
                <a:cs typeface="Cambria"/>
              </a:rPr>
              <a:t>OF</a:t>
            </a:r>
            <a:r>
              <a:rPr b="1" spc="285" dirty="0">
                <a:solidFill>
                  <a:srgbClr val="002060"/>
                </a:solidFill>
                <a:latin typeface="Cambria"/>
                <a:cs typeface="Cambria"/>
              </a:rPr>
              <a:t> </a:t>
            </a:r>
            <a:r>
              <a:rPr sz="3000" b="1" spc="320" dirty="0">
                <a:solidFill>
                  <a:srgbClr val="002060"/>
                </a:solidFill>
                <a:latin typeface="Cambria"/>
                <a:cs typeface="Cambria"/>
              </a:rPr>
              <a:t>C</a:t>
            </a:r>
            <a:r>
              <a:rPr b="1" spc="320" dirty="0">
                <a:solidFill>
                  <a:srgbClr val="002060"/>
                </a:solidFill>
                <a:latin typeface="Cambria"/>
                <a:cs typeface="Cambria"/>
              </a:rPr>
              <a:t>LUSTERING</a:t>
            </a:r>
            <a:r>
              <a:rPr b="1" spc="270" dirty="0">
                <a:solidFill>
                  <a:srgbClr val="002060"/>
                </a:solidFill>
                <a:latin typeface="Cambria"/>
                <a:cs typeface="Cambria"/>
              </a:rPr>
              <a:t> </a:t>
            </a:r>
            <a:r>
              <a:rPr sz="3000" b="1" spc="170" dirty="0">
                <a:solidFill>
                  <a:srgbClr val="002060"/>
                </a:solidFill>
                <a:latin typeface="Cambria"/>
                <a:cs typeface="Cambria"/>
              </a:rPr>
              <a:t>(C</a:t>
            </a:r>
            <a:r>
              <a:rPr b="1" spc="170" dirty="0">
                <a:solidFill>
                  <a:srgbClr val="002060"/>
                </a:solidFill>
                <a:latin typeface="Cambria"/>
                <a:cs typeface="Cambria"/>
              </a:rPr>
              <a:t>ONT</a:t>
            </a:r>
            <a:r>
              <a:rPr sz="3000" b="1" spc="170" dirty="0">
                <a:solidFill>
                  <a:srgbClr val="002060"/>
                </a:solidFill>
                <a:latin typeface="Cambria"/>
                <a:cs typeface="Cambria"/>
              </a:rPr>
              <a:t>.)</a:t>
            </a:r>
            <a:endParaRPr sz="3000" b="1" dirty="0">
              <a:solidFill>
                <a:srgbClr val="002060"/>
              </a:solidFill>
              <a:latin typeface="Cambria"/>
              <a:cs typeface="Cambria"/>
            </a:endParaRPr>
          </a:p>
        </p:txBody>
      </p:sp>
      <p:sp>
        <p:nvSpPr>
          <p:cNvPr id="10" name="object 3"/>
          <p:cNvSpPr txBox="1"/>
          <p:nvPr/>
        </p:nvSpPr>
        <p:spPr>
          <a:xfrm>
            <a:off x="535940" y="1628902"/>
            <a:ext cx="7193280" cy="3658870"/>
          </a:xfrm>
          <a:prstGeom prst="rect">
            <a:avLst/>
          </a:prstGeom>
        </p:spPr>
        <p:txBody>
          <a:bodyPr vert="horz" wrap="square" lIns="0" tIns="12700" rIns="0" bIns="0" rtlCol="0">
            <a:spAutoFit/>
          </a:bodyPr>
          <a:lstStyle/>
          <a:p>
            <a:pPr marL="285115" marR="5080" indent="-273050">
              <a:lnSpc>
                <a:spcPct val="100000"/>
              </a:lnSpc>
              <a:spcBef>
                <a:spcPts val="100"/>
              </a:spcBef>
              <a:buClr>
                <a:srgbClr val="FD8537"/>
              </a:buClr>
              <a:buSzPct val="68750"/>
              <a:buFont typeface="Wingdings"/>
              <a:buChar char=""/>
              <a:tabLst>
                <a:tab pos="285750" algn="l"/>
              </a:tabLst>
            </a:pPr>
            <a:r>
              <a:rPr sz="2400" spc="100" dirty="0">
                <a:latin typeface="Cambria"/>
                <a:cs typeface="Cambria"/>
              </a:rPr>
              <a:t>Determine</a:t>
            </a:r>
            <a:r>
              <a:rPr sz="2400" spc="110" dirty="0">
                <a:latin typeface="Cambria"/>
                <a:cs typeface="Cambria"/>
              </a:rPr>
              <a:t> </a:t>
            </a:r>
            <a:r>
              <a:rPr sz="2400" spc="90" dirty="0">
                <a:latin typeface="Cambria"/>
                <a:cs typeface="Cambria"/>
              </a:rPr>
              <a:t>the</a:t>
            </a:r>
            <a:r>
              <a:rPr sz="2400" spc="135" dirty="0">
                <a:latin typeface="Cambria"/>
                <a:cs typeface="Cambria"/>
              </a:rPr>
              <a:t> </a:t>
            </a:r>
            <a:r>
              <a:rPr sz="2400" spc="80" dirty="0">
                <a:latin typeface="Cambria"/>
                <a:cs typeface="Cambria"/>
              </a:rPr>
              <a:t>relationships</a:t>
            </a:r>
            <a:r>
              <a:rPr sz="2400" spc="110" dirty="0">
                <a:latin typeface="Cambria"/>
                <a:cs typeface="Cambria"/>
              </a:rPr>
              <a:t> </a:t>
            </a:r>
            <a:r>
              <a:rPr sz="2400" spc="45" dirty="0">
                <a:latin typeface="Cambria"/>
                <a:cs typeface="Cambria"/>
              </a:rPr>
              <a:t>between</a:t>
            </a:r>
            <a:r>
              <a:rPr sz="2400" spc="135" dirty="0">
                <a:latin typeface="Cambria"/>
                <a:cs typeface="Cambria"/>
              </a:rPr>
              <a:t> </a:t>
            </a:r>
            <a:r>
              <a:rPr sz="2400" spc="90" dirty="0">
                <a:latin typeface="Cambria"/>
                <a:cs typeface="Cambria"/>
              </a:rPr>
              <a:t>the </a:t>
            </a:r>
            <a:r>
              <a:rPr sz="2400" spc="95" dirty="0">
                <a:latin typeface="Cambria"/>
                <a:cs typeface="Cambria"/>
              </a:rPr>
              <a:t> </a:t>
            </a:r>
            <a:r>
              <a:rPr sz="2400" spc="90" dirty="0">
                <a:latin typeface="Cambria"/>
                <a:cs typeface="Cambria"/>
              </a:rPr>
              <a:t>attributes</a:t>
            </a:r>
            <a:r>
              <a:rPr sz="2400" spc="130" dirty="0">
                <a:latin typeface="Cambria"/>
                <a:cs typeface="Cambria"/>
              </a:rPr>
              <a:t> </a:t>
            </a:r>
            <a:r>
              <a:rPr sz="2400" spc="35" dirty="0">
                <a:latin typeface="Cambria"/>
                <a:cs typeface="Cambria"/>
              </a:rPr>
              <a:t>whose</a:t>
            </a:r>
            <a:r>
              <a:rPr sz="2400" spc="130" dirty="0">
                <a:latin typeface="Cambria"/>
                <a:cs typeface="Cambria"/>
              </a:rPr>
              <a:t> </a:t>
            </a:r>
            <a:r>
              <a:rPr sz="2400" spc="25" dirty="0">
                <a:latin typeface="Cambria"/>
                <a:cs typeface="Cambria"/>
              </a:rPr>
              <a:t>co-occurrence</a:t>
            </a:r>
            <a:r>
              <a:rPr sz="2400" spc="105" dirty="0">
                <a:latin typeface="Cambria"/>
                <a:cs typeface="Cambria"/>
              </a:rPr>
              <a:t> in</a:t>
            </a:r>
            <a:r>
              <a:rPr sz="2400" spc="120" dirty="0">
                <a:latin typeface="Cambria"/>
                <a:cs typeface="Cambria"/>
              </a:rPr>
              <a:t> </a:t>
            </a:r>
            <a:r>
              <a:rPr sz="2400" spc="35" dirty="0">
                <a:latin typeface="Cambria"/>
                <a:cs typeface="Cambria"/>
              </a:rPr>
              <a:t>objects</a:t>
            </a:r>
            <a:r>
              <a:rPr sz="2400" spc="130" dirty="0">
                <a:latin typeface="Cambria"/>
                <a:cs typeface="Cambria"/>
              </a:rPr>
              <a:t> </a:t>
            </a:r>
            <a:r>
              <a:rPr sz="2400" spc="90" dirty="0">
                <a:latin typeface="Cambria"/>
                <a:cs typeface="Cambria"/>
              </a:rPr>
              <a:t>suggest </a:t>
            </a:r>
            <a:r>
              <a:rPr sz="2400" spc="-509" dirty="0">
                <a:latin typeface="Cambria"/>
                <a:cs typeface="Cambria"/>
              </a:rPr>
              <a:t> </a:t>
            </a:r>
            <a:r>
              <a:rPr sz="2400" spc="55" dirty="0">
                <a:latin typeface="Cambria"/>
                <a:cs typeface="Cambria"/>
              </a:rPr>
              <a:t>those</a:t>
            </a:r>
            <a:r>
              <a:rPr sz="2400" spc="125" dirty="0">
                <a:latin typeface="Cambria"/>
                <a:cs typeface="Cambria"/>
              </a:rPr>
              <a:t> </a:t>
            </a:r>
            <a:r>
              <a:rPr sz="2400" spc="35" dirty="0">
                <a:latin typeface="Cambria"/>
                <a:cs typeface="Cambria"/>
              </a:rPr>
              <a:t>objects</a:t>
            </a:r>
            <a:r>
              <a:rPr sz="2400" spc="135" dirty="0">
                <a:latin typeface="Cambria"/>
                <a:cs typeface="Cambria"/>
              </a:rPr>
              <a:t> </a:t>
            </a:r>
            <a:r>
              <a:rPr sz="2400" spc="70" dirty="0">
                <a:latin typeface="Cambria"/>
                <a:cs typeface="Cambria"/>
              </a:rPr>
              <a:t>should</a:t>
            </a:r>
            <a:r>
              <a:rPr sz="2400" spc="120" dirty="0">
                <a:latin typeface="Cambria"/>
                <a:cs typeface="Cambria"/>
              </a:rPr>
              <a:t> </a:t>
            </a:r>
            <a:r>
              <a:rPr sz="2400" spc="20" dirty="0">
                <a:latin typeface="Cambria"/>
                <a:cs typeface="Cambria"/>
              </a:rPr>
              <a:t>be</a:t>
            </a:r>
            <a:r>
              <a:rPr sz="2400" spc="135" dirty="0">
                <a:latin typeface="Cambria"/>
                <a:cs typeface="Cambria"/>
              </a:rPr>
              <a:t> </a:t>
            </a:r>
            <a:r>
              <a:rPr sz="2400" spc="105" dirty="0">
                <a:latin typeface="Cambria"/>
                <a:cs typeface="Cambria"/>
              </a:rPr>
              <a:t>in</a:t>
            </a:r>
            <a:r>
              <a:rPr sz="2400" spc="120" dirty="0">
                <a:latin typeface="Cambria"/>
                <a:cs typeface="Cambria"/>
              </a:rPr>
              <a:t> </a:t>
            </a:r>
            <a:r>
              <a:rPr sz="2400" spc="90" dirty="0">
                <a:latin typeface="Cambria"/>
                <a:cs typeface="Cambria"/>
              </a:rPr>
              <a:t>the</a:t>
            </a:r>
            <a:r>
              <a:rPr sz="2400" spc="130" dirty="0">
                <a:latin typeface="Cambria"/>
                <a:cs typeface="Cambria"/>
              </a:rPr>
              <a:t> </a:t>
            </a:r>
            <a:r>
              <a:rPr sz="2400" spc="100" dirty="0">
                <a:latin typeface="Cambria"/>
                <a:cs typeface="Cambria"/>
              </a:rPr>
              <a:t>same</a:t>
            </a:r>
            <a:r>
              <a:rPr sz="2400" spc="135" dirty="0">
                <a:latin typeface="Cambria"/>
                <a:cs typeface="Cambria"/>
              </a:rPr>
              <a:t> </a:t>
            </a:r>
            <a:r>
              <a:rPr sz="2400" spc="85" dirty="0">
                <a:latin typeface="Cambria"/>
                <a:cs typeface="Cambria"/>
              </a:rPr>
              <a:t>class</a:t>
            </a:r>
            <a:endParaRPr sz="2400" dirty="0">
              <a:latin typeface="Cambria"/>
              <a:cs typeface="Cambria"/>
            </a:endParaRPr>
          </a:p>
          <a:p>
            <a:pPr marL="652145" marR="407034" lvl="1" indent="-273050">
              <a:lnSpc>
                <a:spcPct val="100000"/>
              </a:lnSpc>
              <a:spcBef>
                <a:spcPts val="509"/>
              </a:spcBef>
              <a:buClr>
                <a:srgbClr val="FD8537"/>
              </a:buClr>
              <a:buSzPct val="78571"/>
              <a:buFont typeface="Segoe UI Symbol"/>
              <a:buChar char="⚫"/>
              <a:tabLst>
                <a:tab pos="652145" algn="l"/>
                <a:tab pos="652780" algn="l"/>
              </a:tabLst>
            </a:pPr>
            <a:r>
              <a:rPr sz="2100" spc="90" dirty="0">
                <a:latin typeface="Cambria"/>
                <a:cs typeface="Cambria"/>
              </a:rPr>
              <a:t>Thesaurus:</a:t>
            </a:r>
            <a:r>
              <a:rPr sz="2100" spc="135" dirty="0">
                <a:latin typeface="Cambria"/>
                <a:cs typeface="Cambria"/>
              </a:rPr>
              <a:t> </a:t>
            </a:r>
            <a:r>
              <a:rPr sz="2100" spc="60" dirty="0">
                <a:latin typeface="Cambria"/>
                <a:cs typeface="Cambria"/>
              </a:rPr>
              <a:t>determine</a:t>
            </a:r>
            <a:r>
              <a:rPr sz="2100" spc="125" dirty="0">
                <a:latin typeface="Cambria"/>
                <a:cs typeface="Cambria"/>
              </a:rPr>
              <a:t> </a:t>
            </a:r>
            <a:r>
              <a:rPr sz="2100" spc="65" dirty="0">
                <a:latin typeface="Cambria"/>
                <a:cs typeface="Cambria"/>
              </a:rPr>
              <a:t>which</a:t>
            </a:r>
            <a:r>
              <a:rPr sz="2100" spc="150" dirty="0">
                <a:latin typeface="Cambria"/>
                <a:cs typeface="Cambria"/>
              </a:rPr>
              <a:t> </a:t>
            </a:r>
            <a:r>
              <a:rPr sz="2100" spc="20" dirty="0">
                <a:latin typeface="Cambria"/>
                <a:cs typeface="Cambria"/>
              </a:rPr>
              <a:t>words</a:t>
            </a:r>
            <a:r>
              <a:rPr sz="2100" spc="125" dirty="0">
                <a:latin typeface="Cambria"/>
                <a:cs typeface="Cambria"/>
              </a:rPr>
              <a:t> </a:t>
            </a:r>
            <a:r>
              <a:rPr sz="2100" spc="75" dirty="0">
                <a:latin typeface="Cambria"/>
                <a:cs typeface="Cambria"/>
              </a:rPr>
              <a:t>are</a:t>
            </a:r>
            <a:r>
              <a:rPr sz="2100" spc="125" dirty="0">
                <a:latin typeface="Cambria"/>
                <a:cs typeface="Cambria"/>
              </a:rPr>
              <a:t> </a:t>
            </a:r>
            <a:r>
              <a:rPr sz="2100" spc="65" dirty="0">
                <a:latin typeface="Cambria"/>
                <a:cs typeface="Cambria"/>
              </a:rPr>
              <a:t>synonyms </a:t>
            </a:r>
            <a:r>
              <a:rPr sz="2100" spc="-450" dirty="0">
                <a:latin typeface="Cambria"/>
                <a:cs typeface="Cambria"/>
              </a:rPr>
              <a:t> </a:t>
            </a:r>
            <a:r>
              <a:rPr sz="2100" spc="90" dirty="0">
                <a:latin typeface="Cambria"/>
                <a:cs typeface="Cambria"/>
              </a:rPr>
              <a:t>and</a:t>
            </a:r>
            <a:r>
              <a:rPr sz="2100" spc="105" dirty="0">
                <a:latin typeface="Cambria"/>
                <a:cs typeface="Cambria"/>
              </a:rPr>
              <a:t> </a:t>
            </a:r>
            <a:r>
              <a:rPr sz="2100" spc="80" dirty="0">
                <a:latin typeface="Cambria"/>
                <a:cs typeface="Cambria"/>
              </a:rPr>
              <a:t>the</a:t>
            </a:r>
            <a:r>
              <a:rPr sz="2100" spc="120" dirty="0">
                <a:latin typeface="Cambria"/>
                <a:cs typeface="Cambria"/>
              </a:rPr>
              <a:t> </a:t>
            </a:r>
            <a:r>
              <a:rPr sz="2100" spc="85" dirty="0">
                <a:latin typeface="Cambria"/>
                <a:cs typeface="Cambria"/>
              </a:rPr>
              <a:t>strength</a:t>
            </a:r>
            <a:r>
              <a:rPr sz="2100" spc="130" dirty="0">
                <a:latin typeface="Cambria"/>
                <a:cs typeface="Cambria"/>
              </a:rPr>
              <a:t> </a:t>
            </a:r>
            <a:r>
              <a:rPr sz="2100" spc="-5" dirty="0">
                <a:latin typeface="Cambria"/>
                <a:cs typeface="Cambria"/>
              </a:rPr>
              <a:t>of</a:t>
            </a:r>
            <a:r>
              <a:rPr sz="2100" spc="125" dirty="0">
                <a:latin typeface="Cambria"/>
                <a:cs typeface="Cambria"/>
              </a:rPr>
              <a:t> </a:t>
            </a:r>
            <a:r>
              <a:rPr sz="2100" spc="75" dirty="0">
                <a:latin typeface="Cambria"/>
                <a:cs typeface="Cambria"/>
              </a:rPr>
              <a:t>their</a:t>
            </a:r>
            <a:r>
              <a:rPr sz="2100" spc="125" dirty="0">
                <a:latin typeface="Cambria"/>
                <a:cs typeface="Cambria"/>
              </a:rPr>
              <a:t> </a:t>
            </a:r>
            <a:r>
              <a:rPr sz="2100" spc="70" dirty="0">
                <a:latin typeface="Cambria"/>
                <a:cs typeface="Cambria"/>
              </a:rPr>
              <a:t>relationships</a:t>
            </a:r>
            <a:endParaRPr sz="2100" dirty="0">
              <a:latin typeface="Cambria"/>
              <a:cs typeface="Cambria"/>
            </a:endParaRPr>
          </a:p>
          <a:p>
            <a:pPr marL="652145" marR="375285" lvl="1" indent="-273050">
              <a:lnSpc>
                <a:spcPct val="100000"/>
              </a:lnSpc>
              <a:spcBef>
                <a:spcPts val="500"/>
              </a:spcBef>
              <a:buClr>
                <a:srgbClr val="FD8537"/>
              </a:buClr>
              <a:buSzPct val="78571"/>
              <a:buFont typeface="Segoe UI Symbol"/>
              <a:buChar char="⚫"/>
              <a:tabLst>
                <a:tab pos="652145" algn="l"/>
                <a:tab pos="652780" algn="l"/>
              </a:tabLst>
            </a:pPr>
            <a:r>
              <a:rPr sz="2100" spc="75" dirty="0">
                <a:latin typeface="Cambria"/>
                <a:cs typeface="Cambria"/>
              </a:rPr>
              <a:t>Documents:</a:t>
            </a:r>
            <a:r>
              <a:rPr sz="2100" spc="135" dirty="0">
                <a:latin typeface="Cambria"/>
                <a:cs typeface="Cambria"/>
              </a:rPr>
              <a:t> </a:t>
            </a:r>
            <a:r>
              <a:rPr sz="2100" spc="50" dirty="0">
                <a:latin typeface="Cambria"/>
                <a:cs typeface="Cambria"/>
              </a:rPr>
              <a:t>define</a:t>
            </a:r>
            <a:r>
              <a:rPr sz="2100" spc="120" dirty="0">
                <a:latin typeface="Cambria"/>
                <a:cs typeface="Cambria"/>
              </a:rPr>
              <a:t> </a:t>
            </a:r>
            <a:r>
              <a:rPr sz="2100" spc="140" dirty="0">
                <a:latin typeface="Cambria"/>
                <a:cs typeface="Cambria"/>
              </a:rPr>
              <a:t>a</a:t>
            </a:r>
            <a:r>
              <a:rPr sz="2100" spc="120" dirty="0">
                <a:latin typeface="Cambria"/>
                <a:cs typeface="Cambria"/>
              </a:rPr>
              <a:t> </a:t>
            </a:r>
            <a:r>
              <a:rPr sz="2100" spc="85" dirty="0">
                <a:latin typeface="Cambria"/>
                <a:cs typeface="Cambria"/>
              </a:rPr>
              <a:t>similarity</a:t>
            </a:r>
            <a:r>
              <a:rPr sz="2100" spc="120" dirty="0">
                <a:latin typeface="Cambria"/>
                <a:cs typeface="Cambria"/>
              </a:rPr>
              <a:t> </a:t>
            </a:r>
            <a:r>
              <a:rPr sz="2100" spc="65" dirty="0">
                <a:latin typeface="Cambria"/>
                <a:cs typeface="Cambria"/>
              </a:rPr>
              <a:t>function</a:t>
            </a:r>
            <a:r>
              <a:rPr sz="2100" spc="140" dirty="0">
                <a:latin typeface="Cambria"/>
                <a:cs typeface="Cambria"/>
              </a:rPr>
              <a:t> </a:t>
            </a:r>
            <a:r>
              <a:rPr sz="2100" spc="55" dirty="0">
                <a:latin typeface="Cambria"/>
                <a:cs typeface="Cambria"/>
              </a:rPr>
              <a:t>based</a:t>
            </a:r>
            <a:r>
              <a:rPr sz="2100" spc="110" dirty="0">
                <a:latin typeface="Cambria"/>
                <a:cs typeface="Cambria"/>
              </a:rPr>
              <a:t> </a:t>
            </a:r>
            <a:r>
              <a:rPr sz="2100" spc="20" dirty="0">
                <a:latin typeface="Cambria"/>
                <a:cs typeface="Cambria"/>
              </a:rPr>
              <a:t>on </a:t>
            </a:r>
            <a:r>
              <a:rPr sz="2100" spc="25" dirty="0">
                <a:latin typeface="Cambria"/>
                <a:cs typeface="Cambria"/>
              </a:rPr>
              <a:t> </a:t>
            </a:r>
            <a:r>
              <a:rPr sz="2100" spc="10" dirty="0">
                <a:latin typeface="Cambria"/>
                <a:cs typeface="Cambria"/>
              </a:rPr>
              <a:t>word</a:t>
            </a:r>
            <a:r>
              <a:rPr sz="2100" spc="120" dirty="0">
                <a:latin typeface="Cambria"/>
                <a:cs typeface="Cambria"/>
              </a:rPr>
              <a:t> </a:t>
            </a:r>
            <a:r>
              <a:rPr sz="2100" spc="25" dirty="0">
                <a:latin typeface="Cambria"/>
                <a:cs typeface="Cambria"/>
              </a:rPr>
              <a:t>co-occurrences</a:t>
            </a:r>
            <a:r>
              <a:rPr sz="2100" spc="150" dirty="0">
                <a:latin typeface="Cambria"/>
                <a:cs typeface="Cambria"/>
              </a:rPr>
              <a:t> </a:t>
            </a:r>
            <a:r>
              <a:rPr sz="2100" spc="114" dirty="0">
                <a:latin typeface="Cambria"/>
                <a:cs typeface="Cambria"/>
              </a:rPr>
              <a:t>that </a:t>
            </a:r>
            <a:r>
              <a:rPr sz="2100" spc="60" dirty="0">
                <a:latin typeface="Cambria"/>
                <a:cs typeface="Cambria"/>
              </a:rPr>
              <a:t>determine</a:t>
            </a:r>
            <a:r>
              <a:rPr sz="2100" spc="120" dirty="0">
                <a:latin typeface="Cambria"/>
                <a:cs typeface="Cambria"/>
              </a:rPr>
              <a:t> </a:t>
            </a:r>
            <a:r>
              <a:rPr sz="2100" spc="80" dirty="0">
                <a:latin typeface="Cambria"/>
                <a:cs typeface="Cambria"/>
              </a:rPr>
              <a:t>the</a:t>
            </a:r>
            <a:r>
              <a:rPr sz="2100" spc="125" dirty="0">
                <a:latin typeface="Cambria"/>
                <a:cs typeface="Cambria"/>
              </a:rPr>
              <a:t> </a:t>
            </a:r>
            <a:r>
              <a:rPr sz="2100" spc="85" dirty="0">
                <a:latin typeface="Cambria"/>
                <a:cs typeface="Cambria"/>
              </a:rPr>
              <a:t>similarity </a:t>
            </a:r>
            <a:r>
              <a:rPr sz="2100" spc="-450" dirty="0">
                <a:latin typeface="Cambria"/>
                <a:cs typeface="Cambria"/>
              </a:rPr>
              <a:t> </a:t>
            </a:r>
            <a:r>
              <a:rPr sz="2100" spc="40" dirty="0">
                <a:latin typeface="Cambria"/>
                <a:cs typeface="Cambria"/>
              </a:rPr>
              <a:t>between</a:t>
            </a:r>
            <a:r>
              <a:rPr sz="2100" spc="114" dirty="0">
                <a:latin typeface="Cambria"/>
                <a:cs typeface="Cambria"/>
              </a:rPr>
              <a:t> </a:t>
            </a:r>
            <a:r>
              <a:rPr sz="2100" spc="10" dirty="0">
                <a:latin typeface="Cambria"/>
                <a:cs typeface="Cambria"/>
              </a:rPr>
              <a:t>two</a:t>
            </a:r>
            <a:r>
              <a:rPr sz="2100" spc="120" dirty="0">
                <a:latin typeface="Cambria"/>
                <a:cs typeface="Cambria"/>
              </a:rPr>
              <a:t> </a:t>
            </a:r>
            <a:r>
              <a:rPr sz="2100" spc="80" dirty="0">
                <a:latin typeface="Cambria"/>
                <a:cs typeface="Cambria"/>
              </a:rPr>
              <a:t>items</a:t>
            </a:r>
            <a:endParaRPr sz="2100" dirty="0">
              <a:latin typeface="Cambria"/>
              <a:cs typeface="Cambria"/>
            </a:endParaRPr>
          </a:p>
          <a:p>
            <a:pPr marL="285115" marR="117475" indent="-273050">
              <a:lnSpc>
                <a:spcPct val="100000"/>
              </a:lnSpc>
              <a:spcBef>
                <a:spcPts val="600"/>
              </a:spcBef>
              <a:buClr>
                <a:srgbClr val="FD8537"/>
              </a:buClr>
              <a:buSzPct val="68750"/>
              <a:buFont typeface="Wingdings"/>
              <a:buChar char=""/>
              <a:tabLst>
                <a:tab pos="285750" algn="l"/>
              </a:tabLst>
            </a:pPr>
            <a:r>
              <a:rPr sz="2400" spc="95" dirty="0">
                <a:latin typeface="Cambria"/>
                <a:cs typeface="Cambria"/>
              </a:rPr>
              <a:t>Apply</a:t>
            </a:r>
            <a:r>
              <a:rPr sz="2400" spc="114" dirty="0">
                <a:latin typeface="Cambria"/>
                <a:cs typeface="Cambria"/>
              </a:rPr>
              <a:t> </a:t>
            </a:r>
            <a:r>
              <a:rPr sz="2400" spc="40" dirty="0">
                <a:latin typeface="Cambria"/>
                <a:cs typeface="Cambria"/>
              </a:rPr>
              <a:t>some</a:t>
            </a:r>
            <a:r>
              <a:rPr sz="2400" spc="135" dirty="0">
                <a:latin typeface="Cambria"/>
                <a:cs typeface="Cambria"/>
              </a:rPr>
              <a:t> </a:t>
            </a:r>
            <a:r>
              <a:rPr sz="2400" spc="90" dirty="0">
                <a:latin typeface="Cambria"/>
                <a:cs typeface="Cambria"/>
              </a:rPr>
              <a:t>algorithm</a:t>
            </a:r>
            <a:r>
              <a:rPr sz="2400" spc="120" dirty="0">
                <a:latin typeface="Cambria"/>
                <a:cs typeface="Cambria"/>
              </a:rPr>
              <a:t> </a:t>
            </a:r>
            <a:r>
              <a:rPr sz="2400" spc="20" dirty="0">
                <a:latin typeface="Cambria"/>
                <a:cs typeface="Cambria"/>
              </a:rPr>
              <a:t>to</a:t>
            </a:r>
            <a:r>
              <a:rPr sz="2400" spc="135" dirty="0">
                <a:latin typeface="Cambria"/>
                <a:cs typeface="Cambria"/>
              </a:rPr>
              <a:t> </a:t>
            </a:r>
            <a:r>
              <a:rPr sz="2400" spc="70" dirty="0">
                <a:latin typeface="Cambria"/>
                <a:cs typeface="Cambria"/>
              </a:rPr>
              <a:t>determine</a:t>
            </a:r>
            <a:r>
              <a:rPr sz="2400" spc="114" dirty="0">
                <a:latin typeface="Cambria"/>
                <a:cs typeface="Cambria"/>
              </a:rPr>
              <a:t> </a:t>
            </a:r>
            <a:r>
              <a:rPr sz="2400" spc="90" dirty="0">
                <a:latin typeface="Cambria"/>
                <a:cs typeface="Cambria"/>
              </a:rPr>
              <a:t>the</a:t>
            </a:r>
            <a:r>
              <a:rPr sz="2400" spc="135" dirty="0">
                <a:latin typeface="Cambria"/>
                <a:cs typeface="Cambria"/>
              </a:rPr>
              <a:t> </a:t>
            </a:r>
            <a:r>
              <a:rPr sz="2400" spc="30" dirty="0">
                <a:latin typeface="Cambria"/>
                <a:cs typeface="Cambria"/>
              </a:rPr>
              <a:t>class(es) </a:t>
            </a:r>
            <a:r>
              <a:rPr sz="2400" spc="-515" dirty="0">
                <a:latin typeface="Cambria"/>
                <a:cs typeface="Cambria"/>
              </a:rPr>
              <a:t> </a:t>
            </a:r>
            <a:r>
              <a:rPr sz="2400" spc="20" dirty="0">
                <a:latin typeface="Cambria"/>
                <a:cs typeface="Cambria"/>
              </a:rPr>
              <a:t>to</a:t>
            </a:r>
            <a:r>
              <a:rPr sz="2400" spc="130" dirty="0">
                <a:latin typeface="Cambria"/>
                <a:cs typeface="Cambria"/>
              </a:rPr>
              <a:t> </a:t>
            </a:r>
            <a:r>
              <a:rPr sz="2400" spc="75" dirty="0">
                <a:latin typeface="Cambria"/>
                <a:cs typeface="Cambria"/>
              </a:rPr>
              <a:t>which</a:t>
            </a:r>
            <a:r>
              <a:rPr sz="2400" spc="114" dirty="0">
                <a:latin typeface="Cambria"/>
                <a:cs typeface="Cambria"/>
              </a:rPr>
              <a:t> </a:t>
            </a:r>
            <a:r>
              <a:rPr sz="2400" spc="85" dirty="0">
                <a:latin typeface="Cambria"/>
                <a:cs typeface="Cambria"/>
              </a:rPr>
              <a:t>each</a:t>
            </a:r>
            <a:r>
              <a:rPr sz="2400" spc="125" dirty="0">
                <a:latin typeface="Cambria"/>
                <a:cs typeface="Cambria"/>
              </a:rPr>
              <a:t> </a:t>
            </a:r>
            <a:r>
              <a:rPr sz="2400" spc="25" dirty="0">
                <a:latin typeface="Cambria"/>
                <a:cs typeface="Cambria"/>
              </a:rPr>
              <a:t>object</a:t>
            </a:r>
            <a:r>
              <a:rPr sz="2400" spc="130" dirty="0">
                <a:latin typeface="Cambria"/>
                <a:cs typeface="Cambria"/>
              </a:rPr>
              <a:t> </a:t>
            </a:r>
            <a:r>
              <a:rPr sz="2400" spc="75" dirty="0">
                <a:latin typeface="Cambria"/>
                <a:cs typeface="Cambria"/>
              </a:rPr>
              <a:t>will</a:t>
            </a:r>
            <a:r>
              <a:rPr sz="2400" spc="114" dirty="0">
                <a:latin typeface="Cambria"/>
                <a:cs typeface="Cambria"/>
              </a:rPr>
              <a:t> </a:t>
            </a:r>
            <a:r>
              <a:rPr sz="2400" spc="20" dirty="0">
                <a:latin typeface="Cambria"/>
                <a:cs typeface="Cambria"/>
              </a:rPr>
              <a:t>be</a:t>
            </a:r>
            <a:r>
              <a:rPr sz="2400" spc="135" dirty="0">
                <a:latin typeface="Cambria"/>
                <a:cs typeface="Cambria"/>
              </a:rPr>
              <a:t> </a:t>
            </a:r>
            <a:r>
              <a:rPr sz="2400" spc="85" dirty="0">
                <a:latin typeface="Cambria"/>
                <a:cs typeface="Cambria"/>
              </a:rPr>
              <a:t>assigned</a:t>
            </a:r>
            <a:endParaRPr sz="2400" dirty="0">
              <a:latin typeface="Cambria"/>
              <a:cs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371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pic>
        <p:nvPicPr>
          <p:cNvPr id="10" name="object 10"/>
          <p:cNvPicPr/>
          <p:nvPr/>
        </p:nvPicPr>
        <p:blipFill>
          <a:blip r:embed="rId3" cstate="print"/>
          <a:stretch>
            <a:fillRect/>
          </a:stretch>
        </p:blipFill>
        <p:spPr>
          <a:xfrm>
            <a:off x="914400" y="152400"/>
            <a:ext cx="6934200" cy="6096000"/>
          </a:xfrm>
          <a:prstGeom prst="rect">
            <a:avLst/>
          </a:prstGeom>
        </p:spPr>
      </p:pic>
      <p:sp>
        <p:nvSpPr>
          <p:cNvPr id="11" name="object 11"/>
          <p:cNvSpPr txBox="1"/>
          <p:nvPr/>
        </p:nvSpPr>
        <p:spPr>
          <a:xfrm>
            <a:off x="1882394" y="6289802"/>
            <a:ext cx="4768850" cy="299720"/>
          </a:xfrm>
          <a:prstGeom prst="rect">
            <a:avLst/>
          </a:prstGeom>
        </p:spPr>
        <p:txBody>
          <a:bodyPr vert="horz" wrap="square" lIns="0" tIns="12700" rIns="0" bIns="0" rtlCol="0">
            <a:spAutoFit/>
          </a:bodyPr>
          <a:lstStyle/>
          <a:p>
            <a:pPr marL="12700">
              <a:lnSpc>
                <a:spcPct val="100000"/>
              </a:lnSpc>
              <a:spcBef>
                <a:spcPts val="100"/>
              </a:spcBef>
            </a:pPr>
            <a:r>
              <a:rPr sz="1800" spc="135" dirty="0">
                <a:latin typeface="Cambria"/>
                <a:cs typeface="Cambria"/>
              </a:rPr>
              <a:t>Data</a:t>
            </a:r>
            <a:r>
              <a:rPr sz="1800" spc="80" dirty="0">
                <a:latin typeface="Cambria"/>
                <a:cs typeface="Cambria"/>
              </a:rPr>
              <a:t> </a:t>
            </a:r>
            <a:r>
              <a:rPr sz="1800" spc="65" dirty="0">
                <a:latin typeface="Cambria"/>
                <a:cs typeface="Cambria"/>
              </a:rPr>
              <a:t>Flow</a:t>
            </a:r>
            <a:r>
              <a:rPr sz="1800" spc="85" dirty="0">
                <a:latin typeface="Cambria"/>
                <a:cs typeface="Cambria"/>
              </a:rPr>
              <a:t> </a:t>
            </a:r>
            <a:r>
              <a:rPr sz="1800" spc="75" dirty="0">
                <a:latin typeface="Cambria"/>
                <a:cs typeface="Cambria"/>
              </a:rPr>
              <a:t>in</a:t>
            </a:r>
            <a:r>
              <a:rPr sz="1800" spc="90" dirty="0">
                <a:latin typeface="Cambria"/>
                <a:cs typeface="Cambria"/>
              </a:rPr>
              <a:t> </a:t>
            </a:r>
            <a:r>
              <a:rPr sz="1800" spc="60" dirty="0">
                <a:latin typeface="Cambria"/>
                <a:cs typeface="Cambria"/>
              </a:rPr>
              <a:t>Information</a:t>
            </a:r>
            <a:r>
              <a:rPr sz="1800" spc="90" dirty="0">
                <a:latin typeface="Cambria"/>
                <a:cs typeface="Cambria"/>
              </a:rPr>
              <a:t> </a:t>
            </a:r>
            <a:r>
              <a:rPr sz="1800" spc="55" dirty="0">
                <a:latin typeface="Cambria"/>
                <a:cs typeface="Cambria"/>
              </a:rPr>
              <a:t>Processing</a:t>
            </a:r>
            <a:r>
              <a:rPr sz="1800" spc="85" dirty="0">
                <a:latin typeface="Cambria"/>
                <a:cs typeface="Cambria"/>
              </a:rPr>
              <a:t> </a:t>
            </a:r>
            <a:r>
              <a:rPr sz="1800" spc="95" dirty="0">
                <a:latin typeface="Cambria"/>
                <a:cs typeface="Cambria"/>
              </a:rPr>
              <a:t>System</a:t>
            </a:r>
            <a:endParaRPr sz="1800">
              <a:latin typeface="Cambria"/>
              <a:cs typeface="Cambri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984886" y="242823"/>
            <a:ext cx="9671685" cy="1133899"/>
          </a:xfrm>
          <a:prstGeom prst="rect">
            <a:avLst/>
          </a:prstGeom>
        </p:spPr>
        <p:txBody>
          <a:bodyPr vert="horz" wrap="square" lIns="0" tIns="147573" rIns="0" bIns="0" rtlCol="0">
            <a:spAutoFit/>
          </a:bodyPr>
          <a:lstStyle/>
          <a:p>
            <a:pPr marL="1533525" marR="5080">
              <a:lnSpc>
                <a:spcPct val="100000"/>
              </a:lnSpc>
              <a:spcBef>
                <a:spcPts val="100"/>
              </a:spcBef>
            </a:pPr>
            <a:r>
              <a:rPr sz="3200" b="1" spc="350" dirty="0">
                <a:solidFill>
                  <a:srgbClr val="002060"/>
                </a:solidFill>
                <a:latin typeface="Cambria"/>
                <a:cs typeface="Cambria"/>
              </a:rPr>
              <a:t>G</a:t>
            </a:r>
            <a:r>
              <a:rPr sz="2550" b="1" spc="350" dirty="0">
                <a:solidFill>
                  <a:srgbClr val="002060"/>
                </a:solidFill>
                <a:latin typeface="Cambria"/>
                <a:cs typeface="Cambria"/>
              </a:rPr>
              <a:t>UIDELINES</a:t>
            </a:r>
            <a:r>
              <a:rPr sz="2550" b="1" spc="280" dirty="0">
                <a:solidFill>
                  <a:srgbClr val="002060"/>
                </a:solidFill>
                <a:latin typeface="Cambria"/>
                <a:cs typeface="Cambria"/>
              </a:rPr>
              <a:t> </a:t>
            </a:r>
            <a:r>
              <a:rPr sz="2550" b="1" spc="335" dirty="0">
                <a:solidFill>
                  <a:srgbClr val="002060"/>
                </a:solidFill>
                <a:latin typeface="Cambria"/>
                <a:cs typeface="Cambria"/>
              </a:rPr>
              <a:t>ON</a:t>
            </a:r>
            <a:r>
              <a:rPr sz="2550" b="1" spc="305" dirty="0">
                <a:solidFill>
                  <a:srgbClr val="002060"/>
                </a:solidFill>
                <a:latin typeface="Cambria"/>
                <a:cs typeface="Cambria"/>
              </a:rPr>
              <a:t> </a:t>
            </a:r>
            <a:r>
              <a:rPr sz="2550" b="1" spc="320" dirty="0">
                <a:solidFill>
                  <a:srgbClr val="002060"/>
                </a:solidFill>
                <a:latin typeface="Cambria"/>
                <a:cs typeface="Cambria"/>
              </a:rPr>
              <a:t>THE</a:t>
            </a:r>
            <a:r>
              <a:rPr sz="2550" b="1" spc="315" dirty="0">
                <a:solidFill>
                  <a:srgbClr val="002060"/>
                </a:solidFill>
                <a:latin typeface="Cambria"/>
                <a:cs typeface="Cambria"/>
              </a:rPr>
              <a:t> </a:t>
            </a:r>
            <a:r>
              <a:rPr sz="3200" b="1" spc="310" dirty="0">
                <a:solidFill>
                  <a:srgbClr val="002060"/>
                </a:solidFill>
                <a:latin typeface="Cambria"/>
                <a:cs typeface="Cambria"/>
              </a:rPr>
              <a:t>C</a:t>
            </a:r>
            <a:r>
              <a:rPr sz="2550" b="1" spc="310" dirty="0">
                <a:solidFill>
                  <a:srgbClr val="002060"/>
                </a:solidFill>
                <a:latin typeface="Cambria"/>
                <a:cs typeface="Cambria"/>
              </a:rPr>
              <a:t>HARACTERISTICS </a:t>
            </a:r>
            <a:r>
              <a:rPr sz="2550" b="1" spc="-550" dirty="0">
                <a:solidFill>
                  <a:srgbClr val="002060"/>
                </a:solidFill>
                <a:latin typeface="Cambria"/>
                <a:cs typeface="Cambria"/>
              </a:rPr>
              <a:t> </a:t>
            </a:r>
            <a:r>
              <a:rPr sz="2550" b="1" spc="330" dirty="0">
                <a:solidFill>
                  <a:srgbClr val="002060"/>
                </a:solidFill>
                <a:latin typeface="Cambria"/>
                <a:cs typeface="Cambria"/>
              </a:rPr>
              <a:t>OF</a:t>
            </a:r>
            <a:r>
              <a:rPr sz="2550" b="1" spc="315" dirty="0">
                <a:solidFill>
                  <a:srgbClr val="002060"/>
                </a:solidFill>
                <a:latin typeface="Cambria"/>
                <a:cs typeface="Cambria"/>
              </a:rPr>
              <a:t> </a:t>
            </a:r>
            <a:r>
              <a:rPr sz="2550" b="1" spc="320" dirty="0">
                <a:solidFill>
                  <a:srgbClr val="002060"/>
                </a:solidFill>
                <a:latin typeface="Cambria"/>
                <a:cs typeface="Cambria"/>
              </a:rPr>
              <a:t>THE</a:t>
            </a:r>
            <a:r>
              <a:rPr sz="2550" b="1" spc="330" dirty="0">
                <a:solidFill>
                  <a:srgbClr val="002060"/>
                </a:solidFill>
                <a:latin typeface="Cambria"/>
                <a:cs typeface="Cambria"/>
              </a:rPr>
              <a:t> </a:t>
            </a:r>
            <a:r>
              <a:rPr sz="3200" b="1" spc="360" dirty="0">
                <a:solidFill>
                  <a:srgbClr val="002060"/>
                </a:solidFill>
                <a:latin typeface="Cambria"/>
                <a:cs typeface="Cambria"/>
              </a:rPr>
              <a:t>C</a:t>
            </a:r>
            <a:r>
              <a:rPr sz="2550" b="1" spc="360" dirty="0">
                <a:solidFill>
                  <a:srgbClr val="002060"/>
                </a:solidFill>
                <a:latin typeface="Cambria"/>
                <a:cs typeface="Cambria"/>
              </a:rPr>
              <a:t>LASSES</a:t>
            </a:r>
            <a:endParaRPr sz="2550" b="1" dirty="0">
              <a:solidFill>
                <a:srgbClr val="002060"/>
              </a:solidFill>
              <a:latin typeface="Cambria"/>
              <a:cs typeface="Cambria"/>
            </a:endParaRPr>
          </a:p>
        </p:txBody>
      </p:sp>
      <p:sp>
        <p:nvSpPr>
          <p:cNvPr id="10" name="object 3"/>
          <p:cNvSpPr txBox="1"/>
          <p:nvPr/>
        </p:nvSpPr>
        <p:spPr>
          <a:xfrm>
            <a:off x="535940" y="1628902"/>
            <a:ext cx="7185659" cy="4570730"/>
          </a:xfrm>
          <a:prstGeom prst="rect">
            <a:avLst/>
          </a:prstGeom>
        </p:spPr>
        <p:txBody>
          <a:bodyPr vert="horz" wrap="square" lIns="0" tIns="12700" rIns="0" bIns="0" rtlCol="0">
            <a:spAutoFit/>
          </a:bodyPr>
          <a:lstStyle/>
          <a:p>
            <a:pPr marL="285115" marR="300355" indent="-273050" algn="just">
              <a:lnSpc>
                <a:spcPct val="100000"/>
              </a:lnSpc>
              <a:spcBef>
                <a:spcPts val="100"/>
              </a:spcBef>
              <a:buClr>
                <a:srgbClr val="FD8537"/>
              </a:buClr>
              <a:buSzPct val="68750"/>
              <a:buFont typeface="Wingdings"/>
              <a:buChar char=""/>
              <a:tabLst>
                <a:tab pos="285750" algn="l"/>
              </a:tabLst>
            </a:pPr>
            <a:r>
              <a:rPr sz="2400" spc="235" dirty="0">
                <a:latin typeface="Cambria"/>
                <a:cs typeface="Cambria"/>
              </a:rPr>
              <a:t>A </a:t>
            </a:r>
            <a:r>
              <a:rPr sz="2400" spc="50" dirty="0">
                <a:latin typeface="Cambria"/>
                <a:cs typeface="Cambria"/>
              </a:rPr>
              <a:t>well-defined </a:t>
            </a:r>
            <a:r>
              <a:rPr sz="2400" spc="90" dirty="0">
                <a:latin typeface="Cambria"/>
                <a:cs typeface="Cambria"/>
              </a:rPr>
              <a:t>semantic </a:t>
            </a:r>
            <a:r>
              <a:rPr sz="2400" spc="65" dirty="0">
                <a:latin typeface="Cambria"/>
                <a:cs typeface="Cambria"/>
              </a:rPr>
              <a:t>definition </a:t>
            </a:r>
            <a:r>
              <a:rPr sz="2400" spc="70" dirty="0">
                <a:latin typeface="Cambria"/>
                <a:cs typeface="Cambria"/>
              </a:rPr>
              <a:t>should </a:t>
            </a:r>
            <a:r>
              <a:rPr sz="2400" spc="85" dirty="0">
                <a:latin typeface="Cambria"/>
                <a:cs typeface="Cambria"/>
              </a:rPr>
              <a:t>exist </a:t>
            </a:r>
            <a:r>
              <a:rPr sz="2400" spc="-515" dirty="0">
                <a:latin typeface="Cambria"/>
                <a:cs typeface="Cambria"/>
              </a:rPr>
              <a:t> </a:t>
            </a:r>
            <a:r>
              <a:rPr sz="2400" spc="20" dirty="0">
                <a:latin typeface="Cambria"/>
                <a:cs typeface="Cambria"/>
              </a:rPr>
              <a:t>for</a:t>
            </a:r>
            <a:r>
              <a:rPr sz="2400" spc="120" dirty="0">
                <a:latin typeface="Cambria"/>
                <a:cs typeface="Cambria"/>
              </a:rPr>
              <a:t> </a:t>
            </a:r>
            <a:r>
              <a:rPr sz="2400" spc="85" dirty="0">
                <a:latin typeface="Cambria"/>
                <a:cs typeface="Cambria"/>
              </a:rPr>
              <a:t>each</a:t>
            </a:r>
            <a:r>
              <a:rPr sz="2400" spc="125" dirty="0">
                <a:latin typeface="Cambria"/>
                <a:cs typeface="Cambria"/>
              </a:rPr>
              <a:t> </a:t>
            </a:r>
            <a:r>
              <a:rPr sz="2400" spc="85" dirty="0">
                <a:latin typeface="Cambria"/>
                <a:cs typeface="Cambria"/>
              </a:rPr>
              <a:t>class</a:t>
            </a:r>
            <a:endParaRPr sz="2400" dirty="0">
              <a:latin typeface="Cambria"/>
              <a:cs typeface="Cambria"/>
            </a:endParaRPr>
          </a:p>
          <a:p>
            <a:pPr marL="652145" marR="980440" lvl="1" indent="-273050" algn="just">
              <a:lnSpc>
                <a:spcPct val="100000"/>
              </a:lnSpc>
              <a:spcBef>
                <a:spcPts val="509"/>
              </a:spcBef>
              <a:buClr>
                <a:srgbClr val="FD8537"/>
              </a:buClr>
              <a:buSzPct val="78571"/>
              <a:buFont typeface="Segoe UI Symbol"/>
              <a:buChar char="⚫"/>
              <a:tabLst>
                <a:tab pos="652780" algn="l"/>
              </a:tabLst>
            </a:pPr>
            <a:r>
              <a:rPr sz="2100" spc="75" dirty="0">
                <a:latin typeface="Cambria"/>
                <a:cs typeface="Cambria"/>
              </a:rPr>
              <a:t>There </a:t>
            </a:r>
            <a:r>
              <a:rPr sz="2100" spc="70" dirty="0">
                <a:latin typeface="Cambria"/>
                <a:cs typeface="Cambria"/>
              </a:rPr>
              <a:t>is </a:t>
            </a:r>
            <a:r>
              <a:rPr sz="2100" spc="140" dirty="0">
                <a:latin typeface="Cambria"/>
                <a:cs typeface="Cambria"/>
              </a:rPr>
              <a:t>a </a:t>
            </a:r>
            <a:r>
              <a:rPr sz="2100" spc="85" dirty="0">
                <a:latin typeface="Cambria"/>
                <a:cs typeface="Cambria"/>
              </a:rPr>
              <a:t>risk </a:t>
            </a:r>
            <a:r>
              <a:rPr sz="2100" spc="114" dirty="0">
                <a:latin typeface="Cambria"/>
                <a:cs typeface="Cambria"/>
              </a:rPr>
              <a:t>that </a:t>
            </a:r>
            <a:r>
              <a:rPr sz="2100" spc="80" dirty="0">
                <a:latin typeface="Cambria"/>
                <a:cs typeface="Cambria"/>
              </a:rPr>
              <a:t>the </a:t>
            </a:r>
            <a:r>
              <a:rPr sz="2100" spc="95" dirty="0">
                <a:latin typeface="Cambria"/>
                <a:cs typeface="Cambria"/>
              </a:rPr>
              <a:t>name </a:t>
            </a:r>
            <a:r>
              <a:rPr sz="2100" spc="70" dirty="0">
                <a:latin typeface="Cambria"/>
                <a:cs typeface="Cambria"/>
              </a:rPr>
              <a:t>assigned </a:t>
            </a:r>
            <a:r>
              <a:rPr sz="2100" spc="15" dirty="0">
                <a:latin typeface="Cambria"/>
                <a:cs typeface="Cambria"/>
              </a:rPr>
              <a:t>to </a:t>
            </a:r>
            <a:r>
              <a:rPr sz="2100" spc="80" dirty="0">
                <a:latin typeface="Cambria"/>
                <a:cs typeface="Cambria"/>
              </a:rPr>
              <a:t>the </a:t>
            </a:r>
            <a:r>
              <a:rPr sz="2100" spc="-450" dirty="0">
                <a:latin typeface="Cambria"/>
                <a:cs typeface="Cambria"/>
              </a:rPr>
              <a:t> </a:t>
            </a:r>
            <a:r>
              <a:rPr sz="2100" spc="80" dirty="0">
                <a:latin typeface="Cambria"/>
                <a:cs typeface="Cambria"/>
              </a:rPr>
              <a:t>semantic </a:t>
            </a:r>
            <a:r>
              <a:rPr sz="2100" spc="55" dirty="0">
                <a:latin typeface="Cambria"/>
                <a:cs typeface="Cambria"/>
              </a:rPr>
              <a:t>definition </a:t>
            </a:r>
            <a:r>
              <a:rPr sz="2100" spc="-5" dirty="0">
                <a:latin typeface="Cambria"/>
                <a:cs typeface="Cambria"/>
              </a:rPr>
              <a:t>of </a:t>
            </a:r>
            <a:r>
              <a:rPr sz="2100" spc="80" dirty="0">
                <a:latin typeface="Cambria"/>
                <a:cs typeface="Cambria"/>
              </a:rPr>
              <a:t>the </a:t>
            </a:r>
            <a:r>
              <a:rPr sz="2100" spc="75" dirty="0">
                <a:latin typeface="Cambria"/>
                <a:cs typeface="Cambria"/>
              </a:rPr>
              <a:t>class </a:t>
            </a:r>
            <a:r>
              <a:rPr sz="2100" spc="35" dirty="0">
                <a:latin typeface="Cambria"/>
                <a:cs typeface="Cambria"/>
              </a:rPr>
              <a:t>could </a:t>
            </a:r>
            <a:r>
              <a:rPr sz="2100" spc="55" dirty="0">
                <a:latin typeface="Cambria"/>
                <a:cs typeface="Cambria"/>
              </a:rPr>
              <a:t>also </a:t>
            </a:r>
            <a:r>
              <a:rPr sz="2100" spc="15" dirty="0">
                <a:latin typeface="Cambria"/>
                <a:cs typeface="Cambria"/>
              </a:rPr>
              <a:t>be </a:t>
            </a:r>
            <a:r>
              <a:rPr sz="2100" spc="20" dirty="0">
                <a:latin typeface="Cambria"/>
                <a:cs typeface="Cambria"/>
              </a:rPr>
              <a:t> </a:t>
            </a:r>
            <a:r>
              <a:rPr sz="2100" spc="75" dirty="0">
                <a:latin typeface="Cambria"/>
                <a:cs typeface="Cambria"/>
              </a:rPr>
              <a:t>misleading</a:t>
            </a:r>
            <a:endParaRPr sz="2100" dirty="0">
              <a:latin typeface="Cambria"/>
              <a:cs typeface="Cambria"/>
            </a:endParaRPr>
          </a:p>
          <a:p>
            <a:pPr marL="285115" marR="5080" indent="-273050">
              <a:lnSpc>
                <a:spcPct val="100000"/>
              </a:lnSpc>
              <a:spcBef>
                <a:spcPts val="590"/>
              </a:spcBef>
              <a:buClr>
                <a:srgbClr val="FD8537"/>
              </a:buClr>
              <a:buSzPct val="68750"/>
              <a:buFont typeface="Wingdings"/>
              <a:buChar char=""/>
              <a:tabLst>
                <a:tab pos="285750" algn="l"/>
              </a:tabLst>
            </a:pPr>
            <a:r>
              <a:rPr sz="2400" spc="114" dirty="0">
                <a:latin typeface="Cambria"/>
                <a:cs typeface="Cambria"/>
              </a:rPr>
              <a:t>The </a:t>
            </a:r>
            <a:r>
              <a:rPr sz="2400" spc="65" dirty="0">
                <a:latin typeface="Cambria"/>
                <a:cs typeface="Cambria"/>
              </a:rPr>
              <a:t>size</a:t>
            </a:r>
            <a:r>
              <a:rPr sz="2400" spc="120" dirty="0">
                <a:latin typeface="Cambria"/>
                <a:cs typeface="Cambria"/>
              </a:rPr>
              <a:t> </a:t>
            </a:r>
            <a:r>
              <a:rPr sz="2400" spc="-5" dirty="0">
                <a:latin typeface="Cambria"/>
                <a:cs typeface="Cambria"/>
              </a:rPr>
              <a:t>of</a:t>
            </a:r>
            <a:r>
              <a:rPr sz="2400" spc="135" dirty="0">
                <a:latin typeface="Cambria"/>
                <a:cs typeface="Cambria"/>
              </a:rPr>
              <a:t> </a:t>
            </a:r>
            <a:r>
              <a:rPr sz="2400" spc="90" dirty="0">
                <a:latin typeface="Cambria"/>
                <a:cs typeface="Cambria"/>
              </a:rPr>
              <a:t>the</a:t>
            </a:r>
            <a:r>
              <a:rPr sz="2400" spc="135" dirty="0">
                <a:latin typeface="Cambria"/>
                <a:cs typeface="Cambria"/>
              </a:rPr>
              <a:t> </a:t>
            </a:r>
            <a:r>
              <a:rPr sz="2400" spc="75" dirty="0">
                <a:latin typeface="Cambria"/>
                <a:cs typeface="Cambria"/>
              </a:rPr>
              <a:t>classes</a:t>
            </a:r>
            <a:r>
              <a:rPr sz="2400" spc="125" dirty="0">
                <a:latin typeface="Cambria"/>
                <a:cs typeface="Cambria"/>
              </a:rPr>
              <a:t> </a:t>
            </a:r>
            <a:r>
              <a:rPr sz="2400" spc="70" dirty="0">
                <a:latin typeface="Cambria"/>
                <a:cs typeface="Cambria"/>
              </a:rPr>
              <a:t>should</a:t>
            </a:r>
            <a:r>
              <a:rPr sz="2400" spc="120" dirty="0">
                <a:latin typeface="Cambria"/>
                <a:cs typeface="Cambria"/>
              </a:rPr>
              <a:t> </a:t>
            </a:r>
            <a:r>
              <a:rPr sz="2400" spc="20" dirty="0">
                <a:latin typeface="Cambria"/>
                <a:cs typeface="Cambria"/>
              </a:rPr>
              <a:t>be</a:t>
            </a:r>
            <a:r>
              <a:rPr sz="2400" spc="135" dirty="0">
                <a:latin typeface="Cambria"/>
                <a:cs typeface="Cambria"/>
              </a:rPr>
              <a:t> </a:t>
            </a:r>
            <a:r>
              <a:rPr sz="2400" spc="95" dirty="0">
                <a:latin typeface="Cambria"/>
                <a:cs typeface="Cambria"/>
              </a:rPr>
              <a:t>within</a:t>
            </a:r>
            <a:r>
              <a:rPr sz="2400" spc="110" dirty="0">
                <a:latin typeface="Cambria"/>
                <a:cs typeface="Cambria"/>
              </a:rPr>
              <a:t> </a:t>
            </a:r>
            <a:r>
              <a:rPr sz="2400" spc="90" dirty="0">
                <a:latin typeface="Cambria"/>
                <a:cs typeface="Cambria"/>
              </a:rPr>
              <a:t>the</a:t>
            </a:r>
            <a:r>
              <a:rPr sz="2400" spc="130" dirty="0">
                <a:latin typeface="Cambria"/>
                <a:cs typeface="Cambria"/>
              </a:rPr>
              <a:t> </a:t>
            </a:r>
            <a:r>
              <a:rPr sz="2400" spc="100" dirty="0">
                <a:latin typeface="Cambria"/>
                <a:cs typeface="Cambria"/>
              </a:rPr>
              <a:t>same </a:t>
            </a:r>
            <a:r>
              <a:rPr sz="2400" spc="-515" dirty="0">
                <a:latin typeface="Cambria"/>
                <a:cs typeface="Cambria"/>
              </a:rPr>
              <a:t> </a:t>
            </a:r>
            <a:r>
              <a:rPr sz="2400" spc="25" dirty="0">
                <a:latin typeface="Cambria"/>
                <a:cs typeface="Cambria"/>
              </a:rPr>
              <a:t>order</a:t>
            </a:r>
            <a:r>
              <a:rPr sz="2400" spc="110" dirty="0">
                <a:latin typeface="Cambria"/>
                <a:cs typeface="Cambria"/>
              </a:rPr>
              <a:t> </a:t>
            </a:r>
            <a:r>
              <a:rPr sz="2400" spc="-5" dirty="0">
                <a:latin typeface="Cambria"/>
                <a:cs typeface="Cambria"/>
              </a:rPr>
              <a:t>of</a:t>
            </a:r>
            <a:r>
              <a:rPr sz="2400" spc="135" dirty="0">
                <a:latin typeface="Cambria"/>
                <a:cs typeface="Cambria"/>
              </a:rPr>
              <a:t> </a:t>
            </a:r>
            <a:r>
              <a:rPr sz="2400" spc="100" dirty="0">
                <a:latin typeface="Cambria"/>
                <a:cs typeface="Cambria"/>
              </a:rPr>
              <a:t>magnitude</a:t>
            </a:r>
            <a:endParaRPr sz="2400" dirty="0">
              <a:latin typeface="Cambria"/>
              <a:cs typeface="Cambria"/>
            </a:endParaRPr>
          </a:p>
          <a:p>
            <a:pPr marL="285115" marR="365125" indent="-273050">
              <a:lnSpc>
                <a:spcPct val="100000"/>
              </a:lnSpc>
              <a:spcBef>
                <a:spcPts val="605"/>
              </a:spcBef>
              <a:buClr>
                <a:srgbClr val="FD8537"/>
              </a:buClr>
              <a:buSzPct val="68750"/>
              <a:buFont typeface="Wingdings"/>
              <a:buChar char=""/>
              <a:tabLst>
                <a:tab pos="285750" algn="l"/>
              </a:tabLst>
            </a:pPr>
            <a:r>
              <a:rPr sz="2400" spc="114" dirty="0">
                <a:latin typeface="Cambria"/>
                <a:cs typeface="Cambria"/>
              </a:rPr>
              <a:t>Within</a:t>
            </a:r>
            <a:r>
              <a:rPr sz="2400" spc="110" dirty="0">
                <a:latin typeface="Cambria"/>
                <a:cs typeface="Cambria"/>
              </a:rPr>
              <a:t> </a:t>
            </a:r>
            <a:r>
              <a:rPr sz="2400" spc="160" dirty="0">
                <a:latin typeface="Cambria"/>
                <a:cs typeface="Cambria"/>
              </a:rPr>
              <a:t>a</a:t>
            </a:r>
            <a:r>
              <a:rPr sz="2400" spc="135" dirty="0">
                <a:latin typeface="Cambria"/>
                <a:cs typeface="Cambria"/>
              </a:rPr>
              <a:t> </a:t>
            </a:r>
            <a:r>
              <a:rPr sz="2400" spc="100" dirty="0">
                <a:latin typeface="Cambria"/>
                <a:cs typeface="Cambria"/>
              </a:rPr>
              <a:t>class,</a:t>
            </a:r>
            <a:r>
              <a:rPr sz="2400" spc="130" dirty="0">
                <a:latin typeface="Cambria"/>
                <a:cs typeface="Cambria"/>
              </a:rPr>
              <a:t> </a:t>
            </a:r>
            <a:r>
              <a:rPr sz="2400" spc="20" dirty="0">
                <a:latin typeface="Cambria"/>
                <a:cs typeface="Cambria"/>
              </a:rPr>
              <a:t>one</a:t>
            </a:r>
            <a:r>
              <a:rPr sz="2400" spc="125" dirty="0">
                <a:latin typeface="Cambria"/>
                <a:cs typeface="Cambria"/>
              </a:rPr>
              <a:t> </a:t>
            </a:r>
            <a:r>
              <a:rPr sz="2400" spc="25" dirty="0">
                <a:latin typeface="Cambria"/>
                <a:cs typeface="Cambria"/>
              </a:rPr>
              <a:t>object</a:t>
            </a:r>
            <a:r>
              <a:rPr sz="2400" spc="135" dirty="0">
                <a:latin typeface="Cambria"/>
                <a:cs typeface="Cambria"/>
              </a:rPr>
              <a:t> </a:t>
            </a:r>
            <a:r>
              <a:rPr sz="2400" spc="70" dirty="0">
                <a:latin typeface="Cambria"/>
                <a:cs typeface="Cambria"/>
              </a:rPr>
              <a:t>should</a:t>
            </a:r>
            <a:r>
              <a:rPr sz="2400" spc="120" dirty="0">
                <a:latin typeface="Cambria"/>
                <a:cs typeface="Cambria"/>
              </a:rPr>
              <a:t> </a:t>
            </a:r>
            <a:r>
              <a:rPr sz="2400" spc="55" dirty="0">
                <a:latin typeface="Cambria"/>
                <a:cs typeface="Cambria"/>
              </a:rPr>
              <a:t>not</a:t>
            </a:r>
            <a:r>
              <a:rPr sz="2400" spc="130" dirty="0">
                <a:latin typeface="Cambria"/>
                <a:cs typeface="Cambria"/>
              </a:rPr>
              <a:t> </a:t>
            </a:r>
            <a:r>
              <a:rPr sz="2400" spc="75" dirty="0">
                <a:latin typeface="Cambria"/>
                <a:cs typeface="Cambria"/>
              </a:rPr>
              <a:t>dominate </a:t>
            </a:r>
            <a:r>
              <a:rPr sz="2400" spc="-515" dirty="0">
                <a:latin typeface="Cambria"/>
                <a:cs typeface="Cambria"/>
              </a:rPr>
              <a:t> </a:t>
            </a:r>
            <a:r>
              <a:rPr sz="2400" spc="90" dirty="0">
                <a:latin typeface="Cambria"/>
                <a:cs typeface="Cambria"/>
              </a:rPr>
              <a:t>the</a:t>
            </a:r>
            <a:r>
              <a:rPr sz="2400" spc="120" dirty="0">
                <a:latin typeface="Cambria"/>
                <a:cs typeface="Cambria"/>
              </a:rPr>
              <a:t> </a:t>
            </a:r>
            <a:r>
              <a:rPr sz="2400" spc="85" dirty="0">
                <a:latin typeface="Cambria"/>
                <a:cs typeface="Cambria"/>
              </a:rPr>
              <a:t>class</a:t>
            </a:r>
            <a:endParaRPr sz="2400" dirty="0">
              <a:latin typeface="Cambria"/>
              <a:cs typeface="Cambria"/>
            </a:endParaRPr>
          </a:p>
          <a:p>
            <a:pPr marL="285115" marR="396240" indent="-273050" algn="just">
              <a:lnSpc>
                <a:spcPct val="100000"/>
              </a:lnSpc>
              <a:spcBef>
                <a:spcPts val="600"/>
              </a:spcBef>
              <a:buClr>
                <a:srgbClr val="FD8537"/>
              </a:buClr>
              <a:buSzPct val="68750"/>
              <a:buFont typeface="Wingdings"/>
              <a:buChar char=""/>
              <a:tabLst>
                <a:tab pos="285750" algn="l"/>
              </a:tabLst>
            </a:pPr>
            <a:r>
              <a:rPr sz="2400" spc="95" dirty="0">
                <a:latin typeface="Cambria"/>
                <a:cs typeface="Cambria"/>
              </a:rPr>
              <a:t>Whether </a:t>
            </a:r>
            <a:r>
              <a:rPr sz="2400" spc="140" dirty="0">
                <a:latin typeface="Cambria"/>
                <a:cs typeface="Cambria"/>
              </a:rPr>
              <a:t>an </a:t>
            </a:r>
            <a:r>
              <a:rPr sz="2400" spc="25" dirty="0">
                <a:latin typeface="Cambria"/>
                <a:cs typeface="Cambria"/>
              </a:rPr>
              <a:t>object </a:t>
            </a:r>
            <a:r>
              <a:rPr sz="2400" spc="95" dirty="0">
                <a:latin typeface="Cambria"/>
                <a:cs typeface="Cambria"/>
              </a:rPr>
              <a:t>can </a:t>
            </a:r>
            <a:r>
              <a:rPr sz="2400" spc="20" dirty="0">
                <a:latin typeface="Cambria"/>
                <a:cs typeface="Cambria"/>
              </a:rPr>
              <a:t>be </a:t>
            </a:r>
            <a:r>
              <a:rPr sz="2400" spc="85" dirty="0">
                <a:latin typeface="Cambria"/>
                <a:cs typeface="Cambria"/>
              </a:rPr>
              <a:t>assigned </a:t>
            </a:r>
            <a:r>
              <a:rPr sz="2400" spc="20" dirty="0">
                <a:latin typeface="Cambria"/>
                <a:cs typeface="Cambria"/>
              </a:rPr>
              <a:t>to </a:t>
            </a:r>
            <a:r>
              <a:rPr sz="2400" spc="90" dirty="0">
                <a:latin typeface="Cambria"/>
                <a:cs typeface="Cambria"/>
              </a:rPr>
              <a:t>multiple </a:t>
            </a:r>
            <a:r>
              <a:rPr sz="2400" spc="-515" dirty="0">
                <a:latin typeface="Cambria"/>
                <a:cs typeface="Cambria"/>
              </a:rPr>
              <a:t> </a:t>
            </a:r>
            <a:r>
              <a:rPr sz="2400" spc="75" dirty="0">
                <a:latin typeface="Cambria"/>
                <a:cs typeface="Cambria"/>
              </a:rPr>
              <a:t>classes </a:t>
            </a:r>
            <a:r>
              <a:rPr sz="2400" spc="-5" dirty="0">
                <a:latin typeface="Cambria"/>
                <a:cs typeface="Cambria"/>
              </a:rPr>
              <a:t>or </a:t>
            </a:r>
            <a:r>
              <a:rPr sz="2400" spc="100" dirty="0">
                <a:latin typeface="Cambria"/>
                <a:cs typeface="Cambria"/>
              </a:rPr>
              <a:t>just </a:t>
            </a:r>
            <a:r>
              <a:rPr sz="2400" spc="25" dirty="0">
                <a:latin typeface="Cambria"/>
                <a:cs typeface="Cambria"/>
              </a:rPr>
              <a:t>one </a:t>
            </a:r>
            <a:r>
              <a:rPr sz="2400" spc="114" dirty="0">
                <a:latin typeface="Cambria"/>
                <a:cs typeface="Cambria"/>
              </a:rPr>
              <a:t>must </a:t>
            </a:r>
            <a:r>
              <a:rPr sz="2400" spc="20" dirty="0">
                <a:latin typeface="Cambria"/>
                <a:cs typeface="Cambria"/>
              </a:rPr>
              <a:t>be </a:t>
            </a:r>
            <a:r>
              <a:rPr sz="2400" spc="35" dirty="0">
                <a:latin typeface="Cambria"/>
                <a:cs typeface="Cambria"/>
              </a:rPr>
              <a:t>decided </a:t>
            </a:r>
            <a:r>
              <a:rPr sz="2400" spc="135" dirty="0">
                <a:latin typeface="Cambria"/>
                <a:cs typeface="Cambria"/>
              </a:rPr>
              <a:t>at </a:t>
            </a:r>
            <a:r>
              <a:rPr sz="2400" spc="65" dirty="0">
                <a:latin typeface="Cambria"/>
                <a:cs typeface="Cambria"/>
              </a:rPr>
              <a:t>creation </a:t>
            </a:r>
            <a:r>
              <a:rPr sz="2400" spc="70" dirty="0">
                <a:latin typeface="Cambria"/>
                <a:cs typeface="Cambria"/>
              </a:rPr>
              <a:t> </a:t>
            </a:r>
            <a:r>
              <a:rPr sz="2400" spc="85" dirty="0">
                <a:latin typeface="Cambria"/>
                <a:cs typeface="Cambria"/>
              </a:rPr>
              <a:t>time</a:t>
            </a:r>
            <a:endParaRPr sz="2400" dirty="0">
              <a:latin typeface="Cambria"/>
              <a:cs typeface="Cambri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228600" y="609600"/>
            <a:ext cx="8763000" cy="505267"/>
          </a:xfrm>
          <a:prstGeom prst="rect">
            <a:avLst/>
          </a:prstGeom>
        </p:spPr>
        <p:txBody>
          <a:bodyPr vert="horz" wrap="square" lIns="0" tIns="12700" rIns="0" bIns="0" rtlCol="0">
            <a:spAutoFit/>
          </a:bodyPr>
          <a:lstStyle/>
          <a:p>
            <a:pPr marL="12700">
              <a:lnSpc>
                <a:spcPct val="100000"/>
              </a:lnSpc>
              <a:spcBef>
                <a:spcPts val="100"/>
              </a:spcBef>
            </a:pPr>
            <a:r>
              <a:rPr sz="3200" b="1" spc="280" dirty="0">
                <a:solidFill>
                  <a:srgbClr val="002060"/>
                </a:solidFill>
                <a:latin typeface="Cambria"/>
                <a:cs typeface="Cambria"/>
              </a:rPr>
              <a:t>A</a:t>
            </a:r>
            <a:r>
              <a:rPr sz="2550" b="1" spc="280" dirty="0">
                <a:solidFill>
                  <a:srgbClr val="002060"/>
                </a:solidFill>
                <a:latin typeface="Cambria"/>
                <a:cs typeface="Cambria"/>
              </a:rPr>
              <a:t>DDITIONAL </a:t>
            </a:r>
            <a:r>
              <a:rPr sz="3200" b="1" spc="325" dirty="0">
                <a:solidFill>
                  <a:srgbClr val="002060"/>
                </a:solidFill>
                <a:latin typeface="Cambria"/>
                <a:cs typeface="Cambria"/>
              </a:rPr>
              <a:t>D</a:t>
            </a:r>
            <a:r>
              <a:rPr sz="2550" b="1" spc="325" dirty="0">
                <a:solidFill>
                  <a:srgbClr val="002060"/>
                </a:solidFill>
                <a:latin typeface="Cambria"/>
                <a:cs typeface="Cambria"/>
              </a:rPr>
              <a:t>ECISIONS</a:t>
            </a:r>
            <a:r>
              <a:rPr sz="2550" b="1" spc="285" dirty="0">
                <a:solidFill>
                  <a:srgbClr val="002060"/>
                </a:solidFill>
                <a:latin typeface="Cambria"/>
                <a:cs typeface="Cambria"/>
              </a:rPr>
              <a:t> </a:t>
            </a:r>
            <a:r>
              <a:rPr sz="2550" b="1" spc="310" dirty="0" smtClean="0">
                <a:solidFill>
                  <a:srgbClr val="002060"/>
                </a:solidFill>
                <a:latin typeface="Cambria"/>
                <a:cs typeface="Cambria"/>
              </a:rPr>
              <a:t>FOR</a:t>
            </a:r>
            <a:r>
              <a:rPr lang="en-US" sz="2550" b="1" dirty="0" smtClean="0">
                <a:solidFill>
                  <a:srgbClr val="002060"/>
                </a:solidFill>
              </a:rPr>
              <a:t> </a:t>
            </a:r>
            <a:r>
              <a:rPr sz="3200" b="1" spc="340" dirty="0" smtClean="0">
                <a:solidFill>
                  <a:srgbClr val="002060"/>
                </a:solidFill>
                <a:latin typeface="Cambria"/>
                <a:cs typeface="Cambria"/>
              </a:rPr>
              <a:t>T</a:t>
            </a:r>
            <a:r>
              <a:rPr sz="2550" b="1" spc="340" dirty="0" smtClean="0">
                <a:solidFill>
                  <a:srgbClr val="002060"/>
                </a:solidFill>
                <a:latin typeface="Cambria"/>
                <a:cs typeface="Cambria"/>
              </a:rPr>
              <a:t>HESAURUS</a:t>
            </a:r>
            <a:endParaRPr sz="2550" b="1" dirty="0">
              <a:solidFill>
                <a:srgbClr val="002060"/>
              </a:solidFill>
              <a:latin typeface="Cambria"/>
              <a:cs typeface="Cambria"/>
            </a:endParaRPr>
          </a:p>
        </p:txBody>
      </p:sp>
      <p:sp>
        <p:nvSpPr>
          <p:cNvPr id="10" name="object 10"/>
          <p:cNvSpPr txBox="1"/>
          <p:nvPr/>
        </p:nvSpPr>
        <p:spPr>
          <a:xfrm>
            <a:off x="457200" y="1371600"/>
            <a:ext cx="7268845" cy="4415790"/>
          </a:xfrm>
          <a:prstGeom prst="rect">
            <a:avLst/>
          </a:prstGeom>
        </p:spPr>
        <p:txBody>
          <a:bodyPr vert="horz" wrap="square" lIns="0" tIns="83820" rIns="0" bIns="0" rtlCol="0">
            <a:spAutoFit/>
          </a:bodyPr>
          <a:lstStyle/>
          <a:p>
            <a:pPr marL="286385" marR="5080" indent="-274320">
              <a:lnSpc>
                <a:spcPts val="2300"/>
              </a:lnSpc>
              <a:spcBef>
                <a:spcPts val="660"/>
              </a:spcBef>
              <a:buClr>
                <a:srgbClr val="FD8537"/>
              </a:buClr>
              <a:buSzPct val="68750"/>
              <a:buFont typeface="Wingdings"/>
              <a:buChar char=""/>
              <a:tabLst>
                <a:tab pos="287020" algn="l"/>
              </a:tabLst>
            </a:pPr>
            <a:r>
              <a:rPr sz="2400" spc="45" dirty="0">
                <a:latin typeface="Cambria"/>
                <a:cs typeface="Cambria"/>
              </a:rPr>
              <a:t>Word</a:t>
            </a:r>
            <a:r>
              <a:rPr sz="2400" spc="105" dirty="0">
                <a:latin typeface="Cambria"/>
                <a:cs typeface="Cambria"/>
              </a:rPr>
              <a:t> </a:t>
            </a:r>
            <a:r>
              <a:rPr sz="2400" spc="50" dirty="0">
                <a:latin typeface="Cambria"/>
                <a:cs typeface="Cambria"/>
              </a:rPr>
              <a:t>coordination</a:t>
            </a:r>
            <a:r>
              <a:rPr sz="2400" spc="105" dirty="0">
                <a:latin typeface="Cambria"/>
                <a:cs typeface="Cambria"/>
              </a:rPr>
              <a:t> </a:t>
            </a:r>
            <a:r>
              <a:rPr sz="2400" spc="60" dirty="0">
                <a:latin typeface="Cambria"/>
                <a:cs typeface="Cambria"/>
              </a:rPr>
              <a:t>approach:</a:t>
            </a:r>
            <a:r>
              <a:rPr sz="2400" spc="114" dirty="0">
                <a:latin typeface="Cambria"/>
                <a:cs typeface="Cambria"/>
              </a:rPr>
              <a:t> </a:t>
            </a:r>
            <a:r>
              <a:rPr sz="2400" spc="55" dirty="0">
                <a:latin typeface="Cambria"/>
                <a:cs typeface="Cambria"/>
              </a:rPr>
              <a:t>specify</a:t>
            </a:r>
            <a:r>
              <a:rPr sz="2400" spc="120" dirty="0">
                <a:latin typeface="Cambria"/>
                <a:cs typeface="Cambria"/>
              </a:rPr>
              <a:t> </a:t>
            </a:r>
            <a:r>
              <a:rPr sz="2400" spc="80" dirty="0">
                <a:latin typeface="Cambria"/>
                <a:cs typeface="Cambria"/>
              </a:rPr>
              <a:t>if</a:t>
            </a:r>
            <a:r>
              <a:rPr sz="2400" spc="120" dirty="0">
                <a:latin typeface="Cambria"/>
                <a:cs typeface="Cambria"/>
              </a:rPr>
              <a:t> </a:t>
            </a:r>
            <a:r>
              <a:rPr sz="2400" spc="80" dirty="0">
                <a:latin typeface="Cambria"/>
                <a:cs typeface="Cambria"/>
              </a:rPr>
              <a:t>phrases</a:t>
            </a:r>
            <a:r>
              <a:rPr sz="2400" spc="130" dirty="0">
                <a:latin typeface="Cambria"/>
                <a:cs typeface="Cambria"/>
              </a:rPr>
              <a:t> </a:t>
            </a:r>
            <a:r>
              <a:rPr sz="2400" spc="114" dirty="0">
                <a:latin typeface="Cambria"/>
                <a:cs typeface="Cambria"/>
              </a:rPr>
              <a:t>as </a:t>
            </a:r>
            <a:r>
              <a:rPr sz="2400" spc="-509" dirty="0">
                <a:latin typeface="Cambria"/>
                <a:cs typeface="Cambria"/>
              </a:rPr>
              <a:t> </a:t>
            </a:r>
            <a:r>
              <a:rPr sz="2400" spc="60" dirty="0">
                <a:latin typeface="Cambria"/>
                <a:cs typeface="Cambria"/>
              </a:rPr>
              <a:t>well</a:t>
            </a:r>
            <a:r>
              <a:rPr sz="2400" spc="105" dirty="0">
                <a:latin typeface="Cambria"/>
                <a:cs typeface="Cambria"/>
              </a:rPr>
              <a:t> </a:t>
            </a:r>
            <a:r>
              <a:rPr sz="2400" spc="114" dirty="0">
                <a:latin typeface="Cambria"/>
                <a:cs typeface="Cambria"/>
              </a:rPr>
              <a:t>as</a:t>
            </a:r>
            <a:r>
              <a:rPr sz="2400" spc="130" dirty="0">
                <a:latin typeface="Cambria"/>
                <a:cs typeface="Cambria"/>
              </a:rPr>
              <a:t> </a:t>
            </a:r>
            <a:r>
              <a:rPr sz="2400" spc="95" dirty="0">
                <a:latin typeface="Cambria"/>
                <a:cs typeface="Cambria"/>
              </a:rPr>
              <a:t>individual</a:t>
            </a:r>
            <a:r>
              <a:rPr sz="2400" spc="100" dirty="0">
                <a:latin typeface="Cambria"/>
                <a:cs typeface="Cambria"/>
              </a:rPr>
              <a:t> </a:t>
            </a:r>
            <a:r>
              <a:rPr sz="2400" spc="85" dirty="0">
                <a:latin typeface="Cambria"/>
                <a:cs typeface="Cambria"/>
              </a:rPr>
              <a:t>terms</a:t>
            </a:r>
            <a:r>
              <a:rPr sz="2400" spc="130" dirty="0">
                <a:latin typeface="Cambria"/>
                <a:cs typeface="Cambria"/>
              </a:rPr>
              <a:t> </a:t>
            </a:r>
            <a:r>
              <a:rPr sz="2400" spc="80" dirty="0">
                <a:latin typeface="Cambria"/>
                <a:cs typeface="Cambria"/>
              </a:rPr>
              <a:t>are</a:t>
            </a:r>
            <a:r>
              <a:rPr sz="2400" spc="125" dirty="0">
                <a:latin typeface="Cambria"/>
                <a:cs typeface="Cambria"/>
              </a:rPr>
              <a:t> </a:t>
            </a:r>
            <a:r>
              <a:rPr sz="2400" spc="20" dirty="0">
                <a:latin typeface="Cambria"/>
                <a:cs typeface="Cambria"/>
              </a:rPr>
              <a:t>to</a:t>
            </a:r>
            <a:r>
              <a:rPr sz="2400" spc="130" dirty="0">
                <a:latin typeface="Cambria"/>
                <a:cs typeface="Cambria"/>
              </a:rPr>
              <a:t> </a:t>
            </a:r>
            <a:r>
              <a:rPr sz="2400" spc="20" dirty="0">
                <a:latin typeface="Cambria"/>
                <a:cs typeface="Cambria"/>
              </a:rPr>
              <a:t>be</a:t>
            </a:r>
            <a:r>
              <a:rPr sz="2400" spc="135" dirty="0">
                <a:latin typeface="Cambria"/>
                <a:cs typeface="Cambria"/>
              </a:rPr>
              <a:t> </a:t>
            </a:r>
            <a:r>
              <a:rPr sz="2400" spc="70" dirty="0">
                <a:latin typeface="Cambria"/>
                <a:cs typeface="Cambria"/>
              </a:rPr>
              <a:t>clustered</a:t>
            </a:r>
            <a:endParaRPr sz="2400" dirty="0">
              <a:latin typeface="Cambria"/>
              <a:cs typeface="Cambria"/>
            </a:endParaRPr>
          </a:p>
          <a:p>
            <a:pPr marL="287020" indent="-274320">
              <a:lnSpc>
                <a:spcPct val="100000"/>
              </a:lnSpc>
              <a:spcBef>
                <a:spcPts val="45"/>
              </a:spcBef>
              <a:buClr>
                <a:srgbClr val="FD8537"/>
              </a:buClr>
              <a:buSzPct val="68750"/>
              <a:buFont typeface="Wingdings"/>
              <a:buChar char=""/>
              <a:tabLst>
                <a:tab pos="287020" algn="l"/>
              </a:tabLst>
            </a:pPr>
            <a:r>
              <a:rPr sz="2400" spc="45" dirty="0">
                <a:latin typeface="Cambria"/>
                <a:cs typeface="Cambria"/>
              </a:rPr>
              <a:t>Word</a:t>
            </a:r>
            <a:r>
              <a:rPr sz="2400" spc="80" dirty="0">
                <a:latin typeface="Cambria"/>
                <a:cs typeface="Cambria"/>
              </a:rPr>
              <a:t> relationships</a:t>
            </a:r>
            <a:endParaRPr sz="2400" dirty="0">
              <a:latin typeface="Cambria"/>
              <a:cs typeface="Cambria"/>
            </a:endParaRPr>
          </a:p>
          <a:p>
            <a:pPr marL="652780" lvl="1" indent="-274955">
              <a:lnSpc>
                <a:spcPct val="100000"/>
              </a:lnSpc>
              <a:spcBef>
                <a:spcPts val="10"/>
              </a:spcBef>
              <a:buClr>
                <a:srgbClr val="FD8537"/>
              </a:buClr>
              <a:buSzPct val="78571"/>
              <a:buFont typeface="Segoe UI Symbol"/>
              <a:buChar char="⚫"/>
              <a:tabLst>
                <a:tab pos="652145" algn="l"/>
                <a:tab pos="652780" algn="l"/>
              </a:tabLst>
            </a:pPr>
            <a:r>
              <a:rPr sz="2100" spc="90" dirty="0">
                <a:latin typeface="Cambria"/>
                <a:cs typeface="Cambria"/>
              </a:rPr>
              <a:t>Equivalence,</a:t>
            </a:r>
            <a:r>
              <a:rPr sz="2100" spc="130" dirty="0">
                <a:latin typeface="Cambria"/>
                <a:cs typeface="Cambria"/>
              </a:rPr>
              <a:t> </a:t>
            </a:r>
            <a:r>
              <a:rPr sz="2100" spc="80" dirty="0">
                <a:latin typeface="Cambria"/>
                <a:cs typeface="Cambria"/>
              </a:rPr>
              <a:t>hierarchical,</a:t>
            </a:r>
            <a:r>
              <a:rPr sz="2100" spc="165" dirty="0">
                <a:latin typeface="Cambria"/>
                <a:cs typeface="Cambria"/>
              </a:rPr>
              <a:t> </a:t>
            </a:r>
            <a:r>
              <a:rPr sz="2100" spc="65" dirty="0">
                <a:latin typeface="Cambria"/>
                <a:cs typeface="Cambria"/>
              </a:rPr>
              <a:t>non-hierarchical</a:t>
            </a:r>
            <a:endParaRPr sz="2100" dirty="0">
              <a:latin typeface="Cambria"/>
              <a:cs typeface="Cambria"/>
            </a:endParaRPr>
          </a:p>
          <a:p>
            <a:pPr marL="652145" marR="182880" lvl="1" indent="-274320">
              <a:lnSpc>
                <a:spcPct val="80000"/>
              </a:lnSpc>
              <a:spcBef>
                <a:spcPts val="500"/>
              </a:spcBef>
              <a:buClr>
                <a:srgbClr val="FD8537"/>
              </a:buClr>
              <a:buSzPct val="78571"/>
              <a:buFont typeface="Segoe UI Symbol"/>
              <a:buChar char="⚫"/>
              <a:tabLst>
                <a:tab pos="652145" algn="l"/>
                <a:tab pos="652780" algn="l"/>
              </a:tabLst>
            </a:pPr>
            <a:r>
              <a:rPr sz="2100" spc="85" dirty="0">
                <a:latin typeface="Cambria"/>
                <a:cs typeface="Cambria"/>
              </a:rPr>
              <a:t>Parts-Wholes,</a:t>
            </a:r>
            <a:r>
              <a:rPr sz="2100" spc="125" dirty="0">
                <a:latin typeface="Cambria"/>
                <a:cs typeface="Cambria"/>
              </a:rPr>
              <a:t> </a:t>
            </a:r>
            <a:r>
              <a:rPr sz="2100" spc="70" dirty="0">
                <a:latin typeface="Cambria"/>
                <a:cs typeface="Cambria"/>
              </a:rPr>
              <a:t>Collocation,</a:t>
            </a:r>
            <a:r>
              <a:rPr sz="2100" spc="125" dirty="0">
                <a:latin typeface="Cambria"/>
                <a:cs typeface="Cambria"/>
              </a:rPr>
              <a:t> </a:t>
            </a:r>
            <a:r>
              <a:rPr sz="2100" spc="100" dirty="0">
                <a:latin typeface="Cambria"/>
                <a:cs typeface="Cambria"/>
              </a:rPr>
              <a:t>Paradigmatic,</a:t>
            </a:r>
            <a:r>
              <a:rPr sz="2100" spc="110" dirty="0">
                <a:latin typeface="Cambria"/>
                <a:cs typeface="Cambria"/>
              </a:rPr>
              <a:t> </a:t>
            </a:r>
            <a:r>
              <a:rPr sz="2100" spc="70" dirty="0">
                <a:latin typeface="Cambria"/>
                <a:cs typeface="Cambria"/>
              </a:rPr>
              <a:t>Taxonomy </a:t>
            </a:r>
            <a:r>
              <a:rPr sz="2100" spc="-450" dirty="0">
                <a:latin typeface="Cambria"/>
                <a:cs typeface="Cambria"/>
              </a:rPr>
              <a:t> </a:t>
            </a:r>
            <a:r>
              <a:rPr sz="2100" spc="90" dirty="0">
                <a:latin typeface="Cambria"/>
                <a:cs typeface="Cambria"/>
              </a:rPr>
              <a:t>and</a:t>
            </a:r>
            <a:r>
              <a:rPr sz="2100" spc="105" dirty="0">
                <a:latin typeface="Cambria"/>
                <a:cs typeface="Cambria"/>
              </a:rPr>
              <a:t> Synonym,</a:t>
            </a:r>
            <a:r>
              <a:rPr sz="2100" spc="130" dirty="0">
                <a:latin typeface="Cambria"/>
                <a:cs typeface="Cambria"/>
              </a:rPr>
              <a:t> </a:t>
            </a:r>
            <a:r>
              <a:rPr sz="2100" spc="90" dirty="0">
                <a:latin typeface="Cambria"/>
                <a:cs typeface="Cambria"/>
              </a:rPr>
              <a:t>and</a:t>
            </a:r>
            <a:r>
              <a:rPr sz="2100" spc="120" dirty="0">
                <a:latin typeface="Cambria"/>
                <a:cs typeface="Cambria"/>
              </a:rPr>
              <a:t> </a:t>
            </a:r>
            <a:r>
              <a:rPr sz="2100" spc="85" dirty="0">
                <a:latin typeface="Cambria"/>
                <a:cs typeface="Cambria"/>
              </a:rPr>
              <a:t>Antonym</a:t>
            </a:r>
            <a:endParaRPr sz="2100" dirty="0">
              <a:latin typeface="Cambria"/>
              <a:cs typeface="Cambria"/>
            </a:endParaRPr>
          </a:p>
          <a:p>
            <a:pPr marL="652145" marR="129539" lvl="1" indent="-274320">
              <a:lnSpc>
                <a:spcPts val="2020"/>
              </a:lnSpc>
              <a:spcBef>
                <a:spcPts val="484"/>
              </a:spcBef>
              <a:buClr>
                <a:srgbClr val="FD8537"/>
              </a:buClr>
              <a:buSzPct val="78571"/>
              <a:buFont typeface="Segoe UI Symbol"/>
              <a:buChar char="⚫"/>
              <a:tabLst>
                <a:tab pos="652145" algn="l"/>
                <a:tab pos="652780" algn="l"/>
              </a:tabLst>
            </a:pPr>
            <a:r>
              <a:rPr sz="2100" spc="85" dirty="0">
                <a:latin typeface="Cambria"/>
                <a:cs typeface="Cambria"/>
              </a:rPr>
              <a:t>Contrasted</a:t>
            </a:r>
            <a:r>
              <a:rPr sz="2100" spc="114" dirty="0">
                <a:latin typeface="Cambria"/>
                <a:cs typeface="Cambria"/>
              </a:rPr>
              <a:t> </a:t>
            </a:r>
            <a:r>
              <a:rPr sz="2100" spc="40" dirty="0">
                <a:latin typeface="Cambria"/>
                <a:cs typeface="Cambria"/>
              </a:rPr>
              <a:t>words,</a:t>
            </a:r>
            <a:r>
              <a:rPr sz="2100" spc="145" dirty="0">
                <a:latin typeface="Cambria"/>
                <a:cs typeface="Cambria"/>
              </a:rPr>
              <a:t> </a:t>
            </a:r>
            <a:r>
              <a:rPr sz="2100" spc="50" dirty="0">
                <a:latin typeface="Cambria"/>
                <a:cs typeface="Cambria"/>
              </a:rPr>
              <a:t>child-of,</a:t>
            </a:r>
            <a:r>
              <a:rPr sz="2100" spc="150" dirty="0">
                <a:latin typeface="Cambria"/>
                <a:cs typeface="Cambria"/>
              </a:rPr>
              <a:t> </a:t>
            </a:r>
            <a:r>
              <a:rPr sz="2100" spc="60" dirty="0">
                <a:latin typeface="Cambria"/>
                <a:cs typeface="Cambria"/>
              </a:rPr>
              <a:t>parent-of,</a:t>
            </a:r>
            <a:r>
              <a:rPr sz="2100" spc="130" dirty="0">
                <a:latin typeface="Cambria"/>
                <a:cs typeface="Cambria"/>
              </a:rPr>
              <a:t> </a:t>
            </a:r>
            <a:r>
              <a:rPr sz="2100" spc="55" dirty="0">
                <a:latin typeface="Cambria"/>
                <a:cs typeface="Cambria"/>
              </a:rPr>
              <a:t>is-part-of,</a:t>
            </a:r>
            <a:r>
              <a:rPr sz="2100" spc="135" dirty="0">
                <a:latin typeface="Cambria"/>
                <a:cs typeface="Cambria"/>
              </a:rPr>
              <a:t> </a:t>
            </a:r>
            <a:r>
              <a:rPr sz="2100" spc="85" dirty="0">
                <a:latin typeface="Cambria"/>
                <a:cs typeface="Cambria"/>
              </a:rPr>
              <a:t>has- </a:t>
            </a:r>
            <a:r>
              <a:rPr sz="2100" spc="-450" dirty="0">
                <a:latin typeface="Cambria"/>
                <a:cs typeface="Cambria"/>
              </a:rPr>
              <a:t> </a:t>
            </a:r>
            <a:r>
              <a:rPr sz="2100" spc="80" dirty="0">
                <a:latin typeface="Cambria"/>
                <a:cs typeface="Cambria"/>
              </a:rPr>
              <a:t>part</a:t>
            </a:r>
            <a:endParaRPr sz="2100" dirty="0">
              <a:latin typeface="Cambria"/>
              <a:cs typeface="Cambria"/>
            </a:endParaRPr>
          </a:p>
          <a:p>
            <a:pPr marL="287020" indent="-274320">
              <a:lnSpc>
                <a:spcPct val="100000"/>
              </a:lnSpc>
              <a:spcBef>
                <a:spcPts val="35"/>
              </a:spcBef>
              <a:buClr>
                <a:srgbClr val="FD8537"/>
              </a:buClr>
              <a:buSzPct val="68750"/>
              <a:buFont typeface="Wingdings"/>
              <a:buChar char=""/>
              <a:tabLst>
                <a:tab pos="287020" algn="l"/>
              </a:tabLst>
            </a:pPr>
            <a:r>
              <a:rPr sz="2400" spc="95" dirty="0">
                <a:latin typeface="Cambria"/>
                <a:cs typeface="Cambria"/>
              </a:rPr>
              <a:t>Homograph</a:t>
            </a:r>
            <a:r>
              <a:rPr sz="2400" spc="90" dirty="0">
                <a:latin typeface="Cambria"/>
                <a:cs typeface="Cambria"/>
              </a:rPr>
              <a:t> </a:t>
            </a:r>
            <a:r>
              <a:rPr sz="2400" spc="60" dirty="0">
                <a:latin typeface="Cambria"/>
                <a:cs typeface="Cambria"/>
              </a:rPr>
              <a:t>resolution</a:t>
            </a:r>
            <a:endParaRPr sz="2400" dirty="0">
              <a:latin typeface="Cambria"/>
              <a:cs typeface="Cambria"/>
            </a:endParaRPr>
          </a:p>
          <a:p>
            <a:pPr marL="287020" indent="-274320">
              <a:lnSpc>
                <a:spcPct val="100000"/>
              </a:lnSpc>
              <a:spcBef>
                <a:spcPts val="20"/>
              </a:spcBef>
              <a:buClr>
                <a:srgbClr val="FD8537"/>
              </a:buClr>
              <a:buSzPct val="68750"/>
              <a:buFont typeface="Wingdings"/>
              <a:buChar char=""/>
              <a:tabLst>
                <a:tab pos="287020" algn="l"/>
              </a:tabLst>
            </a:pPr>
            <a:r>
              <a:rPr sz="2400" spc="90" dirty="0">
                <a:latin typeface="Cambria"/>
                <a:cs typeface="Cambria"/>
              </a:rPr>
              <a:t>Vocabulary</a:t>
            </a:r>
            <a:r>
              <a:rPr sz="2400" spc="95" dirty="0">
                <a:latin typeface="Cambria"/>
                <a:cs typeface="Cambria"/>
              </a:rPr>
              <a:t> </a:t>
            </a:r>
            <a:r>
              <a:rPr sz="2400" spc="80" dirty="0">
                <a:latin typeface="Cambria"/>
                <a:cs typeface="Cambria"/>
              </a:rPr>
              <a:t>constraints</a:t>
            </a:r>
            <a:endParaRPr sz="2400" dirty="0">
              <a:latin typeface="Cambria"/>
              <a:cs typeface="Cambria"/>
            </a:endParaRPr>
          </a:p>
          <a:p>
            <a:pPr marL="652145" marR="207645" lvl="1" indent="-274320">
              <a:lnSpc>
                <a:spcPct val="80000"/>
              </a:lnSpc>
              <a:spcBef>
                <a:spcPts val="509"/>
              </a:spcBef>
              <a:buClr>
                <a:srgbClr val="FD8537"/>
              </a:buClr>
              <a:buSzPct val="78571"/>
              <a:buFont typeface="Segoe UI Symbol"/>
              <a:buChar char="⚫"/>
              <a:tabLst>
                <a:tab pos="652145" algn="l"/>
                <a:tab pos="652780" algn="l"/>
              </a:tabLst>
            </a:pPr>
            <a:r>
              <a:rPr sz="2100" spc="80" dirty="0">
                <a:latin typeface="Cambria"/>
                <a:cs typeface="Cambria"/>
              </a:rPr>
              <a:t>Normalization:</a:t>
            </a:r>
            <a:r>
              <a:rPr sz="2100" spc="120" dirty="0">
                <a:latin typeface="Cambria"/>
                <a:cs typeface="Cambria"/>
              </a:rPr>
              <a:t> </a:t>
            </a:r>
            <a:r>
              <a:rPr sz="2100" spc="65" dirty="0">
                <a:latin typeface="Cambria"/>
                <a:cs typeface="Cambria"/>
              </a:rPr>
              <a:t>constrain</a:t>
            </a:r>
            <a:r>
              <a:rPr sz="2100" spc="140" dirty="0">
                <a:latin typeface="Cambria"/>
                <a:cs typeface="Cambria"/>
              </a:rPr>
              <a:t> </a:t>
            </a:r>
            <a:r>
              <a:rPr sz="2100" spc="80" dirty="0">
                <a:latin typeface="Cambria"/>
                <a:cs typeface="Cambria"/>
              </a:rPr>
              <a:t>the</a:t>
            </a:r>
            <a:r>
              <a:rPr sz="2100" spc="120" dirty="0">
                <a:latin typeface="Cambria"/>
                <a:cs typeface="Cambria"/>
              </a:rPr>
              <a:t> </a:t>
            </a:r>
            <a:r>
              <a:rPr sz="2100" spc="90" dirty="0">
                <a:latin typeface="Cambria"/>
                <a:cs typeface="Cambria"/>
              </a:rPr>
              <a:t>thesaurus</a:t>
            </a:r>
            <a:r>
              <a:rPr sz="2100" spc="135" dirty="0">
                <a:latin typeface="Cambria"/>
                <a:cs typeface="Cambria"/>
              </a:rPr>
              <a:t> </a:t>
            </a:r>
            <a:r>
              <a:rPr sz="2100" spc="15" dirty="0">
                <a:latin typeface="Cambria"/>
                <a:cs typeface="Cambria"/>
              </a:rPr>
              <a:t>to</a:t>
            </a:r>
            <a:r>
              <a:rPr sz="2100" spc="120" dirty="0">
                <a:latin typeface="Cambria"/>
                <a:cs typeface="Cambria"/>
              </a:rPr>
              <a:t> </a:t>
            </a:r>
            <a:r>
              <a:rPr sz="2100" spc="75" dirty="0">
                <a:latin typeface="Cambria"/>
                <a:cs typeface="Cambria"/>
              </a:rPr>
              <a:t>stems</a:t>
            </a:r>
            <a:r>
              <a:rPr sz="2100" spc="120" dirty="0">
                <a:latin typeface="Cambria"/>
                <a:cs typeface="Cambria"/>
              </a:rPr>
              <a:t> </a:t>
            </a:r>
            <a:r>
              <a:rPr sz="2100" spc="90" dirty="0">
                <a:latin typeface="Cambria"/>
                <a:cs typeface="Cambria"/>
              </a:rPr>
              <a:t>vs. </a:t>
            </a:r>
            <a:r>
              <a:rPr sz="2100" spc="-445" dirty="0">
                <a:latin typeface="Cambria"/>
                <a:cs typeface="Cambria"/>
              </a:rPr>
              <a:t> </a:t>
            </a:r>
            <a:r>
              <a:rPr sz="2100" spc="40" dirty="0">
                <a:latin typeface="Cambria"/>
                <a:cs typeface="Cambria"/>
              </a:rPr>
              <a:t>complete</a:t>
            </a:r>
            <a:r>
              <a:rPr sz="2100" spc="100" dirty="0">
                <a:latin typeface="Cambria"/>
                <a:cs typeface="Cambria"/>
              </a:rPr>
              <a:t> </a:t>
            </a:r>
            <a:r>
              <a:rPr sz="2100" spc="20" dirty="0">
                <a:latin typeface="Cambria"/>
                <a:cs typeface="Cambria"/>
              </a:rPr>
              <a:t>words</a:t>
            </a:r>
            <a:endParaRPr sz="2100" dirty="0">
              <a:latin typeface="Cambria"/>
              <a:cs typeface="Cambria"/>
            </a:endParaRPr>
          </a:p>
          <a:p>
            <a:pPr marL="652145" marR="399415" lvl="1" indent="-274320">
              <a:lnSpc>
                <a:spcPts val="2020"/>
              </a:lnSpc>
              <a:spcBef>
                <a:spcPts val="484"/>
              </a:spcBef>
              <a:buClr>
                <a:srgbClr val="FD8537"/>
              </a:buClr>
              <a:buSzPct val="78571"/>
              <a:buFont typeface="Segoe UI Symbol"/>
              <a:buChar char="⚫"/>
              <a:tabLst>
                <a:tab pos="652145" algn="l"/>
                <a:tab pos="652780" algn="l"/>
              </a:tabLst>
            </a:pPr>
            <a:r>
              <a:rPr sz="2100" spc="70" dirty="0">
                <a:latin typeface="Cambria"/>
                <a:cs typeface="Cambria"/>
              </a:rPr>
              <a:t>Specificity:</a:t>
            </a:r>
            <a:r>
              <a:rPr sz="2100" spc="125" dirty="0">
                <a:latin typeface="Cambria"/>
                <a:cs typeface="Cambria"/>
              </a:rPr>
              <a:t> </a:t>
            </a:r>
            <a:r>
              <a:rPr sz="2100" spc="85" dirty="0">
                <a:latin typeface="Cambria"/>
                <a:cs typeface="Cambria"/>
              </a:rPr>
              <a:t>eliminate</a:t>
            </a:r>
            <a:r>
              <a:rPr sz="2100" spc="125" dirty="0">
                <a:latin typeface="Cambria"/>
                <a:cs typeface="Cambria"/>
              </a:rPr>
              <a:t> </a:t>
            </a:r>
            <a:r>
              <a:rPr sz="2100" spc="40" dirty="0">
                <a:latin typeface="Cambria"/>
                <a:cs typeface="Cambria"/>
              </a:rPr>
              <a:t>specific</a:t>
            </a:r>
            <a:r>
              <a:rPr sz="2100" spc="135" dirty="0">
                <a:latin typeface="Cambria"/>
                <a:cs typeface="Cambria"/>
              </a:rPr>
              <a:t> </a:t>
            </a:r>
            <a:r>
              <a:rPr sz="2100" spc="20" dirty="0">
                <a:latin typeface="Cambria"/>
                <a:cs typeface="Cambria"/>
              </a:rPr>
              <a:t>words</a:t>
            </a:r>
            <a:r>
              <a:rPr sz="2100" spc="125" dirty="0">
                <a:latin typeface="Cambria"/>
                <a:cs typeface="Cambria"/>
              </a:rPr>
              <a:t> </a:t>
            </a:r>
            <a:r>
              <a:rPr sz="2100" spc="-5" dirty="0">
                <a:latin typeface="Cambria"/>
                <a:cs typeface="Cambria"/>
              </a:rPr>
              <a:t>or</a:t>
            </a:r>
            <a:r>
              <a:rPr sz="2100" spc="140" dirty="0">
                <a:latin typeface="Cambria"/>
                <a:cs typeface="Cambria"/>
              </a:rPr>
              <a:t> </a:t>
            </a:r>
            <a:r>
              <a:rPr sz="2100" spc="70" dirty="0">
                <a:latin typeface="Cambria"/>
                <a:cs typeface="Cambria"/>
              </a:rPr>
              <a:t>use</a:t>
            </a:r>
            <a:r>
              <a:rPr sz="2100" spc="135" dirty="0">
                <a:latin typeface="Cambria"/>
                <a:cs typeface="Cambria"/>
              </a:rPr>
              <a:t> </a:t>
            </a:r>
            <a:r>
              <a:rPr sz="2100" spc="70" dirty="0">
                <a:latin typeface="Cambria"/>
                <a:cs typeface="Cambria"/>
              </a:rPr>
              <a:t>general </a:t>
            </a:r>
            <a:r>
              <a:rPr sz="2100" spc="-450" dirty="0">
                <a:latin typeface="Cambria"/>
                <a:cs typeface="Cambria"/>
              </a:rPr>
              <a:t> </a:t>
            </a:r>
            <a:r>
              <a:rPr sz="2100" spc="70" dirty="0">
                <a:latin typeface="Cambria"/>
                <a:cs typeface="Cambria"/>
              </a:rPr>
              <a:t>terms</a:t>
            </a:r>
            <a:r>
              <a:rPr sz="2100" spc="114" dirty="0">
                <a:latin typeface="Cambria"/>
                <a:cs typeface="Cambria"/>
              </a:rPr>
              <a:t> </a:t>
            </a:r>
            <a:r>
              <a:rPr sz="2100" spc="20" dirty="0">
                <a:latin typeface="Cambria"/>
                <a:cs typeface="Cambria"/>
              </a:rPr>
              <a:t>for</a:t>
            </a:r>
            <a:r>
              <a:rPr sz="2100" spc="120" dirty="0">
                <a:latin typeface="Cambria"/>
                <a:cs typeface="Cambria"/>
              </a:rPr>
              <a:t> </a:t>
            </a:r>
            <a:r>
              <a:rPr sz="2100" spc="75" dirty="0">
                <a:latin typeface="Cambria"/>
                <a:cs typeface="Cambria"/>
              </a:rPr>
              <a:t>class</a:t>
            </a:r>
            <a:r>
              <a:rPr sz="2100" spc="135" dirty="0">
                <a:latin typeface="Cambria"/>
                <a:cs typeface="Cambria"/>
              </a:rPr>
              <a:t> </a:t>
            </a:r>
            <a:r>
              <a:rPr sz="2100" spc="65" dirty="0">
                <a:latin typeface="Cambria"/>
                <a:cs typeface="Cambria"/>
              </a:rPr>
              <a:t>identifiers</a:t>
            </a:r>
            <a:endParaRPr sz="2100" dirty="0">
              <a:latin typeface="Cambria"/>
              <a:cs typeface="Cambri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0"/>
            <a:ext cx="445134" cy="6858000"/>
          </a:xfrm>
          <a:custGeom>
            <a:avLst/>
            <a:gdLst/>
            <a:ahLst/>
            <a:cxnLst/>
            <a:rect l="l" t="t" r="r" b="b"/>
            <a:pathLst>
              <a:path w="445134" h="6858000">
                <a:moveTo>
                  <a:pt x="0" y="6858000"/>
                </a:moveTo>
                <a:lnTo>
                  <a:pt x="444536" y="6858000"/>
                </a:lnTo>
                <a:lnTo>
                  <a:pt x="444536"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3" name="object 3"/>
          <p:cNvSpPr/>
          <p:nvPr/>
        </p:nvSpPr>
        <p:spPr>
          <a:xfrm>
            <a:off x="882686" y="0"/>
            <a:ext cx="3175" cy="6858000"/>
          </a:xfrm>
          <a:custGeom>
            <a:avLst/>
            <a:gdLst/>
            <a:ahLst/>
            <a:cxnLst/>
            <a:rect l="l" t="t" r="r" b="b"/>
            <a:pathLst>
              <a:path w="3175" h="6858000">
                <a:moveTo>
                  <a:pt x="0" y="6858000"/>
                </a:moveTo>
                <a:lnTo>
                  <a:pt x="3138" y="6858000"/>
                </a:lnTo>
                <a:lnTo>
                  <a:pt x="3138"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4" name="object 4"/>
          <p:cNvSpPr/>
          <p:nvPr/>
        </p:nvSpPr>
        <p:spPr>
          <a:xfrm>
            <a:off x="942975" y="0"/>
            <a:ext cx="48260" cy="6858000"/>
          </a:xfrm>
          <a:custGeom>
            <a:avLst/>
            <a:gdLst/>
            <a:ahLst/>
            <a:cxnLst/>
            <a:rect l="l" t="t" r="r" b="b"/>
            <a:pathLst>
              <a:path w="48259" h="6858000">
                <a:moveTo>
                  <a:pt x="0" y="6858000"/>
                </a:moveTo>
                <a:lnTo>
                  <a:pt x="47637" y="6858000"/>
                </a:lnTo>
                <a:lnTo>
                  <a:pt x="47637"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5" name="object 5"/>
          <p:cNvSpPr/>
          <p:nvPr/>
        </p:nvSpPr>
        <p:spPr>
          <a:xfrm>
            <a:off x="276326" y="0"/>
            <a:ext cx="104775" cy="6858000"/>
          </a:xfrm>
          <a:custGeom>
            <a:avLst/>
            <a:gdLst/>
            <a:ahLst/>
            <a:cxnLst/>
            <a:rect l="l" t="t" r="r" b="b"/>
            <a:pathLst>
              <a:path w="104775" h="6858000">
                <a:moveTo>
                  <a:pt x="104660" y="0"/>
                </a:moveTo>
                <a:lnTo>
                  <a:pt x="0" y="0"/>
                </a:lnTo>
                <a:lnTo>
                  <a:pt x="0" y="6858000"/>
                </a:lnTo>
                <a:lnTo>
                  <a:pt x="104660" y="6858000"/>
                </a:lnTo>
                <a:lnTo>
                  <a:pt x="104660" y="0"/>
                </a:lnTo>
                <a:close/>
              </a:path>
            </a:pathLst>
          </a:custGeom>
          <a:solidFill>
            <a:srgbClr val="FFD9CE">
              <a:alpha val="36077"/>
            </a:srgbClr>
          </a:solidFill>
        </p:spPr>
        <p:txBody>
          <a:bodyPr wrap="square" lIns="0" tIns="0" rIns="0" bIns="0" rtlCol="0"/>
          <a:lstStyle/>
          <a:p>
            <a:endParaRPr/>
          </a:p>
        </p:txBody>
      </p:sp>
      <p:grpSp>
        <p:nvGrpSpPr>
          <p:cNvPr id="6" name="object 6"/>
          <p:cNvGrpSpPr/>
          <p:nvPr/>
        </p:nvGrpSpPr>
        <p:grpSpPr>
          <a:xfrm>
            <a:off x="990600" y="0"/>
            <a:ext cx="381000" cy="6858000"/>
            <a:chOff x="990600" y="0"/>
            <a:chExt cx="381000" cy="6858000"/>
          </a:xfrm>
        </p:grpSpPr>
        <p:sp>
          <p:nvSpPr>
            <p:cNvPr id="7" name="object 7"/>
            <p:cNvSpPr/>
            <p:nvPr/>
          </p:nvSpPr>
          <p:spPr>
            <a:xfrm>
              <a:off x="990600" y="0"/>
              <a:ext cx="182245" cy="6858000"/>
            </a:xfrm>
            <a:custGeom>
              <a:avLst/>
              <a:gdLst/>
              <a:ahLst/>
              <a:cxnLst/>
              <a:rect l="l" t="t" r="r" b="b"/>
              <a:pathLst>
                <a:path w="182244" h="6858000">
                  <a:moveTo>
                    <a:pt x="181863" y="0"/>
                  </a:moveTo>
                  <a:lnTo>
                    <a:pt x="0" y="0"/>
                  </a:lnTo>
                  <a:lnTo>
                    <a:pt x="0" y="6858000"/>
                  </a:lnTo>
                  <a:lnTo>
                    <a:pt x="181863" y="6858000"/>
                  </a:lnTo>
                  <a:lnTo>
                    <a:pt x="181863" y="0"/>
                  </a:lnTo>
                  <a:close/>
                </a:path>
              </a:pathLst>
            </a:custGeom>
            <a:solidFill>
              <a:srgbClr val="FFD9CE">
                <a:alpha val="70195"/>
              </a:srgbClr>
            </a:solidFill>
          </p:spPr>
          <p:txBody>
            <a:bodyPr wrap="square" lIns="0" tIns="0" rIns="0" bIns="0" rtlCol="0"/>
            <a:lstStyle/>
            <a:p>
              <a:endParaRPr/>
            </a:p>
          </p:txBody>
        </p:sp>
        <p:sp>
          <p:nvSpPr>
            <p:cNvPr id="8" name="object 8"/>
            <p:cNvSpPr/>
            <p:nvPr/>
          </p:nvSpPr>
          <p:spPr>
            <a:xfrm>
              <a:off x="1141323" y="0"/>
              <a:ext cx="230504" cy="6858000"/>
            </a:xfrm>
            <a:custGeom>
              <a:avLst/>
              <a:gdLst/>
              <a:ahLst/>
              <a:cxnLst/>
              <a:rect l="l" t="t" r="r" b="b"/>
              <a:pathLst>
                <a:path w="230505" h="6858000">
                  <a:moveTo>
                    <a:pt x="230276" y="0"/>
                  </a:moveTo>
                  <a:lnTo>
                    <a:pt x="0" y="0"/>
                  </a:lnTo>
                  <a:lnTo>
                    <a:pt x="0" y="6858000"/>
                  </a:lnTo>
                  <a:lnTo>
                    <a:pt x="230276" y="6858000"/>
                  </a:lnTo>
                  <a:lnTo>
                    <a:pt x="230276" y="0"/>
                  </a:lnTo>
                  <a:close/>
                </a:path>
              </a:pathLst>
            </a:custGeom>
            <a:solidFill>
              <a:srgbClr val="FFEDE8">
                <a:alpha val="70979"/>
              </a:srgbClr>
            </a:solidFill>
          </p:spPr>
          <p:txBody>
            <a:bodyPr wrap="square" lIns="0" tIns="0" rIns="0" bIns="0" rtlCol="0"/>
            <a:lstStyle/>
            <a:p>
              <a:endParaRPr/>
            </a:p>
          </p:txBody>
        </p:sp>
      </p:grpSp>
      <p:sp>
        <p:nvSpPr>
          <p:cNvPr id="9" name="object 9"/>
          <p:cNvSpPr/>
          <p:nvPr/>
        </p:nvSpPr>
        <p:spPr>
          <a:xfrm>
            <a:off x="106343"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nvGrpSpPr>
          <p:cNvPr id="10" name="object 10"/>
          <p:cNvGrpSpPr/>
          <p:nvPr/>
        </p:nvGrpSpPr>
        <p:grpSpPr>
          <a:xfrm>
            <a:off x="825536" y="0"/>
            <a:ext cx="117475" cy="6858000"/>
            <a:chOff x="825536" y="0"/>
            <a:chExt cx="117475" cy="6858000"/>
          </a:xfrm>
        </p:grpSpPr>
        <p:sp>
          <p:nvSpPr>
            <p:cNvPr id="11" name="object 11"/>
            <p:cNvSpPr/>
            <p:nvPr/>
          </p:nvSpPr>
          <p:spPr>
            <a:xfrm>
              <a:off x="914399" y="0"/>
              <a:ext cx="0" cy="6858000"/>
            </a:xfrm>
            <a:custGeom>
              <a:avLst/>
              <a:gdLst/>
              <a:ahLst/>
              <a:cxnLst/>
              <a:rect l="l" t="t" r="r" b="b"/>
              <a:pathLst>
                <a:path h="6858000">
                  <a:moveTo>
                    <a:pt x="0" y="0"/>
                  </a:moveTo>
                  <a:lnTo>
                    <a:pt x="0" y="6858000"/>
                  </a:lnTo>
                </a:path>
              </a:pathLst>
            </a:custGeom>
            <a:ln w="57150">
              <a:solidFill>
                <a:srgbClr val="FFEDE8"/>
              </a:solidFill>
            </a:ln>
          </p:spPr>
          <p:txBody>
            <a:bodyPr wrap="square" lIns="0" tIns="0" rIns="0" bIns="0" rtlCol="0"/>
            <a:lstStyle/>
            <a:p>
              <a:endParaRPr/>
            </a:p>
          </p:txBody>
        </p:sp>
        <p:sp>
          <p:nvSpPr>
            <p:cNvPr id="12" name="object 12"/>
            <p:cNvSpPr/>
            <p:nvPr/>
          </p:nvSpPr>
          <p:spPr>
            <a:xfrm>
              <a:off x="854111"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sp>
        <p:nvSpPr>
          <p:cNvPr id="13" name="object 13"/>
          <p:cNvSpPr/>
          <p:nvPr/>
        </p:nvSpPr>
        <p:spPr>
          <a:xfrm>
            <a:off x="1726639" y="0"/>
            <a:ext cx="0" cy="6858000"/>
          </a:xfrm>
          <a:custGeom>
            <a:avLst/>
            <a:gdLst/>
            <a:ahLst/>
            <a:cxnLst/>
            <a:rect l="l" t="t" r="r" b="b"/>
            <a:pathLst>
              <a:path h="6858000">
                <a:moveTo>
                  <a:pt x="0" y="0"/>
                </a:moveTo>
                <a:lnTo>
                  <a:pt x="0" y="6858000"/>
                </a:lnTo>
              </a:path>
            </a:pathLst>
          </a:custGeom>
          <a:ln w="28575">
            <a:solidFill>
              <a:srgbClr val="FEC3AE"/>
            </a:solidFill>
          </a:ln>
        </p:spPr>
        <p:txBody>
          <a:bodyPr wrap="square" lIns="0" tIns="0" rIns="0" bIns="0" rtlCol="0"/>
          <a:lstStyle/>
          <a:p>
            <a:endParaRPr/>
          </a:p>
        </p:txBody>
      </p:sp>
      <p:sp>
        <p:nvSpPr>
          <p:cNvPr id="14" name="object 14"/>
          <p:cNvSpPr/>
          <p:nvPr/>
        </p:nvSpPr>
        <p:spPr>
          <a:xfrm>
            <a:off x="1066800" y="0"/>
            <a:ext cx="0" cy="6858000"/>
          </a:xfrm>
          <a:custGeom>
            <a:avLst/>
            <a:gdLst/>
            <a:ahLst/>
            <a:cxnLst/>
            <a:rect l="l" t="t" r="r" b="b"/>
            <a:pathLst>
              <a:path h="6858000">
                <a:moveTo>
                  <a:pt x="0" y="0"/>
                </a:moveTo>
                <a:lnTo>
                  <a:pt x="0" y="6858000"/>
                </a:lnTo>
              </a:path>
            </a:pathLst>
          </a:custGeom>
          <a:ln w="9525">
            <a:solidFill>
              <a:srgbClr val="FEC3AE"/>
            </a:solidFill>
          </a:ln>
        </p:spPr>
        <p:txBody>
          <a:bodyPr wrap="square" lIns="0" tIns="0" rIns="0" bIns="0" rtlCol="0"/>
          <a:lstStyle/>
          <a:p>
            <a:endParaRPr/>
          </a:p>
        </p:txBody>
      </p:sp>
      <p:sp>
        <p:nvSpPr>
          <p:cNvPr id="15" name="object 15"/>
          <p:cNvSpPr/>
          <p:nvPr/>
        </p:nvSpPr>
        <p:spPr>
          <a:xfrm>
            <a:off x="9085288" y="0"/>
            <a:ext cx="57150" cy="6858000"/>
          </a:xfrm>
          <a:custGeom>
            <a:avLst/>
            <a:gdLst/>
            <a:ahLst/>
            <a:cxnLst/>
            <a:rect l="l" t="t" r="r" b="b"/>
            <a:pathLst>
              <a:path w="57150" h="6858000">
                <a:moveTo>
                  <a:pt x="11417" y="0"/>
                </a:moveTo>
                <a:lnTo>
                  <a:pt x="0" y="0"/>
                </a:lnTo>
                <a:lnTo>
                  <a:pt x="0" y="6858000"/>
                </a:lnTo>
                <a:lnTo>
                  <a:pt x="11417" y="6858000"/>
                </a:lnTo>
                <a:lnTo>
                  <a:pt x="11417" y="0"/>
                </a:lnTo>
                <a:close/>
              </a:path>
              <a:path w="57150" h="6858000">
                <a:moveTo>
                  <a:pt x="57150" y="0"/>
                </a:moveTo>
                <a:lnTo>
                  <a:pt x="22860" y="0"/>
                </a:lnTo>
                <a:lnTo>
                  <a:pt x="22860" y="6858000"/>
                </a:lnTo>
                <a:lnTo>
                  <a:pt x="57150" y="6858000"/>
                </a:lnTo>
                <a:lnTo>
                  <a:pt x="57150" y="0"/>
                </a:lnTo>
                <a:close/>
              </a:path>
            </a:pathLst>
          </a:custGeom>
          <a:solidFill>
            <a:srgbClr val="FEC3AE"/>
          </a:solidFill>
        </p:spPr>
        <p:txBody>
          <a:bodyPr wrap="square" lIns="0" tIns="0" rIns="0" bIns="0" rtlCol="0"/>
          <a:lstStyle/>
          <a:p>
            <a:endParaRPr/>
          </a:p>
        </p:txBody>
      </p:sp>
      <p:grpSp>
        <p:nvGrpSpPr>
          <p:cNvPr id="16" name="object 16"/>
          <p:cNvGrpSpPr/>
          <p:nvPr/>
        </p:nvGrpSpPr>
        <p:grpSpPr>
          <a:xfrm>
            <a:off x="609600" y="0"/>
            <a:ext cx="1661160" cy="6858000"/>
            <a:chOff x="609600" y="0"/>
            <a:chExt cx="1661160" cy="6858000"/>
          </a:xfrm>
        </p:grpSpPr>
        <p:sp>
          <p:nvSpPr>
            <p:cNvPr id="17" name="object 17"/>
            <p:cNvSpPr/>
            <p:nvPr/>
          </p:nvSpPr>
          <p:spPr>
            <a:xfrm>
              <a:off x="1219200" y="0"/>
              <a:ext cx="76200" cy="6858000"/>
            </a:xfrm>
            <a:custGeom>
              <a:avLst/>
              <a:gdLst/>
              <a:ahLst/>
              <a:cxnLst/>
              <a:rect l="l" t="t" r="r" b="b"/>
              <a:pathLst>
                <a:path w="76200" h="6858000">
                  <a:moveTo>
                    <a:pt x="76187" y="0"/>
                  </a:moveTo>
                  <a:lnTo>
                    <a:pt x="0" y="0"/>
                  </a:lnTo>
                  <a:lnTo>
                    <a:pt x="0" y="6858000"/>
                  </a:lnTo>
                  <a:lnTo>
                    <a:pt x="76187" y="6858000"/>
                  </a:lnTo>
                  <a:lnTo>
                    <a:pt x="76187" y="0"/>
                  </a:lnTo>
                  <a:close/>
                </a:path>
              </a:pathLst>
            </a:custGeom>
            <a:solidFill>
              <a:srgbClr val="FEC3AE">
                <a:alpha val="50979"/>
              </a:srgbClr>
            </a:solidFill>
          </p:spPr>
          <p:txBody>
            <a:bodyPr wrap="square" lIns="0" tIns="0" rIns="0" bIns="0" rtlCol="0"/>
            <a:lstStyle/>
            <a:p>
              <a:endParaRPr/>
            </a:p>
          </p:txBody>
        </p:sp>
        <p:sp>
          <p:nvSpPr>
            <p:cNvPr id="18" name="object 18"/>
            <p:cNvSpPr/>
            <p:nvPr/>
          </p:nvSpPr>
          <p:spPr>
            <a:xfrm>
              <a:off x="609600" y="3429000"/>
              <a:ext cx="1341755" cy="2079625"/>
            </a:xfrm>
            <a:custGeom>
              <a:avLst/>
              <a:gdLst/>
              <a:ahLst/>
              <a:cxnLst/>
              <a:rect l="l" t="t" r="r" b="b"/>
              <a:pathLst>
                <a:path w="1341755" h="2079625">
                  <a:moveTo>
                    <a:pt x="1295400" y="647700"/>
                  </a:moveTo>
                  <a:lnTo>
                    <a:pt x="1293622" y="599363"/>
                  </a:lnTo>
                  <a:lnTo>
                    <a:pt x="1288376" y="551992"/>
                  </a:lnTo>
                  <a:lnTo>
                    <a:pt x="1279779" y="505714"/>
                  </a:lnTo>
                  <a:lnTo>
                    <a:pt x="1267968" y="460641"/>
                  </a:lnTo>
                  <a:lnTo>
                    <a:pt x="1253070" y="416915"/>
                  </a:lnTo>
                  <a:lnTo>
                    <a:pt x="1235202" y="374650"/>
                  </a:lnTo>
                  <a:lnTo>
                    <a:pt x="1214475" y="333984"/>
                  </a:lnTo>
                  <a:lnTo>
                    <a:pt x="1191044" y="295021"/>
                  </a:lnTo>
                  <a:lnTo>
                    <a:pt x="1165021" y="257911"/>
                  </a:lnTo>
                  <a:lnTo>
                    <a:pt x="1136523" y="222770"/>
                  </a:lnTo>
                  <a:lnTo>
                    <a:pt x="1105687" y="189712"/>
                  </a:lnTo>
                  <a:lnTo>
                    <a:pt x="1072629" y="158877"/>
                  </a:lnTo>
                  <a:lnTo>
                    <a:pt x="1037488" y="130378"/>
                  </a:lnTo>
                  <a:lnTo>
                    <a:pt x="1000379" y="104355"/>
                  </a:lnTo>
                  <a:lnTo>
                    <a:pt x="961415" y="80924"/>
                  </a:lnTo>
                  <a:lnTo>
                    <a:pt x="920750" y="60198"/>
                  </a:lnTo>
                  <a:lnTo>
                    <a:pt x="878484" y="42329"/>
                  </a:lnTo>
                  <a:lnTo>
                    <a:pt x="834758" y="27432"/>
                  </a:lnTo>
                  <a:lnTo>
                    <a:pt x="789686" y="15621"/>
                  </a:lnTo>
                  <a:lnTo>
                    <a:pt x="743407" y="7023"/>
                  </a:lnTo>
                  <a:lnTo>
                    <a:pt x="696036" y="1778"/>
                  </a:lnTo>
                  <a:lnTo>
                    <a:pt x="647700" y="0"/>
                  </a:lnTo>
                  <a:lnTo>
                    <a:pt x="599351" y="1778"/>
                  </a:lnTo>
                  <a:lnTo>
                    <a:pt x="551980" y="7023"/>
                  </a:lnTo>
                  <a:lnTo>
                    <a:pt x="505701" y="15621"/>
                  </a:lnTo>
                  <a:lnTo>
                    <a:pt x="460629" y="27432"/>
                  </a:lnTo>
                  <a:lnTo>
                    <a:pt x="416902" y="42329"/>
                  </a:lnTo>
                  <a:lnTo>
                    <a:pt x="374637" y="60198"/>
                  </a:lnTo>
                  <a:lnTo>
                    <a:pt x="333971" y="80924"/>
                  </a:lnTo>
                  <a:lnTo>
                    <a:pt x="295008" y="104355"/>
                  </a:lnTo>
                  <a:lnTo>
                    <a:pt x="257898" y="130378"/>
                  </a:lnTo>
                  <a:lnTo>
                    <a:pt x="222758" y="158877"/>
                  </a:lnTo>
                  <a:lnTo>
                    <a:pt x="189699" y="189712"/>
                  </a:lnTo>
                  <a:lnTo>
                    <a:pt x="158864" y="222770"/>
                  </a:lnTo>
                  <a:lnTo>
                    <a:pt x="130365" y="257911"/>
                  </a:lnTo>
                  <a:lnTo>
                    <a:pt x="104343" y="295021"/>
                  </a:lnTo>
                  <a:lnTo>
                    <a:pt x="80911" y="333984"/>
                  </a:lnTo>
                  <a:lnTo>
                    <a:pt x="60185" y="374650"/>
                  </a:lnTo>
                  <a:lnTo>
                    <a:pt x="42316" y="416915"/>
                  </a:lnTo>
                  <a:lnTo>
                    <a:pt x="27419" y="460641"/>
                  </a:lnTo>
                  <a:lnTo>
                    <a:pt x="15608" y="505714"/>
                  </a:lnTo>
                  <a:lnTo>
                    <a:pt x="7010" y="551992"/>
                  </a:lnTo>
                  <a:lnTo>
                    <a:pt x="1765" y="599363"/>
                  </a:lnTo>
                  <a:lnTo>
                    <a:pt x="0" y="647700"/>
                  </a:lnTo>
                  <a:lnTo>
                    <a:pt x="1765" y="696048"/>
                  </a:lnTo>
                  <a:lnTo>
                    <a:pt x="7010" y="743419"/>
                  </a:lnTo>
                  <a:lnTo>
                    <a:pt x="15608" y="789698"/>
                  </a:lnTo>
                  <a:lnTo>
                    <a:pt x="27419" y="834771"/>
                  </a:lnTo>
                  <a:lnTo>
                    <a:pt x="42316" y="878497"/>
                  </a:lnTo>
                  <a:lnTo>
                    <a:pt x="60185" y="920762"/>
                  </a:lnTo>
                  <a:lnTo>
                    <a:pt x="80911" y="961428"/>
                  </a:lnTo>
                  <a:lnTo>
                    <a:pt x="104343" y="1000391"/>
                  </a:lnTo>
                  <a:lnTo>
                    <a:pt x="130365" y="1037501"/>
                  </a:lnTo>
                  <a:lnTo>
                    <a:pt x="158864" y="1072642"/>
                  </a:lnTo>
                  <a:lnTo>
                    <a:pt x="189699" y="1105700"/>
                  </a:lnTo>
                  <a:lnTo>
                    <a:pt x="222758" y="1136535"/>
                  </a:lnTo>
                  <a:lnTo>
                    <a:pt x="257898" y="1165034"/>
                  </a:lnTo>
                  <a:lnTo>
                    <a:pt x="295008" y="1191056"/>
                  </a:lnTo>
                  <a:lnTo>
                    <a:pt x="333971" y="1214488"/>
                  </a:lnTo>
                  <a:lnTo>
                    <a:pt x="374637" y="1235214"/>
                  </a:lnTo>
                  <a:lnTo>
                    <a:pt x="416902" y="1253083"/>
                  </a:lnTo>
                  <a:lnTo>
                    <a:pt x="460629" y="1267980"/>
                  </a:lnTo>
                  <a:lnTo>
                    <a:pt x="505701" y="1279791"/>
                  </a:lnTo>
                  <a:lnTo>
                    <a:pt x="551980" y="1288389"/>
                  </a:lnTo>
                  <a:lnTo>
                    <a:pt x="599351" y="1293634"/>
                  </a:lnTo>
                  <a:lnTo>
                    <a:pt x="647700" y="1295400"/>
                  </a:lnTo>
                  <a:lnTo>
                    <a:pt x="696036" y="1293634"/>
                  </a:lnTo>
                  <a:lnTo>
                    <a:pt x="743407" y="1288389"/>
                  </a:lnTo>
                  <a:lnTo>
                    <a:pt x="789686" y="1279791"/>
                  </a:lnTo>
                  <a:lnTo>
                    <a:pt x="834758" y="1267980"/>
                  </a:lnTo>
                  <a:lnTo>
                    <a:pt x="878484" y="1253083"/>
                  </a:lnTo>
                  <a:lnTo>
                    <a:pt x="920750" y="1235214"/>
                  </a:lnTo>
                  <a:lnTo>
                    <a:pt x="961415" y="1214488"/>
                  </a:lnTo>
                  <a:lnTo>
                    <a:pt x="1000379" y="1191056"/>
                  </a:lnTo>
                  <a:lnTo>
                    <a:pt x="1037488" y="1165034"/>
                  </a:lnTo>
                  <a:lnTo>
                    <a:pt x="1072629" y="1136535"/>
                  </a:lnTo>
                  <a:lnTo>
                    <a:pt x="1105687" y="1105700"/>
                  </a:lnTo>
                  <a:lnTo>
                    <a:pt x="1136523" y="1072642"/>
                  </a:lnTo>
                  <a:lnTo>
                    <a:pt x="1165021" y="1037501"/>
                  </a:lnTo>
                  <a:lnTo>
                    <a:pt x="1191044" y="1000391"/>
                  </a:lnTo>
                  <a:lnTo>
                    <a:pt x="1214475" y="961428"/>
                  </a:lnTo>
                  <a:lnTo>
                    <a:pt x="1235202" y="920762"/>
                  </a:lnTo>
                  <a:lnTo>
                    <a:pt x="1253070" y="878497"/>
                  </a:lnTo>
                  <a:lnTo>
                    <a:pt x="1267968" y="834771"/>
                  </a:lnTo>
                  <a:lnTo>
                    <a:pt x="1279779" y="789698"/>
                  </a:lnTo>
                  <a:lnTo>
                    <a:pt x="1288376" y="743419"/>
                  </a:lnTo>
                  <a:lnTo>
                    <a:pt x="1293622" y="696048"/>
                  </a:lnTo>
                  <a:lnTo>
                    <a:pt x="1295400" y="647700"/>
                  </a:lnTo>
                  <a:close/>
                </a:path>
                <a:path w="1341755" h="2079625">
                  <a:moveTo>
                    <a:pt x="1341450" y="1758467"/>
                  </a:moveTo>
                  <a:lnTo>
                    <a:pt x="1337970" y="1711071"/>
                  </a:lnTo>
                  <a:lnTo>
                    <a:pt x="1327873" y="1665846"/>
                  </a:lnTo>
                  <a:lnTo>
                    <a:pt x="1311643" y="1623263"/>
                  </a:lnTo>
                  <a:lnTo>
                    <a:pt x="1289786" y="1583842"/>
                  </a:lnTo>
                  <a:lnTo>
                    <a:pt x="1262786" y="1548053"/>
                  </a:lnTo>
                  <a:lnTo>
                    <a:pt x="1231150" y="1516418"/>
                  </a:lnTo>
                  <a:lnTo>
                    <a:pt x="1195374" y="1489430"/>
                  </a:lnTo>
                  <a:lnTo>
                    <a:pt x="1155941" y="1467561"/>
                  </a:lnTo>
                  <a:lnTo>
                    <a:pt x="1113370" y="1451330"/>
                  </a:lnTo>
                  <a:lnTo>
                    <a:pt x="1068133" y="1441234"/>
                  </a:lnTo>
                  <a:lnTo>
                    <a:pt x="1020737" y="1437754"/>
                  </a:lnTo>
                  <a:lnTo>
                    <a:pt x="973340" y="1441234"/>
                  </a:lnTo>
                  <a:lnTo>
                    <a:pt x="928116" y="1451330"/>
                  </a:lnTo>
                  <a:lnTo>
                    <a:pt x="885532" y="1467561"/>
                  </a:lnTo>
                  <a:lnTo>
                    <a:pt x="846112" y="1489430"/>
                  </a:lnTo>
                  <a:lnTo>
                    <a:pt x="810323" y="1516418"/>
                  </a:lnTo>
                  <a:lnTo>
                    <a:pt x="778687" y="1548053"/>
                  </a:lnTo>
                  <a:lnTo>
                    <a:pt x="751687" y="1583842"/>
                  </a:lnTo>
                  <a:lnTo>
                    <a:pt x="729830" y="1623263"/>
                  </a:lnTo>
                  <a:lnTo>
                    <a:pt x="713600" y="1665846"/>
                  </a:lnTo>
                  <a:lnTo>
                    <a:pt x="703503" y="1711071"/>
                  </a:lnTo>
                  <a:lnTo>
                    <a:pt x="700024" y="1758467"/>
                  </a:lnTo>
                  <a:lnTo>
                    <a:pt x="703503" y="1805863"/>
                  </a:lnTo>
                  <a:lnTo>
                    <a:pt x="713600" y="1851101"/>
                  </a:lnTo>
                  <a:lnTo>
                    <a:pt x="729830" y="1893671"/>
                  </a:lnTo>
                  <a:lnTo>
                    <a:pt x="751687" y="1933105"/>
                  </a:lnTo>
                  <a:lnTo>
                    <a:pt x="778687" y="1968881"/>
                  </a:lnTo>
                  <a:lnTo>
                    <a:pt x="810323" y="2000516"/>
                  </a:lnTo>
                  <a:lnTo>
                    <a:pt x="846112" y="2027516"/>
                  </a:lnTo>
                  <a:lnTo>
                    <a:pt x="885532" y="2049373"/>
                  </a:lnTo>
                  <a:lnTo>
                    <a:pt x="928116" y="2065604"/>
                  </a:lnTo>
                  <a:lnTo>
                    <a:pt x="973340" y="2075700"/>
                  </a:lnTo>
                  <a:lnTo>
                    <a:pt x="1020737" y="2079180"/>
                  </a:lnTo>
                  <a:lnTo>
                    <a:pt x="1068133" y="2075700"/>
                  </a:lnTo>
                  <a:lnTo>
                    <a:pt x="1113370" y="2065604"/>
                  </a:lnTo>
                  <a:lnTo>
                    <a:pt x="1155941" y="2049373"/>
                  </a:lnTo>
                  <a:lnTo>
                    <a:pt x="1195374" y="2027516"/>
                  </a:lnTo>
                  <a:lnTo>
                    <a:pt x="1231150" y="2000516"/>
                  </a:lnTo>
                  <a:lnTo>
                    <a:pt x="1262786" y="1968881"/>
                  </a:lnTo>
                  <a:lnTo>
                    <a:pt x="1289786" y="1933105"/>
                  </a:lnTo>
                  <a:lnTo>
                    <a:pt x="1311643" y="1893671"/>
                  </a:lnTo>
                  <a:lnTo>
                    <a:pt x="1327873" y="1851101"/>
                  </a:lnTo>
                  <a:lnTo>
                    <a:pt x="1337970" y="1805863"/>
                  </a:lnTo>
                  <a:lnTo>
                    <a:pt x="1341450" y="1758467"/>
                  </a:lnTo>
                  <a:close/>
                </a:path>
              </a:pathLst>
            </a:custGeom>
            <a:solidFill>
              <a:srgbClr val="FE8637"/>
            </a:solidFill>
          </p:spPr>
          <p:txBody>
            <a:bodyPr wrap="square" lIns="0" tIns="0" rIns="0" bIns="0" rtlCol="0"/>
            <a:lstStyle/>
            <a:p>
              <a:endParaRPr/>
            </a:p>
          </p:txBody>
        </p:sp>
        <p:pic>
          <p:nvPicPr>
            <p:cNvPr id="19" name="object 19"/>
            <p:cNvPicPr/>
            <p:nvPr/>
          </p:nvPicPr>
          <p:blipFill>
            <a:blip r:embed="rId3" cstate="print"/>
            <a:stretch>
              <a:fillRect/>
            </a:stretch>
          </p:blipFill>
          <p:spPr>
            <a:xfrm>
              <a:off x="1091079" y="5500631"/>
              <a:ext cx="137159" cy="137160"/>
            </a:xfrm>
            <a:prstGeom prst="rect">
              <a:avLst/>
            </a:prstGeom>
          </p:spPr>
        </p:pic>
        <p:sp>
          <p:nvSpPr>
            <p:cNvPr id="20" name="object 20"/>
            <p:cNvSpPr/>
            <p:nvPr/>
          </p:nvSpPr>
          <p:spPr>
            <a:xfrm>
              <a:off x="1664195" y="4495800"/>
              <a:ext cx="607060" cy="1567180"/>
            </a:xfrm>
            <a:custGeom>
              <a:avLst/>
              <a:gdLst/>
              <a:ahLst/>
              <a:cxnLst/>
              <a:rect l="l" t="t" r="r" b="b"/>
              <a:pathLst>
                <a:path w="607060" h="1567179">
                  <a:moveTo>
                    <a:pt x="274332" y="1429512"/>
                  </a:moveTo>
                  <a:lnTo>
                    <a:pt x="267335" y="1386166"/>
                  </a:lnTo>
                  <a:lnTo>
                    <a:pt x="247865" y="1348511"/>
                  </a:lnTo>
                  <a:lnTo>
                    <a:pt x="218173" y="1318818"/>
                  </a:lnTo>
                  <a:lnTo>
                    <a:pt x="180517" y="1299349"/>
                  </a:lnTo>
                  <a:lnTo>
                    <a:pt x="137172" y="1292352"/>
                  </a:lnTo>
                  <a:lnTo>
                    <a:pt x="93814" y="1299349"/>
                  </a:lnTo>
                  <a:lnTo>
                    <a:pt x="56159" y="1318818"/>
                  </a:lnTo>
                  <a:lnTo>
                    <a:pt x="26466" y="1348511"/>
                  </a:lnTo>
                  <a:lnTo>
                    <a:pt x="6997" y="1386166"/>
                  </a:lnTo>
                  <a:lnTo>
                    <a:pt x="0" y="1429512"/>
                  </a:lnTo>
                  <a:lnTo>
                    <a:pt x="6997" y="1472869"/>
                  </a:lnTo>
                  <a:lnTo>
                    <a:pt x="26466" y="1510525"/>
                  </a:lnTo>
                  <a:lnTo>
                    <a:pt x="56159" y="1540217"/>
                  </a:lnTo>
                  <a:lnTo>
                    <a:pt x="93814" y="1559687"/>
                  </a:lnTo>
                  <a:lnTo>
                    <a:pt x="137172" y="1566672"/>
                  </a:lnTo>
                  <a:lnTo>
                    <a:pt x="180517" y="1559687"/>
                  </a:lnTo>
                  <a:lnTo>
                    <a:pt x="218173" y="1540217"/>
                  </a:lnTo>
                  <a:lnTo>
                    <a:pt x="247865" y="1510525"/>
                  </a:lnTo>
                  <a:lnTo>
                    <a:pt x="267335" y="1472869"/>
                  </a:lnTo>
                  <a:lnTo>
                    <a:pt x="274332" y="1429512"/>
                  </a:lnTo>
                  <a:close/>
                </a:path>
                <a:path w="607060" h="1567179">
                  <a:moveTo>
                    <a:pt x="606564" y="182880"/>
                  </a:moveTo>
                  <a:lnTo>
                    <a:pt x="600024" y="134264"/>
                  </a:lnTo>
                  <a:lnTo>
                    <a:pt x="581596" y="90576"/>
                  </a:lnTo>
                  <a:lnTo>
                    <a:pt x="552996" y="53568"/>
                  </a:lnTo>
                  <a:lnTo>
                    <a:pt x="515988" y="24968"/>
                  </a:lnTo>
                  <a:lnTo>
                    <a:pt x="472300" y="6540"/>
                  </a:lnTo>
                  <a:lnTo>
                    <a:pt x="423684" y="0"/>
                  </a:lnTo>
                  <a:lnTo>
                    <a:pt x="375056" y="6540"/>
                  </a:lnTo>
                  <a:lnTo>
                    <a:pt x="331381" y="24968"/>
                  </a:lnTo>
                  <a:lnTo>
                    <a:pt x="294360" y="53568"/>
                  </a:lnTo>
                  <a:lnTo>
                    <a:pt x="265772" y="90576"/>
                  </a:lnTo>
                  <a:lnTo>
                    <a:pt x="247332" y="134264"/>
                  </a:lnTo>
                  <a:lnTo>
                    <a:pt x="240804" y="182880"/>
                  </a:lnTo>
                  <a:lnTo>
                    <a:pt x="247332" y="231508"/>
                  </a:lnTo>
                  <a:lnTo>
                    <a:pt x="265772" y="275183"/>
                  </a:lnTo>
                  <a:lnTo>
                    <a:pt x="294360" y="312204"/>
                  </a:lnTo>
                  <a:lnTo>
                    <a:pt x="331381" y="340791"/>
                  </a:lnTo>
                  <a:lnTo>
                    <a:pt x="375056" y="359232"/>
                  </a:lnTo>
                  <a:lnTo>
                    <a:pt x="423684" y="365760"/>
                  </a:lnTo>
                  <a:lnTo>
                    <a:pt x="472300" y="359232"/>
                  </a:lnTo>
                  <a:lnTo>
                    <a:pt x="515988" y="340791"/>
                  </a:lnTo>
                  <a:lnTo>
                    <a:pt x="552996" y="312204"/>
                  </a:lnTo>
                  <a:lnTo>
                    <a:pt x="581596" y="275183"/>
                  </a:lnTo>
                  <a:lnTo>
                    <a:pt x="600024" y="231508"/>
                  </a:lnTo>
                  <a:lnTo>
                    <a:pt x="606564" y="182880"/>
                  </a:lnTo>
                  <a:close/>
                </a:path>
              </a:pathLst>
            </a:custGeom>
            <a:solidFill>
              <a:srgbClr val="FE8637"/>
            </a:solidFill>
          </p:spPr>
          <p:txBody>
            <a:bodyPr wrap="square" lIns="0" tIns="0" rIns="0" bIns="0" rtlCol="0"/>
            <a:lstStyle/>
            <a:p>
              <a:endParaRPr/>
            </a:p>
          </p:txBody>
        </p:sp>
      </p:grpSp>
      <p:sp>
        <p:nvSpPr>
          <p:cNvPr id="23" name="object 23"/>
          <p:cNvSpPr txBox="1"/>
          <p:nvPr/>
        </p:nvSpPr>
        <p:spPr>
          <a:xfrm rot="5400000">
            <a:off x="5163977" y="394335"/>
            <a:ext cx="492443" cy="6096001"/>
          </a:xfrm>
          <a:prstGeom prst="rect">
            <a:avLst/>
          </a:prstGeom>
        </p:spPr>
        <p:txBody>
          <a:bodyPr vert="vert270" wrap="square" lIns="0" tIns="6985" rIns="0" bIns="0" rtlCol="0">
            <a:spAutoFit/>
          </a:bodyPr>
          <a:lstStyle/>
          <a:p>
            <a:pPr marL="12700">
              <a:lnSpc>
                <a:spcPct val="100000"/>
              </a:lnSpc>
              <a:spcBef>
                <a:spcPts val="55"/>
              </a:spcBef>
            </a:pPr>
            <a:r>
              <a:rPr sz="3200" b="1" spc="345" dirty="0">
                <a:solidFill>
                  <a:srgbClr val="002060"/>
                </a:solidFill>
                <a:latin typeface="Cambria"/>
                <a:cs typeface="Cambria"/>
              </a:rPr>
              <a:t>THESAURUS</a:t>
            </a:r>
            <a:r>
              <a:rPr sz="3200" b="1" spc="245" dirty="0">
                <a:solidFill>
                  <a:srgbClr val="002060"/>
                </a:solidFill>
                <a:latin typeface="Cambria"/>
                <a:cs typeface="Cambria"/>
              </a:rPr>
              <a:t> </a:t>
            </a:r>
            <a:r>
              <a:rPr sz="3200" b="1" spc="355" dirty="0">
                <a:solidFill>
                  <a:srgbClr val="002060"/>
                </a:solidFill>
                <a:latin typeface="Cambria"/>
                <a:cs typeface="Cambria"/>
              </a:rPr>
              <a:t>GENERATION</a:t>
            </a:r>
            <a:endParaRPr sz="3200" dirty="0">
              <a:solidFill>
                <a:srgbClr val="002060"/>
              </a:solidFill>
              <a:latin typeface="Cambria"/>
              <a:cs typeface="Cambria"/>
            </a:endParaRPr>
          </a:p>
        </p:txBody>
      </p:sp>
    </p:spTree>
  </p:cSld>
  <p:clrMapOvr>
    <a:masterClrMapping/>
  </p:clrMapOvr>
  <p:transition>
    <p:split orient="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2207260" cy="474489"/>
          </a:xfrm>
          <a:prstGeom prst="rect">
            <a:avLst/>
          </a:prstGeom>
        </p:spPr>
        <p:txBody>
          <a:bodyPr vert="horz" wrap="square" lIns="0" tIns="12700" rIns="0" bIns="0" rtlCol="0">
            <a:spAutoFit/>
          </a:bodyPr>
          <a:lstStyle/>
          <a:p>
            <a:pPr marL="12700">
              <a:lnSpc>
                <a:spcPct val="100000"/>
              </a:lnSpc>
              <a:spcBef>
                <a:spcPts val="100"/>
              </a:spcBef>
            </a:pPr>
            <a:r>
              <a:rPr sz="3000" b="1" spc="275" dirty="0">
                <a:solidFill>
                  <a:srgbClr val="002060"/>
                </a:solidFill>
                <a:latin typeface="Cambria"/>
                <a:cs typeface="Cambria"/>
              </a:rPr>
              <a:t>O</a:t>
            </a:r>
            <a:r>
              <a:rPr b="1" spc="275" dirty="0">
                <a:solidFill>
                  <a:srgbClr val="002060"/>
                </a:solidFill>
                <a:latin typeface="Cambria"/>
                <a:cs typeface="Cambria"/>
              </a:rPr>
              <a:t>VERVIEW</a:t>
            </a:r>
            <a:endParaRPr sz="3000" b="1" dirty="0">
              <a:solidFill>
                <a:srgbClr val="002060"/>
              </a:solidFill>
              <a:latin typeface="Cambria"/>
              <a:cs typeface="Cambria"/>
            </a:endParaRPr>
          </a:p>
        </p:txBody>
      </p:sp>
      <p:sp>
        <p:nvSpPr>
          <p:cNvPr id="10" name="object 3"/>
          <p:cNvSpPr txBox="1"/>
          <p:nvPr/>
        </p:nvSpPr>
        <p:spPr>
          <a:xfrm>
            <a:off x="535940" y="1628902"/>
            <a:ext cx="7672705" cy="4251325"/>
          </a:xfrm>
          <a:prstGeom prst="rect">
            <a:avLst/>
          </a:prstGeom>
        </p:spPr>
        <p:txBody>
          <a:bodyPr vert="horz" wrap="square" lIns="0" tIns="12700" rIns="0" bIns="0" rtlCol="0">
            <a:spAutoFit/>
          </a:bodyPr>
          <a:lstStyle/>
          <a:p>
            <a:pPr marL="285115" marR="5715" indent="-273050" algn="just">
              <a:lnSpc>
                <a:spcPct val="100000"/>
              </a:lnSpc>
              <a:spcBef>
                <a:spcPts val="100"/>
              </a:spcBef>
              <a:buClr>
                <a:srgbClr val="FD8537"/>
              </a:buClr>
              <a:buSzPct val="68750"/>
              <a:buFont typeface="Wingdings"/>
              <a:buChar char=""/>
              <a:tabLst>
                <a:tab pos="285750" algn="l"/>
              </a:tabLst>
            </a:pPr>
            <a:r>
              <a:rPr sz="2400" spc="100" dirty="0">
                <a:latin typeface="Cambria"/>
                <a:cs typeface="Cambria"/>
              </a:rPr>
              <a:t>Automatically</a:t>
            </a:r>
            <a:r>
              <a:rPr sz="2400" spc="105" dirty="0">
                <a:latin typeface="Cambria"/>
                <a:cs typeface="Cambria"/>
              </a:rPr>
              <a:t> </a:t>
            </a:r>
            <a:r>
              <a:rPr sz="2400" spc="75" dirty="0">
                <a:latin typeface="Cambria"/>
                <a:cs typeface="Cambria"/>
              </a:rPr>
              <a:t>generated</a:t>
            </a:r>
            <a:r>
              <a:rPr sz="2400" spc="80" dirty="0">
                <a:latin typeface="Cambria"/>
                <a:cs typeface="Cambria"/>
              </a:rPr>
              <a:t> </a:t>
            </a:r>
            <a:r>
              <a:rPr sz="2400" spc="95" dirty="0">
                <a:latin typeface="Cambria"/>
                <a:cs typeface="Cambria"/>
              </a:rPr>
              <a:t>thesauri</a:t>
            </a:r>
            <a:r>
              <a:rPr sz="2400" spc="100" dirty="0">
                <a:latin typeface="Cambria"/>
                <a:cs typeface="Cambria"/>
              </a:rPr>
              <a:t> </a:t>
            </a:r>
            <a:r>
              <a:rPr sz="2400" spc="80" dirty="0">
                <a:latin typeface="Cambria"/>
                <a:cs typeface="Cambria"/>
              </a:rPr>
              <a:t>contain</a:t>
            </a:r>
            <a:r>
              <a:rPr sz="2400" spc="85" dirty="0">
                <a:latin typeface="Cambria"/>
                <a:cs typeface="Cambria"/>
              </a:rPr>
              <a:t> </a:t>
            </a:r>
            <a:r>
              <a:rPr sz="2400" spc="75" dirty="0">
                <a:latin typeface="Cambria"/>
                <a:cs typeface="Cambria"/>
              </a:rPr>
              <a:t>classes </a:t>
            </a:r>
            <a:r>
              <a:rPr sz="2400" spc="80" dirty="0">
                <a:latin typeface="Cambria"/>
                <a:cs typeface="Cambria"/>
              </a:rPr>
              <a:t> </a:t>
            </a:r>
            <a:r>
              <a:rPr sz="2400" spc="130" dirty="0">
                <a:latin typeface="Cambria"/>
                <a:cs typeface="Cambria"/>
              </a:rPr>
              <a:t>that </a:t>
            </a:r>
            <a:r>
              <a:rPr sz="2400" spc="60" dirty="0">
                <a:latin typeface="Cambria"/>
                <a:cs typeface="Cambria"/>
              </a:rPr>
              <a:t>reflect</a:t>
            </a:r>
            <a:r>
              <a:rPr sz="2400" spc="125" dirty="0">
                <a:latin typeface="Cambria"/>
                <a:cs typeface="Cambria"/>
              </a:rPr>
              <a:t> </a:t>
            </a:r>
            <a:r>
              <a:rPr sz="2400" spc="90" dirty="0">
                <a:latin typeface="Cambria"/>
                <a:cs typeface="Cambria"/>
              </a:rPr>
              <a:t>the</a:t>
            </a:r>
            <a:r>
              <a:rPr sz="2400" spc="130" dirty="0">
                <a:latin typeface="Cambria"/>
                <a:cs typeface="Cambria"/>
              </a:rPr>
              <a:t> </a:t>
            </a:r>
            <a:r>
              <a:rPr sz="2400" spc="80" dirty="0">
                <a:latin typeface="Cambria"/>
                <a:cs typeface="Cambria"/>
              </a:rPr>
              <a:t>use</a:t>
            </a:r>
            <a:r>
              <a:rPr sz="2400" spc="130" dirty="0">
                <a:latin typeface="Cambria"/>
                <a:cs typeface="Cambria"/>
              </a:rPr>
              <a:t> </a:t>
            </a:r>
            <a:r>
              <a:rPr sz="2400" spc="-5" dirty="0">
                <a:latin typeface="Cambria"/>
                <a:cs typeface="Cambria"/>
              </a:rPr>
              <a:t>of</a:t>
            </a:r>
            <a:r>
              <a:rPr sz="2400" spc="135" dirty="0">
                <a:latin typeface="Cambria"/>
                <a:cs typeface="Cambria"/>
              </a:rPr>
              <a:t> </a:t>
            </a:r>
            <a:r>
              <a:rPr sz="2400" spc="25" dirty="0">
                <a:latin typeface="Cambria"/>
                <a:cs typeface="Cambria"/>
              </a:rPr>
              <a:t>words</a:t>
            </a:r>
            <a:r>
              <a:rPr sz="2400" spc="120" dirty="0">
                <a:latin typeface="Cambria"/>
                <a:cs typeface="Cambria"/>
              </a:rPr>
              <a:t> </a:t>
            </a:r>
            <a:r>
              <a:rPr sz="2400" spc="105" dirty="0">
                <a:latin typeface="Cambria"/>
                <a:cs typeface="Cambria"/>
              </a:rPr>
              <a:t>in</a:t>
            </a:r>
            <a:r>
              <a:rPr sz="2400" spc="120" dirty="0">
                <a:latin typeface="Cambria"/>
                <a:cs typeface="Cambria"/>
              </a:rPr>
              <a:t> </a:t>
            </a:r>
            <a:r>
              <a:rPr sz="2400" spc="90" dirty="0">
                <a:latin typeface="Cambria"/>
                <a:cs typeface="Cambria"/>
              </a:rPr>
              <a:t>the</a:t>
            </a:r>
            <a:r>
              <a:rPr sz="2400" spc="140" dirty="0">
                <a:latin typeface="Cambria"/>
                <a:cs typeface="Cambria"/>
              </a:rPr>
              <a:t> </a:t>
            </a:r>
            <a:r>
              <a:rPr sz="2400" spc="45" dirty="0">
                <a:latin typeface="Cambria"/>
                <a:cs typeface="Cambria"/>
              </a:rPr>
              <a:t>corpus</a:t>
            </a:r>
            <a:endParaRPr sz="2400" dirty="0">
              <a:latin typeface="Cambria"/>
              <a:cs typeface="Cambria"/>
            </a:endParaRPr>
          </a:p>
          <a:p>
            <a:pPr marL="285115" marR="5080" indent="-273050" algn="just">
              <a:lnSpc>
                <a:spcPct val="100000"/>
              </a:lnSpc>
              <a:spcBef>
                <a:spcPts val="600"/>
              </a:spcBef>
              <a:buClr>
                <a:srgbClr val="FD8537"/>
              </a:buClr>
              <a:buSzPct val="68750"/>
              <a:buFont typeface="Wingdings"/>
              <a:buChar char=""/>
              <a:tabLst>
                <a:tab pos="285750" algn="l"/>
              </a:tabLst>
            </a:pPr>
            <a:r>
              <a:rPr sz="2400" spc="114" dirty="0">
                <a:latin typeface="Cambria"/>
                <a:cs typeface="Cambria"/>
              </a:rPr>
              <a:t>The </a:t>
            </a:r>
            <a:r>
              <a:rPr sz="2400" spc="75" dirty="0">
                <a:latin typeface="Cambria"/>
                <a:cs typeface="Cambria"/>
              </a:rPr>
              <a:t>classes </a:t>
            </a:r>
            <a:r>
              <a:rPr sz="2400" spc="-15" dirty="0">
                <a:latin typeface="Cambria"/>
                <a:cs typeface="Cambria"/>
              </a:rPr>
              <a:t>do </a:t>
            </a:r>
            <a:r>
              <a:rPr sz="2400" spc="55" dirty="0">
                <a:latin typeface="Cambria"/>
                <a:cs typeface="Cambria"/>
              </a:rPr>
              <a:t>not </a:t>
            </a:r>
            <a:r>
              <a:rPr sz="2400" spc="114" dirty="0">
                <a:latin typeface="Cambria"/>
                <a:cs typeface="Cambria"/>
              </a:rPr>
              <a:t>naturally </a:t>
            </a:r>
            <a:r>
              <a:rPr sz="2400" spc="100" dirty="0">
                <a:latin typeface="Cambria"/>
                <a:cs typeface="Cambria"/>
              </a:rPr>
              <a:t>have </a:t>
            </a:r>
            <a:r>
              <a:rPr sz="2400" spc="160" dirty="0">
                <a:latin typeface="Cambria"/>
                <a:cs typeface="Cambria"/>
              </a:rPr>
              <a:t>a </a:t>
            </a:r>
            <a:r>
              <a:rPr sz="2400" spc="125" dirty="0">
                <a:latin typeface="Cambria"/>
                <a:cs typeface="Cambria"/>
              </a:rPr>
              <a:t>name, </a:t>
            </a:r>
            <a:r>
              <a:rPr sz="2400" spc="90" dirty="0">
                <a:latin typeface="Cambria"/>
                <a:cs typeface="Cambria"/>
              </a:rPr>
              <a:t>but </a:t>
            </a:r>
            <a:r>
              <a:rPr sz="2400" spc="80" dirty="0">
                <a:latin typeface="Cambria"/>
                <a:cs typeface="Cambria"/>
              </a:rPr>
              <a:t>are </a:t>
            </a:r>
            <a:r>
              <a:rPr sz="2400" spc="85" dirty="0">
                <a:latin typeface="Cambria"/>
                <a:cs typeface="Cambria"/>
              </a:rPr>
              <a:t> </a:t>
            </a:r>
            <a:r>
              <a:rPr sz="2400" spc="100" dirty="0">
                <a:latin typeface="Cambria"/>
                <a:cs typeface="Cambria"/>
              </a:rPr>
              <a:t>just</a:t>
            </a:r>
            <a:r>
              <a:rPr sz="2400" spc="125" dirty="0">
                <a:latin typeface="Cambria"/>
                <a:cs typeface="Cambria"/>
              </a:rPr>
              <a:t> </a:t>
            </a:r>
            <a:r>
              <a:rPr sz="2400" spc="160" dirty="0">
                <a:latin typeface="Cambria"/>
                <a:cs typeface="Cambria"/>
              </a:rPr>
              <a:t>a</a:t>
            </a:r>
            <a:r>
              <a:rPr sz="2400" spc="130" dirty="0">
                <a:latin typeface="Cambria"/>
                <a:cs typeface="Cambria"/>
              </a:rPr>
              <a:t> </a:t>
            </a:r>
            <a:r>
              <a:rPr sz="2400" spc="55" dirty="0">
                <a:latin typeface="Cambria"/>
                <a:cs typeface="Cambria"/>
              </a:rPr>
              <a:t>groups</a:t>
            </a:r>
            <a:r>
              <a:rPr sz="2400" spc="125" dirty="0">
                <a:latin typeface="Cambria"/>
                <a:cs typeface="Cambria"/>
              </a:rPr>
              <a:t> </a:t>
            </a:r>
            <a:r>
              <a:rPr sz="2400" spc="-5" dirty="0">
                <a:latin typeface="Cambria"/>
                <a:cs typeface="Cambria"/>
              </a:rPr>
              <a:t>of</a:t>
            </a:r>
            <a:r>
              <a:rPr sz="2400" spc="130" dirty="0">
                <a:latin typeface="Cambria"/>
                <a:cs typeface="Cambria"/>
              </a:rPr>
              <a:t> </a:t>
            </a:r>
            <a:r>
              <a:rPr sz="2400" spc="100" dirty="0">
                <a:latin typeface="Cambria"/>
                <a:cs typeface="Cambria"/>
              </a:rPr>
              <a:t>statistically</a:t>
            </a:r>
            <a:r>
              <a:rPr sz="2400" spc="125" dirty="0">
                <a:latin typeface="Cambria"/>
                <a:cs typeface="Cambria"/>
              </a:rPr>
              <a:t> </a:t>
            </a:r>
            <a:r>
              <a:rPr sz="2400" spc="105" dirty="0">
                <a:latin typeface="Cambria"/>
                <a:cs typeface="Cambria"/>
              </a:rPr>
              <a:t>similar</a:t>
            </a:r>
            <a:r>
              <a:rPr sz="2400" spc="120" dirty="0">
                <a:latin typeface="Cambria"/>
                <a:cs typeface="Cambria"/>
              </a:rPr>
              <a:t> </a:t>
            </a:r>
            <a:r>
              <a:rPr sz="2400" spc="85" dirty="0">
                <a:latin typeface="Cambria"/>
                <a:cs typeface="Cambria"/>
              </a:rPr>
              <a:t>terms</a:t>
            </a:r>
            <a:endParaRPr sz="2400" dirty="0">
              <a:latin typeface="Cambria"/>
              <a:cs typeface="Cambria"/>
            </a:endParaRPr>
          </a:p>
          <a:p>
            <a:pPr marL="285115" marR="5715" indent="-273050" algn="just">
              <a:lnSpc>
                <a:spcPct val="100000"/>
              </a:lnSpc>
              <a:spcBef>
                <a:spcPts val="600"/>
              </a:spcBef>
              <a:buClr>
                <a:srgbClr val="FD8537"/>
              </a:buClr>
              <a:buSzPct val="68750"/>
              <a:buFont typeface="Wingdings"/>
              <a:buChar char=""/>
              <a:tabLst>
                <a:tab pos="285750" algn="l"/>
              </a:tabLst>
            </a:pPr>
            <a:r>
              <a:rPr sz="2400" spc="114" dirty="0">
                <a:latin typeface="Cambria"/>
                <a:cs typeface="Cambria"/>
              </a:rPr>
              <a:t>Basic </a:t>
            </a:r>
            <a:r>
              <a:rPr sz="2400" spc="80" dirty="0">
                <a:latin typeface="Cambria"/>
                <a:cs typeface="Cambria"/>
              </a:rPr>
              <a:t>idea </a:t>
            </a:r>
            <a:r>
              <a:rPr sz="2400" spc="20" dirty="0">
                <a:latin typeface="Cambria"/>
                <a:cs typeface="Cambria"/>
              </a:rPr>
              <a:t>for </a:t>
            </a:r>
            <a:r>
              <a:rPr sz="2400" spc="85" dirty="0">
                <a:latin typeface="Cambria"/>
                <a:cs typeface="Cambria"/>
              </a:rPr>
              <a:t>term </a:t>
            </a:r>
            <a:r>
              <a:rPr sz="2400" spc="75" dirty="0">
                <a:latin typeface="Cambria"/>
                <a:cs typeface="Cambria"/>
              </a:rPr>
              <a:t>clustering: </a:t>
            </a:r>
            <a:r>
              <a:rPr sz="2400" spc="90" dirty="0">
                <a:latin typeface="Cambria"/>
                <a:cs typeface="Cambria"/>
              </a:rPr>
              <a:t>the </a:t>
            </a:r>
            <a:r>
              <a:rPr sz="2400" spc="35" dirty="0">
                <a:latin typeface="Cambria"/>
                <a:cs typeface="Cambria"/>
              </a:rPr>
              <a:t>more </a:t>
            </a:r>
            <a:r>
              <a:rPr sz="2400" spc="75" dirty="0">
                <a:latin typeface="Cambria"/>
                <a:cs typeface="Cambria"/>
              </a:rPr>
              <a:t>frequently </a:t>
            </a:r>
            <a:r>
              <a:rPr sz="2400" spc="80" dirty="0">
                <a:latin typeface="Cambria"/>
                <a:cs typeface="Cambria"/>
              </a:rPr>
              <a:t> </a:t>
            </a:r>
            <a:r>
              <a:rPr sz="2400" spc="15" dirty="0">
                <a:latin typeface="Cambria"/>
                <a:cs typeface="Cambria"/>
              </a:rPr>
              <a:t>two</a:t>
            </a:r>
            <a:r>
              <a:rPr sz="2400" spc="20" dirty="0">
                <a:latin typeface="Cambria"/>
                <a:cs typeface="Cambria"/>
              </a:rPr>
              <a:t> </a:t>
            </a:r>
            <a:r>
              <a:rPr sz="2400" spc="85" dirty="0">
                <a:latin typeface="Cambria"/>
                <a:cs typeface="Cambria"/>
              </a:rPr>
              <a:t>terms</a:t>
            </a:r>
            <a:r>
              <a:rPr sz="2400" spc="90" dirty="0">
                <a:latin typeface="Cambria"/>
                <a:cs typeface="Cambria"/>
              </a:rPr>
              <a:t> </a:t>
            </a:r>
            <a:r>
              <a:rPr sz="2400" spc="5" dirty="0">
                <a:latin typeface="Cambria"/>
                <a:cs typeface="Cambria"/>
              </a:rPr>
              <a:t>co-occur</a:t>
            </a:r>
            <a:r>
              <a:rPr sz="2400" spc="10" dirty="0">
                <a:latin typeface="Cambria"/>
                <a:cs typeface="Cambria"/>
              </a:rPr>
              <a:t> </a:t>
            </a:r>
            <a:r>
              <a:rPr sz="2400" spc="105" dirty="0">
                <a:latin typeface="Cambria"/>
                <a:cs typeface="Cambria"/>
              </a:rPr>
              <a:t>in</a:t>
            </a:r>
            <a:r>
              <a:rPr sz="2400" spc="110" dirty="0">
                <a:latin typeface="Cambria"/>
                <a:cs typeface="Cambria"/>
              </a:rPr>
              <a:t> </a:t>
            </a:r>
            <a:r>
              <a:rPr sz="2400" spc="90" dirty="0">
                <a:latin typeface="Cambria"/>
                <a:cs typeface="Cambria"/>
              </a:rPr>
              <a:t>the</a:t>
            </a:r>
            <a:r>
              <a:rPr sz="2400" spc="95" dirty="0">
                <a:latin typeface="Cambria"/>
                <a:cs typeface="Cambria"/>
              </a:rPr>
              <a:t> same</a:t>
            </a:r>
            <a:r>
              <a:rPr sz="2400" spc="100" dirty="0">
                <a:latin typeface="Cambria"/>
                <a:cs typeface="Cambria"/>
              </a:rPr>
              <a:t> </a:t>
            </a:r>
            <a:r>
              <a:rPr sz="2400" spc="105" dirty="0">
                <a:latin typeface="Cambria"/>
                <a:cs typeface="Cambria"/>
              </a:rPr>
              <a:t>items,</a:t>
            </a:r>
            <a:r>
              <a:rPr sz="2400" spc="110" dirty="0">
                <a:latin typeface="Cambria"/>
                <a:cs typeface="Cambria"/>
              </a:rPr>
              <a:t> </a:t>
            </a:r>
            <a:r>
              <a:rPr sz="2400" spc="90" dirty="0">
                <a:latin typeface="Cambria"/>
                <a:cs typeface="Cambria"/>
              </a:rPr>
              <a:t>the  </a:t>
            </a:r>
            <a:r>
              <a:rPr sz="2400" spc="35" dirty="0">
                <a:latin typeface="Cambria"/>
                <a:cs typeface="Cambria"/>
              </a:rPr>
              <a:t>more </a:t>
            </a:r>
            <a:r>
              <a:rPr sz="2400" spc="40" dirty="0">
                <a:latin typeface="Cambria"/>
                <a:cs typeface="Cambria"/>
              </a:rPr>
              <a:t> </a:t>
            </a:r>
            <a:r>
              <a:rPr sz="2400" spc="95" dirty="0">
                <a:latin typeface="Cambria"/>
                <a:cs typeface="Cambria"/>
              </a:rPr>
              <a:t>likely</a:t>
            </a:r>
            <a:r>
              <a:rPr sz="2400" spc="100" dirty="0">
                <a:latin typeface="Cambria"/>
                <a:cs typeface="Cambria"/>
              </a:rPr>
              <a:t> </a:t>
            </a:r>
            <a:r>
              <a:rPr sz="2400" spc="90" dirty="0">
                <a:latin typeface="Cambria"/>
                <a:cs typeface="Cambria"/>
              </a:rPr>
              <a:t>they</a:t>
            </a:r>
            <a:r>
              <a:rPr sz="2400" spc="130" dirty="0">
                <a:latin typeface="Cambria"/>
                <a:cs typeface="Cambria"/>
              </a:rPr>
              <a:t> </a:t>
            </a:r>
            <a:r>
              <a:rPr sz="2400" spc="85" dirty="0">
                <a:latin typeface="Cambria"/>
                <a:cs typeface="Cambria"/>
              </a:rPr>
              <a:t>are</a:t>
            </a:r>
            <a:r>
              <a:rPr sz="2400" spc="125" dirty="0">
                <a:latin typeface="Cambria"/>
                <a:cs typeface="Cambria"/>
              </a:rPr>
              <a:t> </a:t>
            </a:r>
            <a:r>
              <a:rPr sz="2400" spc="70" dirty="0">
                <a:latin typeface="Cambria"/>
                <a:cs typeface="Cambria"/>
              </a:rPr>
              <a:t>about</a:t>
            </a:r>
            <a:r>
              <a:rPr sz="2400" spc="135" dirty="0">
                <a:latin typeface="Cambria"/>
                <a:cs typeface="Cambria"/>
              </a:rPr>
              <a:t> </a:t>
            </a:r>
            <a:r>
              <a:rPr sz="2400" spc="95" dirty="0">
                <a:latin typeface="Cambria"/>
                <a:cs typeface="Cambria"/>
              </a:rPr>
              <a:t>the</a:t>
            </a:r>
            <a:r>
              <a:rPr sz="2400" spc="135" dirty="0">
                <a:latin typeface="Cambria"/>
                <a:cs typeface="Cambria"/>
              </a:rPr>
              <a:t> </a:t>
            </a:r>
            <a:r>
              <a:rPr sz="2400" spc="100" dirty="0">
                <a:latin typeface="Cambria"/>
                <a:cs typeface="Cambria"/>
              </a:rPr>
              <a:t>same</a:t>
            </a:r>
            <a:r>
              <a:rPr sz="2400" spc="135" dirty="0">
                <a:latin typeface="Cambria"/>
                <a:cs typeface="Cambria"/>
              </a:rPr>
              <a:t> </a:t>
            </a:r>
            <a:r>
              <a:rPr sz="2400" spc="35" dirty="0">
                <a:latin typeface="Cambria"/>
                <a:cs typeface="Cambria"/>
              </a:rPr>
              <a:t>concept</a:t>
            </a:r>
            <a:endParaRPr sz="2400" dirty="0">
              <a:latin typeface="Cambria"/>
              <a:cs typeface="Cambria"/>
            </a:endParaRPr>
          </a:p>
          <a:p>
            <a:pPr marL="285115" marR="6350" indent="-273050" algn="just">
              <a:lnSpc>
                <a:spcPct val="100000"/>
              </a:lnSpc>
              <a:spcBef>
                <a:spcPts val="600"/>
              </a:spcBef>
              <a:buClr>
                <a:srgbClr val="FD8537"/>
              </a:buClr>
              <a:buSzPct val="68750"/>
              <a:buFont typeface="Wingdings"/>
              <a:buChar char=""/>
              <a:tabLst>
                <a:tab pos="285750" algn="l"/>
              </a:tabLst>
            </a:pPr>
            <a:r>
              <a:rPr sz="2400" spc="80" dirty="0">
                <a:latin typeface="Cambria"/>
                <a:cs typeface="Cambria"/>
              </a:rPr>
              <a:t>Term-clustering</a:t>
            </a:r>
            <a:r>
              <a:rPr sz="2400" spc="85" dirty="0">
                <a:latin typeface="Cambria"/>
                <a:cs typeface="Cambria"/>
              </a:rPr>
              <a:t> algorithms</a:t>
            </a:r>
            <a:r>
              <a:rPr sz="2400" spc="700" dirty="0">
                <a:latin typeface="Cambria"/>
                <a:cs typeface="Cambria"/>
              </a:rPr>
              <a:t> </a:t>
            </a:r>
            <a:r>
              <a:rPr sz="2400" spc="60" dirty="0">
                <a:latin typeface="Cambria"/>
                <a:cs typeface="Cambria"/>
              </a:rPr>
              <a:t>differ</a:t>
            </a:r>
            <a:r>
              <a:rPr sz="2400" spc="650" dirty="0">
                <a:latin typeface="Cambria"/>
                <a:cs typeface="Cambria"/>
              </a:rPr>
              <a:t> </a:t>
            </a:r>
            <a:r>
              <a:rPr sz="2400" spc="45" dirty="0">
                <a:latin typeface="Cambria"/>
                <a:cs typeface="Cambria"/>
              </a:rPr>
              <a:t>by</a:t>
            </a:r>
            <a:r>
              <a:rPr sz="2400" spc="620" dirty="0">
                <a:latin typeface="Cambria"/>
                <a:cs typeface="Cambria"/>
              </a:rPr>
              <a:t> </a:t>
            </a:r>
            <a:r>
              <a:rPr sz="2400" spc="90" dirty="0">
                <a:latin typeface="Cambria"/>
                <a:cs typeface="Cambria"/>
              </a:rPr>
              <a:t>the </a:t>
            </a:r>
            <a:r>
              <a:rPr sz="2400" spc="95" dirty="0">
                <a:latin typeface="Cambria"/>
                <a:cs typeface="Cambria"/>
              </a:rPr>
              <a:t> </a:t>
            </a:r>
            <a:r>
              <a:rPr sz="2400" spc="55" dirty="0">
                <a:latin typeface="Cambria"/>
                <a:cs typeface="Cambria"/>
              </a:rPr>
              <a:t>completeness</a:t>
            </a:r>
            <a:r>
              <a:rPr sz="2400" spc="114" dirty="0">
                <a:latin typeface="Cambria"/>
                <a:cs typeface="Cambria"/>
              </a:rPr>
              <a:t> </a:t>
            </a:r>
            <a:r>
              <a:rPr sz="2400" spc="90" dirty="0">
                <a:latin typeface="Cambria"/>
                <a:cs typeface="Cambria"/>
              </a:rPr>
              <a:t>with</a:t>
            </a:r>
            <a:r>
              <a:rPr sz="2400" spc="120" dirty="0">
                <a:latin typeface="Cambria"/>
                <a:cs typeface="Cambria"/>
              </a:rPr>
              <a:t> </a:t>
            </a:r>
            <a:r>
              <a:rPr sz="2400" spc="75" dirty="0">
                <a:latin typeface="Cambria"/>
                <a:cs typeface="Cambria"/>
              </a:rPr>
              <a:t>which</a:t>
            </a:r>
            <a:r>
              <a:rPr sz="2400" spc="105" dirty="0">
                <a:latin typeface="Cambria"/>
                <a:cs typeface="Cambria"/>
              </a:rPr>
              <a:t> </a:t>
            </a:r>
            <a:r>
              <a:rPr sz="2400" spc="85" dirty="0">
                <a:latin typeface="Cambria"/>
                <a:cs typeface="Cambria"/>
              </a:rPr>
              <a:t>terms</a:t>
            </a:r>
            <a:r>
              <a:rPr sz="2400" spc="130" dirty="0">
                <a:latin typeface="Cambria"/>
                <a:cs typeface="Cambria"/>
              </a:rPr>
              <a:t> </a:t>
            </a:r>
            <a:r>
              <a:rPr sz="2400" spc="80" dirty="0">
                <a:latin typeface="Cambria"/>
                <a:cs typeface="Cambria"/>
              </a:rPr>
              <a:t>are</a:t>
            </a:r>
            <a:r>
              <a:rPr sz="2400" spc="145" dirty="0">
                <a:latin typeface="Cambria"/>
                <a:cs typeface="Cambria"/>
              </a:rPr>
              <a:t> </a:t>
            </a:r>
            <a:r>
              <a:rPr sz="2400" spc="55" dirty="0">
                <a:latin typeface="Cambria"/>
                <a:cs typeface="Cambria"/>
              </a:rPr>
              <a:t>correlated</a:t>
            </a:r>
            <a:endParaRPr sz="2400" dirty="0">
              <a:latin typeface="Cambria"/>
              <a:cs typeface="Cambria"/>
            </a:endParaRPr>
          </a:p>
          <a:p>
            <a:pPr marL="652145" marR="6350" lvl="1" indent="-273050" algn="just">
              <a:lnSpc>
                <a:spcPct val="100000"/>
              </a:lnSpc>
              <a:spcBef>
                <a:spcPts val="509"/>
              </a:spcBef>
              <a:buClr>
                <a:srgbClr val="FD8537"/>
              </a:buClr>
              <a:buSzPct val="78571"/>
              <a:buFont typeface="Segoe UI Symbol"/>
              <a:buChar char="⚫"/>
              <a:tabLst>
                <a:tab pos="652780" algn="l"/>
              </a:tabLst>
            </a:pPr>
            <a:r>
              <a:rPr sz="2100" spc="100" dirty="0">
                <a:latin typeface="Cambria"/>
                <a:cs typeface="Cambria"/>
              </a:rPr>
              <a:t>The </a:t>
            </a:r>
            <a:r>
              <a:rPr sz="2100" spc="30" dirty="0">
                <a:latin typeface="Cambria"/>
                <a:cs typeface="Cambria"/>
              </a:rPr>
              <a:t>more </a:t>
            </a:r>
            <a:r>
              <a:rPr sz="2100" spc="40" dirty="0">
                <a:latin typeface="Cambria"/>
                <a:cs typeface="Cambria"/>
              </a:rPr>
              <a:t>complete </a:t>
            </a:r>
            <a:r>
              <a:rPr sz="2100" spc="80" dirty="0">
                <a:latin typeface="Cambria"/>
                <a:cs typeface="Cambria"/>
              </a:rPr>
              <a:t>the </a:t>
            </a:r>
            <a:r>
              <a:rPr sz="2100" spc="55" dirty="0">
                <a:latin typeface="Cambria"/>
                <a:cs typeface="Cambria"/>
              </a:rPr>
              <a:t>correlation, </a:t>
            </a:r>
            <a:r>
              <a:rPr sz="2100" spc="80" dirty="0">
                <a:latin typeface="Cambria"/>
                <a:cs typeface="Cambria"/>
              </a:rPr>
              <a:t>the higher the </a:t>
            </a:r>
            <a:r>
              <a:rPr sz="2100" spc="75" dirty="0">
                <a:latin typeface="Cambria"/>
                <a:cs typeface="Cambria"/>
              </a:rPr>
              <a:t>time </a:t>
            </a:r>
            <a:r>
              <a:rPr sz="2100" spc="80" dirty="0">
                <a:latin typeface="Cambria"/>
                <a:cs typeface="Cambria"/>
              </a:rPr>
              <a:t> </a:t>
            </a:r>
            <a:r>
              <a:rPr sz="2100" spc="90" dirty="0">
                <a:latin typeface="Cambria"/>
                <a:cs typeface="Cambria"/>
              </a:rPr>
              <a:t>and</a:t>
            </a:r>
            <a:r>
              <a:rPr sz="2100" spc="110" dirty="0">
                <a:latin typeface="Cambria"/>
                <a:cs typeface="Cambria"/>
              </a:rPr>
              <a:t> </a:t>
            </a:r>
            <a:r>
              <a:rPr sz="2100" spc="70" dirty="0">
                <a:latin typeface="Cambria"/>
                <a:cs typeface="Cambria"/>
              </a:rPr>
              <a:t>computational</a:t>
            </a:r>
            <a:r>
              <a:rPr sz="2100" spc="105" dirty="0">
                <a:latin typeface="Cambria"/>
                <a:cs typeface="Cambria"/>
              </a:rPr>
              <a:t> </a:t>
            </a:r>
            <a:r>
              <a:rPr sz="2100" spc="50" dirty="0">
                <a:latin typeface="Cambria"/>
                <a:cs typeface="Cambria"/>
              </a:rPr>
              <a:t>overhead</a:t>
            </a:r>
            <a:r>
              <a:rPr sz="2100" spc="120" dirty="0">
                <a:latin typeface="Cambria"/>
                <a:cs typeface="Cambria"/>
              </a:rPr>
              <a:t> </a:t>
            </a:r>
            <a:r>
              <a:rPr sz="2100" spc="15" dirty="0">
                <a:latin typeface="Cambria"/>
                <a:cs typeface="Cambria"/>
              </a:rPr>
              <a:t>to</a:t>
            </a:r>
            <a:r>
              <a:rPr sz="2100" spc="125" dirty="0">
                <a:latin typeface="Cambria"/>
                <a:cs typeface="Cambria"/>
              </a:rPr>
              <a:t> </a:t>
            </a:r>
            <a:r>
              <a:rPr sz="2100" spc="60" dirty="0">
                <a:latin typeface="Cambria"/>
                <a:cs typeface="Cambria"/>
              </a:rPr>
              <a:t>create</a:t>
            </a:r>
            <a:r>
              <a:rPr sz="2100" spc="125" dirty="0">
                <a:latin typeface="Cambria"/>
                <a:cs typeface="Cambria"/>
              </a:rPr>
              <a:t> </a:t>
            </a:r>
            <a:r>
              <a:rPr sz="2100" spc="80" dirty="0">
                <a:latin typeface="Cambria"/>
                <a:cs typeface="Cambria"/>
              </a:rPr>
              <a:t>the</a:t>
            </a:r>
            <a:r>
              <a:rPr sz="2100" spc="125" dirty="0">
                <a:latin typeface="Cambria"/>
                <a:cs typeface="Cambria"/>
              </a:rPr>
              <a:t> </a:t>
            </a:r>
            <a:r>
              <a:rPr sz="2100" spc="65" dirty="0">
                <a:latin typeface="Cambria"/>
                <a:cs typeface="Cambria"/>
              </a:rPr>
              <a:t>clusters</a:t>
            </a:r>
            <a:endParaRPr sz="2100" dirty="0">
              <a:latin typeface="Cambria"/>
              <a:cs typeface="Cambri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5350"/>
            <a:ext cx="4017010" cy="482600"/>
          </a:xfrm>
          <a:prstGeom prst="rect">
            <a:avLst/>
          </a:prstGeom>
        </p:spPr>
        <p:txBody>
          <a:bodyPr vert="horz" wrap="square" lIns="0" tIns="12700" rIns="0" bIns="0" rtlCol="0">
            <a:spAutoFit/>
          </a:bodyPr>
          <a:lstStyle/>
          <a:p>
            <a:pPr marL="12700">
              <a:lnSpc>
                <a:spcPct val="100000"/>
              </a:lnSpc>
              <a:spcBef>
                <a:spcPts val="100"/>
              </a:spcBef>
            </a:pPr>
            <a:r>
              <a:rPr sz="3000" b="1" spc="340" dirty="0">
                <a:solidFill>
                  <a:srgbClr val="002060"/>
                </a:solidFill>
              </a:rPr>
              <a:t>M</a:t>
            </a:r>
            <a:r>
              <a:rPr b="1" spc="340" dirty="0">
                <a:solidFill>
                  <a:srgbClr val="002060"/>
                </a:solidFill>
              </a:rPr>
              <a:t>ANUAL</a:t>
            </a:r>
            <a:r>
              <a:rPr b="1" spc="305" dirty="0">
                <a:solidFill>
                  <a:srgbClr val="002060"/>
                </a:solidFill>
              </a:rPr>
              <a:t> </a:t>
            </a:r>
            <a:r>
              <a:rPr sz="3000" b="1" spc="375" dirty="0">
                <a:solidFill>
                  <a:srgbClr val="002060"/>
                </a:solidFill>
              </a:rPr>
              <a:t>C</a:t>
            </a:r>
            <a:r>
              <a:rPr b="1" spc="375" dirty="0">
                <a:solidFill>
                  <a:srgbClr val="002060"/>
                </a:solidFill>
              </a:rPr>
              <a:t>LUSTERING</a:t>
            </a:r>
            <a:endParaRPr sz="3000" b="1" dirty="0">
              <a:solidFill>
                <a:srgbClr val="002060"/>
              </a:solidFill>
            </a:endParaRPr>
          </a:p>
        </p:txBody>
      </p:sp>
      <p:sp>
        <p:nvSpPr>
          <p:cNvPr id="10" name="object 3"/>
          <p:cNvSpPr txBox="1"/>
          <p:nvPr/>
        </p:nvSpPr>
        <p:spPr>
          <a:xfrm>
            <a:off x="535940" y="1628902"/>
            <a:ext cx="7305040" cy="1564640"/>
          </a:xfrm>
          <a:prstGeom prst="rect">
            <a:avLst/>
          </a:prstGeom>
        </p:spPr>
        <p:txBody>
          <a:bodyPr vert="horz" wrap="square" lIns="0" tIns="12700" rIns="0" bIns="0" rtlCol="0">
            <a:spAutoFit/>
          </a:bodyPr>
          <a:lstStyle/>
          <a:p>
            <a:pPr marL="285115" marR="249554" indent="-273050">
              <a:lnSpc>
                <a:spcPct val="100000"/>
              </a:lnSpc>
              <a:spcBef>
                <a:spcPts val="100"/>
              </a:spcBef>
              <a:buClr>
                <a:srgbClr val="FD8537"/>
              </a:buClr>
              <a:buSzPct val="68750"/>
              <a:buFont typeface="Wingdings"/>
              <a:buChar char=""/>
              <a:tabLst>
                <a:tab pos="285750" algn="l"/>
              </a:tabLst>
            </a:pPr>
            <a:r>
              <a:rPr sz="2400" spc="114" dirty="0">
                <a:latin typeface="Cambria"/>
                <a:cs typeface="Cambria"/>
              </a:rPr>
              <a:t>The</a:t>
            </a:r>
            <a:r>
              <a:rPr sz="2400" spc="120" dirty="0">
                <a:latin typeface="Cambria"/>
                <a:cs typeface="Cambria"/>
              </a:rPr>
              <a:t> </a:t>
            </a:r>
            <a:r>
              <a:rPr sz="2400" spc="85" dirty="0">
                <a:latin typeface="Cambria"/>
                <a:cs typeface="Cambria"/>
              </a:rPr>
              <a:t>first</a:t>
            </a:r>
            <a:r>
              <a:rPr sz="2400" spc="125" dirty="0">
                <a:latin typeface="Cambria"/>
                <a:cs typeface="Cambria"/>
              </a:rPr>
              <a:t> </a:t>
            </a:r>
            <a:r>
              <a:rPr sz="2400" spc="65" dirty="0">
                <a:latin typeface="Cambria"/>
                <a:cs typeface="Cambria"/>
              </a:rPr>
              <a:t>step</a:t>
            </a:r>
            <a:r>
              <a:rPr sz="2400" spc="135" dirty="0">
                <a:latin typeface="Cambria"/>
                <a:cs typeface="Cambria"/>
              </a:rPr>
              <a:t> </a:t>
            </a:r>
            <a:r>
              <a:rPr sz="2400" spc="80" dirty="0">
                <a:latin typeface="Cambria"/>
                <a:cs typeface="Cambria"/>
              </a:rPr>
              <a:t>is</a:t>
            </a:r>
            <a:r>
              <a:rPr sz="2400" spc="125" dirty="0">
                <a:latin typeface="Cambria"/>
                <a:cs typeface="Cambria"/>
              </a:rPr>
              <a:t> </a:t>
            </a:r>
            <a:r>
              <a:rPr sz="2400" spc="20" dirty="0">
                <a:latin typeface="Cambria"/>
                <a:cs typeface="Cambria"/>
              </a:rPr>
              <a:t>to</a:t>
            </a:r>
            <a:r>
              <a:rPr sz="2400" spc="135" dirty="0">
                <a:latin typeface="Cambria"/>
                <a:cs typeface="Cambria"/>
              </a:rPr>
              <a:t> </a:t>
            </a:r>
            <a:r>
              <a:rPr sz="2400" spc="70" dirty="0">
                <a:latin typeface="Cambria"/>
                <a:cs typeface="Cambria"/>
              </a:rPr>
              <a:t>determine</a:t>
            </a:r>
            <a:r>
              <a:rPr sz="2400" spc="114" dirty="0">
                <a:latin typeface="Cambria"/>
                <a:cs typeface="Cambria"/>
              </a:rPr>
              <a:t> </a:t>
            </a:r>
            <a:r>
              <a:rPr sz="2400" spc="70" dirty="0">
                <a:latin typeface="Cambria"/>
                <a:cs typeface="Cambria"/>
              </a:rPr>
              <a:t>file</a:t>
            </a:r>
            <a:r>
              <a:rPr sz="2400" spc="125" dirty="0">
                <a:latin typeface="Cambria"/>
                <a:cs typeface="Cambria"/>
              </a:rPr>
              <a:t> </a:t>
            </a:r>
            <a:r>
              <a:rPr sz="2400" spc="75" dirty="0">
                <a:latin typeface="Cambria"/>
                <a:cs typeface="Cambria"/>
              </a:rPr>
              <a:t>domain</a:t>
            </a:r>
            <a:r>
              <a:rPr sz="2400" spc="125" dirty="0">
                <a:latin typeface="Cambria"/>
                <a:cs typeface="Cambria"/>
              </a:rPr>
              <a:t> </a:t>
            </a:r>
            <a:r>
              <a:rPr sz="2400" spc="20" dirty="0">
                <a:latin typeface="Cambria"/>
                <a:cs typeface="Cambria"/>
              </a:rPr>
              <a:t>for</a:t>
            </a:r>
            <a:r>
              <a:rPr sz="2400" spc="135" dirty="0">
                <a:latin typeface="Cambria"/>
                <a:cs typeface="Cambria"/>
              </a:rPr>
              <a:t> </a:t>
            </a:r>
            <a:r>
              <a:rPr sz="2400" spc="90" dirty="0">
                <a:latin typeface="Cambria"/>
                <a:cs typeface="Cambria"/>
              </a:rPr>
              <a:t>the </a:t>
            </a:r>
            <a:r>
              <a:rPr sz="2400" spc="-515" dirty="0">
                <a:latin typeface="Cambria"/>
                <a:cs typeface="Cambria"/>
              </a:rPr>
              <a:t> </a:t>
            </a:r>
            <a:r>
              <a:rPr sz="2400" spc="120" dirty="0">
                <a:latin typeface="Cambria"/>
                <a:cs typeface="Cambria"/>
              </a:rPr>
              <a:t>Clustering.</a:t>
            </a:r>
            <a:endParaRPr sz="2400" dirty="0">
              <a:latin typeface="Cambria"/>
              <a:cs typeface="Cambria"/>
            </a:endParaRPr>
          </a:p>
          <a:p>
            <a:pPr marL="285115" marR="5080" indent="-273050">
              <a:lnSpc>
                <a:spcPct val="100000"/>
              </a:lnSpc>
              <a:spcBef>
                <a:spcPts val="600"/>
              </a:spcBef>
              <a:buClr>
                <a:srgbClr val="FD8537"/>
              </a:buClr>
              <a:buSzPct val="68750"/>
              <a:buFont typeface="Wingdings"/>
              <a:buChar char=""/>
              <a:tabLst>
                <a:tab pos="285750" algn="l"/>
              </a:tabLst>
            </a:pPr>
            <a:r>
              <a:rPr sz="2400" spc="270" dirty="0">
                <a:latin typeface="Cambria"/>
                <a:cs typeface="Cambria"/>
              </a:rPr>
              <a:t>KWOC,</a:t>
            </a:r>
            <a:r>
              <a:rPr sz="2400" spc="114" dirty="0">
                <a:latin typeface="Cambria"/>
                <a:cs typeface="Cambria"/>
              </a:rPr>
              <a:t> </a:t>
            </a:r>
            <a:r>
              <a:rPr sz="2400" spc="245" dirty="0">
                <a:latin typeface="Cambria"/>
                <a:cs typeface="Cambria"/>
              </a:rPr>
              <a:t>KWlC</a:t>
            </a:r>
            <a:r>
              <a:rPr sz="2400" spc="125" dirty="0">
                <a:latin typeface="Cambria"/>
                <a:cs typeface="Cambria"/>
              </a:rPr>
              <a:t> </a:t>
            </a:r>
            <a:r>
              <a:rPr sz="2400" spc="-5" dirty="0">
                <a:latin typeface="Cambria"/>
                <a:cs typeface="Cambria"/>
              </a:rPr>
              <a:t>or</a:t>
            </a:r>
            <a:r>
              <a:rPr sz="2400" spc="135" dirty="0">
                <a:latin typeface="Cambria"/>
                <a:cs typeface="Cambria"/>
              </a:rPr>
              <a:t> </a:t>
            </a:r>
            <a:r>
              <a:rPr sz="2400" spc="275" dirty="0">
                <a:latin typeface="Cambria"/>
                <a:cs typeface="Cambria"/>
              </a:rPr>
              <a:t>KWAC</a:t>
            </a:r>
            <a:r>
              <a:rPr sz="2400" spc="135" dirty="0">
                <a:latin typeface="Cambria"/>
                <a:cs typeface="Cambria"/>
              </a:rPr>
              <a:t> </a:t>
            </a:r>
            <a:r>
              <a:rPr sz="2400" spc="120" dirty="0">
                <a:latin typeface="Cambria"/>
                <a:cs typeface="Cambria"/>
              </a:rPr>
              <a:t>may</a:t>
            </a:r>
            <a:r>
              <a:rPr sz="2400" spc="135" dirty="0">
                <a:latin typeface="Cambria"/>
                <a:cs typeface="Cambria"/>
              </a:rPr>
              <a:t> </a:t>
            </a:r>
            <a:r>
              <a:rPr sz="2400" spc="75" dirty="0">
                <a:latin typeface="Cambria"/>
                <a:cs typeface="Cambria"/>
              </a:rPr>
              <a:t>help</a:t>
            </a:r>
            <a:r>
              <a:rPr sz="2400" spc="120" dirty="0">
                <a:latin typeface="Cambria"/>
                <a:cs typeface="Cambria"/>
              </a:rPr>
              <a:t> </a:t>
            </a:r>
            <a:r>
              <a:rPr sz="2400" spc="105" dirty="0">
                <a:latin typeface="Cambria"/>
                <a:cs typeface="Cambria"/>
              </a:rPr>
              <a:t>in</a:t>
            </a:r>
            <a:r>
              <a:rPr sz="2400" spc="120" dirty="0">
                <a:latin typeface="Cambria"/>
                <a:cs typeface="Cambria"/>
              </a:rPr>
              <a:t> </a:t>
            </a:r>
            <a:r>
              <a:rPr sz="2400" spc="80" dirty="0">
                <a:latin typeface="Cambria"/>
                <a:cs typeface="Cambria"/>
              </a:rPr>
              <a:t>determining </a:t>
            </a:r>
            <a:r>
              <a:rPr sz="2400" spc="-515" dirty="0">
                <a:latin typeface="Cambria"/>
                <a:cs typeface="Cambria"/>
              </a:rPr>
              <a:t> </a:t>
            </a:r>
            <a:r>
              <a:rPr sz="2400" spc="90" dirty="0">
                <a:latin typeface="Cambria"/>
                <a:cs typeface="Cambria"/>
              </a:rPr>
              <a:t>useful</a:t>
            </a:r>
            <a:r>
              <a:rPr sz="2400" spc="114" dirty="0">
                <a:latin typeface="Cambria"/>
                <a:cs typeface="Cambria"/>
              </a:rPr>
              <a:t> </a:t>
            </a:r>
            <a:r>
              <a:rPr sz="2400" spc="50" dirty="0">
                <a:latin typeface="Cambria"/>
                <a:cs typeface="Cambria"/>
              </a:rPr>
              <a:t>words.</a:t>
            </a:r>
            <a:endParaRPr sz="2400" dirty="0">
              <a:latin typeface="Cambria"/>
              <a:cs typeface="Cambria"/>
            </a:endParaRPr>
          </a:p>
        </p:txBody>
      </p:sp>
      <p:pic>
        <p:nvPicPr>
          <p:cNvPr id="11" name="object 5"/>
          <p:cNvPicPr/>
          <p:nvPr/>
        </p:nvPicPr>
        <p:blipFill>
          <a:blip r:embed="rId3" cstate="print"/>
          <a:stretch>
            <a:fillRect/>
          </a:stretch>
        </p:blipFill>
        <p:spPr>
          <a:xfrm>
            <a:off x="1071562" y="3214749"/>
            <a:ext cx="6786499" cy="364324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65632"/>
            <a:ext cx="7617460" cy="504625"/>
          </a:xfrm>
          <a:prstGeom prst="rect">
            <a:avLst/>
          </a:prstGeom>
        </p:spPr>
        <p:txBody>
          <a:bodyPr vert="horz" wrap="square" lIns="0" tIns="12065" rIns="0" bIns="0" rtlCol="0">
            <a:spAutoFit/>
          </a:bodyPr>
          <a:lstStyle/>
          <a:p>
            <a:pPr marL="12700">
              <a:lnSpc>
                <a:spcPct val="100000"/>
              </a:lnSpc>
              <a:spcBef>
                <a:spcPts val="95"/>
              </a:spcBef>
            </a:pPr>
            <a:r>
              <a:rPr sz="3200" b="1" spc="340" dirty="0">
                <a:solidFill>
                  <a:srgbClr val="002060"/>
                </a:solidFill>
                <a:latin typeface="Cambria"/>
                <a:cs typeface="Cambria"/>
              </a:rPr>
              <a:t>C</a:t>
            </a:r>
            <a:r>
              <a:rPr sz="2550" b="1" spc="340" dirty="0">
                <a:solidFill>
                  <a:srgbClr val="002060"/>
                </a:solidFill>
                <a:latin typeface="Cambria"/>
                <a:cs typeface="Cambria"/>
              </a:rPr>
              <a:t>OMPLETE</a:t>
            </a:r>
            <a:r>
              <a:rPr sz="2550" b="1" spc="310" dirty="0">
                <a:solidFill>
                  <a:srgbClr val="002060"/>
                </a:solidFill>
                <a:latin typeface="Cambria"/>
                <a:cs typeface="Cambria"/>
              </a:rPr>
              <a:t> </a:t>
            </a:r>
            <a:r>
              <a:rPr sz="3200" b="1" spc="300" dirty="0">
                <a:solidFill>
                  <a:srgbClr val="002060"/>
                </a:solidFill>
                <a:latin typeface="Cambria"/>
                <a:cs typeface="Cambria"/>
              </a:rPr>
              <a:t>T</a:t>
            </a:r>
            <a:r>
              <a:rPr sz="2550" b="1" spc="300" dirty="0">
                <a:solidFill>
                  <a:srgbClr val="002060"/>
                </a:solidFill>
                <a:latin typeface="Cambria"/>
                <a:cs typeface="Cambria"/>
              </a:rPr>
              <a:t>ERM</a:t>
            </a:r>
            <a:r>
              <a:rPr sz="2550" b="1" spc="315" dirty="0">
                <a:solidFill>
                  <a:srgbClr val="002060"/>
                </a:solidFill>
                <a:latin typeface="Cambria"/>
                <a:cs typeface="Cambria"/>
              </a:rPr>
              <a:t> </a:t>
            </a:r>
            <a:r>
              <a:rPr sz="3200" b="1" spc="295" dirty="0">
                <a:solidFill>
                  <a:srgbClr val="002060"/>
                </a:solidFill>
                <a:latin typeface="Cambria"/>
                <a:cs typeface="Cambria"/>
              </a:rPr>
              <a:t>R</a:t>
            </a:r>
            <a:r>
              <a:rPr sz="2550" b="1" spc="295" dirty="0">
                <a:solidFill>
                  <a:srgbClr val="002060"/>
                </a:solidFill>
                <a:latin typeface="Cambria"/>
                <a:cs typeface="Cambria"/>
              </a:rPr>
              <a:t>ELATION</a:t>
            </a:r>
            <a:r>
              <a:rPr sz="2550" b="1" spc="310" dirty="0">
                <a:solidFill>
                  <a:srgbClr val="002060"/>
                </a:solidFill>
                <a:latin typeface="Cambria"/>
                <a:cs typeface="Cambria"/>
              </a:rPr>
              <a:t> </a:t>
            </a:r>
            <a:r>
              <a:rPr sz="3200" b="1" spc="325" dirty="0">
                <a:solidFill>
                  <a:srgbClr val="002060"/>
                </a:solidFill>
                <a:latin typeface="Cambria"/>
                <a:cs typeface="Cambria"/>
              </a:rPr>
              <a:t>M</a:t>
            </a:r>
            <a:r>
              <a:rPr sz="2550" b="1" spc="325" dirty="0">
                <a:solidFill>
                  <a:srgbClr val="002060"/>
                </a:solidFill>
                <a:latin typeface="Cambria"/>
                <a:cs typeface="Cambria"/>
              </a:rPr>
              <a:t>ETHOD</a:t>
            </a:r>
            <a:endParaRPr sz="2550" b="1" dirty="0">
              <a:solidFill>
                <a:srgbClr val="002060"/>
              </a:solidFill>
              <a:latin typeface="Cambria"/>
              <a:cs typeface="Cambria"/>
            </a:endParaRPr>
          </a:p>
        </p:txBody>
      </p:sp>
      <p:sp>
        <p:nvSpPr>
          <p:cNvPr id="10" name="object 3"/>
          <p:cNvSpPr txBox="1"/>
          <p:nvPr/>
        </p:nvSpPr>
        <p:spPr>
          <a:xfrm>
            <a:off x="535940" y="1628902"/>
            <a:ext cx="7672705" cy="1198880"/>
          </a:xfrm>
          <a:prstGeom prst="rect">
            <a:avLst/>
          </a:prstGeom>
        </p:spPr>
        <p:txBody>
          <a:bodyPr vert="horz" wrap="square" lIns="0" tIns="12700" rIns="0" bIns="0" rtlCol="0">
            <a:spAutoFit/>
          </a:bodyPr>
          <a:lstStyle/>
          <a:p>
            <a:pPr marL="285115" marR="5080" indent="-273050">
              <a:lnSpc>
                <a:spcPct val="100000"/>
              </a:lnSpc>
              <a:spcBef>
                <a:spcPts val="100"/>
              </a:spcBef>
              <a:buClr>
                <a:srgbClr val="FD8537"/>
              </a:buClr>
              <a:buSzPct val="68750"/>
              <a:buFont typeface="Wingdings"/>
              <a:buChar char=""/>
              <a:tabLst>
                <a:tab pos="285750" algn="l"/>
              </a:tabLst>
            </a:pPr>
            <a:r>
              <a:rPr sz="2400" spc="114" dirty="0">
                <a:latin typeface="Cambria"/>
                <a:cs typeface="Cambria"/>
              </a:rPr>
              <a:t>The</a:t>
            </a:r>
            <a:r>
              <a:rPr sz="2400" spc="135" dirty="0">
                <a:latin typeface="Cambria"/>
                <a:cs typeface="Cambria"/>
              </a:rPr>
              <a:t> </a:t>
            </a:r>
            <a:r>
              <a:rPr sz="2400" spc="100" dirty="0">
                <a:latin typeface="Cambria"/>
                <a:cs typeface="Cambria"/>
              </a:rPr>
              <a:t>similarity</a:t>
            </a:r>
            <a:r>
              <a:rPr sz="2400" spc="135" dirty="0">
                <a:latin typeface="Cambria"/>
                <a:cs typeface="Cambria"/>
              </a:rPr>
              <a:t> </a:t>
            </a:r>
            <a:r>
              <a:rPr sz="2400" spc="45" dirty="0">
                <a:latin typeface="Cambria"/>
                <a:cs typeface="Cambria"/>
              </a:rPr>
              <a:t>between</a:t>
            </a:r>
            <a:r>
              <a:rPr sz="2400" spc="135" dirty="0">
                <a:latin typeface="Cambria"/>
                <a:cs typeface="Cambria"/>
              </a:rPr>
              <a:t> </a:t>
            </a:r>
            <a:r>
              <a:rPr sz="2400" spc="55" dirty="0">
                <a:latin typeface="Cambria"/>
                <a:cs typeface="Cambria"/>
              </a:rPr>
              <a:t>every</a:t>
            </a:r>
            <a:r>
              <a:rPr sz="2400" spc="135" dirty="0">
                <a:latin typeface="Cambria"/>
                <a:cs typeface="Cambria"/>
              </a:rPr>
              <a:t> </a:t>
            </a:r>
            <a:r>
              <a:rPr sz="2400" spc="85" dirty="0">
                <a:latin typeface="Cambria"/>
                <a:cs typeface="Cambria"/>
              </a:rPr>
              <a:t>term</a:t>
            </a:r>
            <a:r>
              <a:rPr sz="2400" spc="140" dirty="0">
                <a:latin typeface="Cambria"/>
                <a:cs typeface="Cambria"/>
              </a:rPr>
              <a:t> </a:t>
            </a:r>
            <a:r>
              <a:rPr sz="2400" spc="85" dirty="0">
                <a:latin typeface="Cambria"/>
                <a:cs typeface="Cambria"/>
              </a:rPr>
              <a:t>pair</a:t>
            </a:r>
            <a:r>
              <a:rPr sz="2400" spc="130" dirty="0">
                <a:latin typeface="Cambria"/>
                <a:cs typeface="Cambria"/>
              </a:rPr>
              <a:t> </a:t>
            </a:r>
            <a:r>
              <a:rPr sz="2400" spc="75" dirty="0">
                <a:latin typeface="Cambria"/>
                <a:cs typeface="Cambria"/>
              </a:rPr>
              <a:t>is</a:t>
            </a:r>
            <a:r>
              <a:rPr sz="2400" spc="140" dirty="0">
                <a:latin typeface="Cambria"/>
                <a:cs typeface="Cambria"/>
              </a:rPr>
              <a:t> </a:t>
            </a:r>
            <a:r>
              <a:rPr sz="2400" spc="85" dirty="0">
                <a:latin typeface="Cambria"/>
                <a:cs typeface="Cambria"/>
              </a:rPr>
              <a:t>calculated </a:t>
            </a:r>
            <a:r>
              <a:rPr sz="2400" spc="-515" dirty="0">
                <a:latin typeface="Cambria"/>
                <a:cs typeface="Cambria"/>
              </a:rPr>
              <a:t> </a:t>
            </a:r>
            <a:r>
              <a:rPr sz="2400" spc="114" dirty="0">
                <a:latin typeface="Cambria"/>
                <a:cs typeface="Cambria"/>
              </a:rPr>
              <a:t>as</a:t>
            </a:r>
            <a:r>
              <a:rPr sz="2400" spc="135" dirty="0">
                <a:latin typeface="Cambria"/>
                <a:cs typeface="Cambria"/>
              </a:rPr>
              <a:t> </a:t>
            </a:r>
            <a:r>
              <a:rPr sz="2400" spc="160" dirty="0">
                <a:latin typeface="Cambria"/>
                <a:cs typeface="Cambria"/>
              </a:rPr>
              <a:t>a</a:t>
            </a:r>
            <a:r>
              <a:rPr sz="2400" spc="130" dirty="0">
                <a:latin typeface="Cambria"/>
                <a:cs typeface="Cambria"/>
              </a:rPr>
              <a:t> </a:t>
            </a:r>
            <a:r>
              <a:rPr sz="2400" spc="80" dirty="0">
                <a:latin typeface="Cambria"/>
                <a:cs typeface="Cambria"/>
              </a:rPr>
              <a:t>basis</a:t>
            </a:r>
            <a:r>
              <a:rPr sz="2400" spc="135" dirty="0">
                <a:latin typeface="Cambria"/>
                <a:cs typeface="Cambria"/>
              </a:rPr>
              <a:t> </a:t>
            </a:r>
            <a:r>
              <a:rPr sz="2400" spc="20" dirty="0">
                <a:latin typeface="Cambria"/>
                <a:cs typeface="Cambria"/>
              </a:rPr>
              <a:t>for</a:t>
            </a:r>
            <a:r>
              <a:rPr sz="2400" spc="130" dirty="0">
                <a:latin typeface="Cambria"/>
                <a:cs typeface="Cambria"/>
              </a:rPr>
              <a:t> </a:t>
            </a:r>
            <a:r>
              <a:rPr sz="2400" spc="80" dirty="0">
                <a:latin typeface="Cambria"/>
                <a:cs typeface="Cambria"/>
              </a:rPr>
              <a:t>determining</a:t>
            </a:r>
            <a:r>
              <a:rPr sz="2400" spc="110" dirty="0">
                <a:latin typeface="Cambria"/>
                <a:cs typeface="Cambria"/>
              </a:rPr>
              <a:t> </a:t>
            </a:r>
            <a:r>
              <a:rPr sz="2400" spc="90" dirty="0">
                <a:latin typeface="Cambria"/>
                <a:cs typeface="Cambria"/>
              </a:rPr>
              <a:t>the</a:t>
            </a:r>
            <a:r>
              <a:rPr sz="2400" spc="140" dirty="0">
                <a:latin typeface="Cambria"/>
                <a:cs typeface="Cambria"/>
              </a:rPr>
              <a:t> </a:t>
            </a:r>
            <a:r>
              <a:rPr sz="2400" spc="75" dirty="0">
                <a:latin typeface="Cambria"/>
                <a:cs typeface="Cambria"/>
              </a:rPr>
              <a:t>clusters</a:t>
            </a:r>
            <a:endParaRPr sz="2400" dirty="0">
              <a:latin typeface="Cambria"/>
              <a:cs typeface="Cambria"/>
            </a:endParaRPr>
          </a:p>
          <a:p>
            <a:pPr marL="285115" indent="-273050">
              <a:lnSpc>
                <a:spcPct val="100000"/>
              </a:lnSpc>
              <a:spcBef>
                <a:spcPts val="600"/>
              </a:spcBef>
              <a:buClr>
                <a:srgbClr val="FD8537"/>
              </a:buClr>
              <a:buSzPct val="68750"/>
              <a:buFont typeface="Wingdings"/>
              <a:buChar char=""/>
              <a:tabLst>
                <a:tab pos="285750" algn="l"/>
              </a:tabLst>
            </a:pPr>
            <a:r>
              <a:rPr sz="2400" spc="155" dirty="0">
                <a:latin typeface="Cambria"/>
                <a:cs typeface="Cambria"/>
              </a:rPr>
              <a:t>Using</a:t>
            </a:r>
            <a:r>
              <a:rPr sz="2400" spc="105" dirty="0">
                <a:latin typeface="Cambria"/>
                <a:cs typeface="Cambria"/>
              </a:rPr>
              <a:t> </a:t>
            </a:r>
            <a:r>
              <a:rPr sz="2400" spc="90" dirty="0">
                <a:latin typeface="Cambria"/>
                <a:cs typeface="Cambria"/>
              </a:rPr>
              <a:t>the</a:t>
            </a:r>
            <a:r>
              <a:rPr sz="2400" spc="140" dirty="0">
                <a:latin typeface="Cambria"/>
                <a:cs typeface="Cambria"/>
              </a:rPr>
              <a:t> </a:t>
            </a:r>
            <a:r>
              <a:rPr sz="2400" spc="35" dirty="0">
                <a:latin typeface="Cambria"/>
                <a:cs typeface="Cambria"/>
              </a:rPr>
              <a:t>vector</a:t>
            </a:r>
            <a:r>
              <a:rPr sz="2400" spc="125" dirty="0">
                <a:latin typeface="Cambria"/>
                <a:cs typeface="Cambria"/>
              </a:rPr>
              <a:t> </a:t>
            </a:r>
            <a:r>
              <a:rPr sz="2400" spc="40" dirty="0">
                <a:latin typeface="Cambria"/>
                <a:cs typeface="Cambria"/>
              </a:rPr>
              <a:t>model</a:t>
            </a:r>
            <a:r>
              <a:rPr sz="2400" spc="130" dirty="0">
                <a:latin typeface="Cambria"/>
                <a:cs typeface="Cambria"/>
              </a:rPr>
              <a:t> </a:t>
            </a:r>
            <a:r>
              <a:rPr sz="2400" spc="20" dirty="0">
                <a:latin typeface="Cambria"/>
                <a:cs typeface="Cambria"/>
              </a:rPr>
              <a:t>for</a:t>
            </a:r>
            <a:r>
              <a:rPr sz="2400" spc="130" dirty="0">
                <a:latin typeface="Cambria"/>
                <a:cs typeface="Cambria"/>
              </a:rPr>
              <a:t> </a:t>
            </a:r>
            <a:r>
              <a:rPr sz="2400" spc="85" dirty="0">
                <a:latin typeface="Cambria"/>
                <a:cs typeface="Cambria"/>
              </a:rPr>
              <a:t>clustering</a:t>
            </a:r>
            <a:endParaRPr sz="2400" dirty="0">
              <a:latin typeface="Cambria"/>
              <a:cs typeface="Cambria"/>
            </a:endParaRPr>
          </a:p>
        </p:txBody>
      </p:sp>
      <p:pic>
        <p:nvPicPr>
          <p:cNvPr id="11" name="object 5"/>
          <p:cNvPicPr/>
          <p:nvPr/>
        </p:nvPicPr>
        <p:blipFill>
          <a:blip r:embed="rId3" cstate="print"/>
          <a:stretch>
            <a:fillRect/>
          </a:stretch>
        </p:blipFill>
        <p:spPr>
          <a:xfrm>
            <a:off x="1371600" y="2971800"/>
            <a:ext cx="5905500" cy="1800225"/>
          </a:xfrm>
          <a:prstGeom prst="rect">
            <a:avLst/>
          </a:prstGeom>
        </p:spPr>
      </p:pic>
      <p:sp>
        <p:nvSpPr>
          <p:cNvPr id="12" name="object 4"/>
          <p:cNvSpPr txBox="1"/>
          <p:nvPr/>
        </p:nvSpPr>
        <p:spPr>
          <a:xfrm>
            <a:off x="533400" y="5029200"/>
            <a:ext cx="7672070" cy="756920"/>
          </a:xfrm>
          <a:prstGeom prst="rect">
            <a:avLst/>
          </a:prstGeom>
        </p:spPr>
        <p:txBody>
          <a:bodyPr vert="horz" wrap="square" lIns="0" tIns="12700" rIns="0" bIns="0" rtlCol="0">
            <a:spAutoFit/>
          </a:bodyPr>
          <a:lstStyle/>
          <a:p>
            <a:pPr marL="285115" marR="5080" indent="-273050">
              <a:lnSpc>
                <a:spcPct val="100000"/>
              </a:lnSpc>
              <a:spcBef>
                <a:spcPts val="100"/>
              </a:spcBef>
              <a:buClr>
                <a:srgbClr val="FD8537"/>
              </a:buClr>
              <a:buSzPct val="68750"/>
              <a:buFont typeface="Wingdings"/>
              <a:buChar char=""/>
              <a:tabLst>
                <a:tab pos="285750" algn="l"/>
                <a:tab pos="668655" algn="l"/>
                <a:tab pos="2212975" algn="l"/>
                <a:tab pos="3584575" algn="l"/>
                <a:tab pos="3983990" algn="l"/>
                <a:tab pos="5347335" algn="l"/>
                <a:tab pos="5781675" algn="l"/>
                <a:tab pos="7201534" algn="l"/>
              </a:tabLst>
            </a:pPr>
            <a:r>
              <a:rPr sz="2400" spc="235" dirty="0">
                <a:latin typeface="Cambria"/>
                <a:cs typeface="Cambria"/>
              </a:rPr>
              <a:t>A</a:t>
            </a:r>
            <a:r>
              <a:rPr sz="2400" dirty="0">
                <a:latin typeface="Cambria"/>
                <a:cs typeface="Cambria"/>
              </a:rPr>
              <a:t>	</a:t>
            </a:r>
            <a:r>
              <a:rPr sz="2400" spc="105" dirty="0">
                <a:latin typeface="Cambria"/>
                <a:cs typeface="Cambria"/>
              </a:rPr>
              <a:t>simil</a:t>
            </a:r>
            <a:r>
              <a:rPr sz="2400" spc="114" dirty="0">
                <a:latin typeface="Cambria"/>
                <a:cs typeface="Cambria"/>
              </a:rPr>
              <a:t>a</a:t>
            </a:r>
            <a:r>
              <a:rPr sz="2400" spc="90" dirty="0">
                <a:latin typeface="Cambria"/>
                <a:cs typeface="Cambria"/>
              </a:rPr>
              <a:t>rity</a:t>
            </a:r>
            <a:r>
              <a:rPr sz="2400" dirty="0">
                <a:latin typeface="Cambria"/>
                <a:cs typeface="Cambria"/>
              </a:rPr>
              <a:t>	</a:t>
            </a:r>
            <a:r>
              <a:rPr sz="2400" spc="105" dirty="0">
                <a:latin typeface="Cambria"/>
                <a:cs typeface="Cambria"/>
              </a:rPr>
              <a:t>mea</a:t>
            </a:r>
            <a:r>
              <a:rPr sz="2400" spc="80" dirty="0">
                <a:latin typeface="Cambria"/>
                <a:cs typeface="Cambria"/>
              </a:rPr>
              <a:t>sure</a:t>
            </a:r>
            <a:r>
              <a:rPr sz="2400" dirty="0">
                <a:latin typeface="Cambria"/>
                <a:cs typeface="Cambria"/>
              </a:rPr>
              <a:t>	</a:t>
            </a:r>
            <a:r>
              <a:rPr sz="2400" spc="55" dirty="0">
                <a:latin typeface="Cambria"/>
                <a:cs typeface="Cambria"/>
              </a:rPr>
              <a:t>i</a:t>
            </a:r>
            <a:r>
              <a:rPr sz="2400" spc="100" dirty="0">
                <a:latin typeface="Cambria"/>
                <a:cs typeface="Cambria"/>
              </a:rPr>
              <a:t>s</a:t>
            </a:r>
            <a:r>
              <a:rPr sz="2400" dirty="0">
                <a:latin typeface="Cambria"/>
                <a:cs typeface="Cambria"/>
              </a:rPr>
              <a:t>	</a:t>
            </a:r>
            <a:r>
              <a:rPr sz="2400" spc="75" dirty="0">
                <a:latin typeface="Cambria"/>
                <a:cs typeface="Cambria"/>
              </a:rPr>
              <a:t>requ</a:t>
            </a:r>
            <a:r>
              <a:rPr sz="2400" spc="30" dirty="0">
                <a:latin typeface="Cambria"/>
                <a:cs typeface="Cambria"/>
              </a:rPr>
              <a:t>i</a:t>
            </a:r>
            <a:r>
              <a:rPr sz="2400" spc="45" dirty="0">
                <a:latin typeface="Cambria"/>
                <a:cs typeface="Cambria"/>
              </a:rPr>
              <a:t>red</a:t>
            </a:r>
            <a:r>
              <a:rPr sz="2400" dirty="0">
                <a:latin typeface="Cambria"/>
                <a:cs typeface="Cambria"/>
              </a:rPr>
              <a:t>	</a:t>
            </a:r>
            <a:r>
              <a:rPr sz="2400" spc="20" dirty="0">
                <a:latin typeface="Cambria"/>
                <a:cs typeface="Cambria"/>
              </a:rPr>
              <a:t>to</a:t>
            </a:r>
            <a:r>
              <a:rPr sz="2400" dirty="0">
                <a:latin typeface="Cambria"/>
                <a:cs typeface="Cambria"/>
              </a:rPr>
              <a:t>	</a:t>
            </a:r>
            <a:r>
              <a:rPr sz="2400" spc="75" dirty="0">
                <a:latin typeface="Cambria"/>
                <a:cs typeface="Cambria"/>
              </a:rPr>
              <a:t>calc</a:t>
            </a:r>
            <a:r>
              <a:rPr sz="2400" spc="90" dirty="0">
                <a:latin typeface="Cambria"/>
                <a:cs typeface="Cambria"/>
              </a:rPr>
              <a:t>u</a:t>
            </a:r>
            <a:r>
              <a:rPr sz="2400" spc="95" dirty="0">
                <a:latin typeface="Cambria"/>
                <a:cs typeface="Cambria"/>
              </a:rPr>
              <a:t>l</a:t>
            </a:r>
            <a:r>
              <a:rPr sz="2400" spc="160" dirty="0">
                <a:latin typeface="Cambria"/>
                <a:cs typeface="Cambria"/>
              </a:rPr>
              <a:t>a</a:t>
            </a:r>
            <a:r>
              <a:rPr sz="2400" spc="55" dirty="0">
                <a:latin typeface="Cambria"/>
                <a:cs typeface="Cambria"/>
              </a:rPr>
              <a:t>t</a:t>
            </a:r>
            <a:r>
              <a:rPr sz="2400" spc="85" dirty="0">
                <a:latin typeface="Cambria"/>
                <a:cs typeface="Cambria"/>
              </a:rPr>
              <a:t>e</a:t>
            </a:r>
            <a:r>
              <a:rPr sz="2400" dirty="0">
                <a:latin typeface="Cambria"/>
                <a:cs typeface="Cambria"/>
              </a:rPr>
              <a:t>	</a:t>
            </a:r>
            <a:r>
              <a:rPr sz="2400" spc="125" dirty="0">
                <a:latin typeface="Cambria"/>
                <a:cs typeface="Cambria"/>
              </a:rPr>
              <a:t>t</a:t>
            </a:r>
            <a:r>
              <a:rPr sz="2400" spc="130" dirty="0">
                <a:latin typeface="Cambria"/>
                <a:cs typeface="Cambria"/>
              </a:rPr>
              <a:t>h</a:t>
            </a:r>
            <a:r>
              <a:rPr sz="2400" spc="15" dirty="0">
                <a:latin typeface="Cambria"/>
                <a:cs typeface="Cambria"/>
              </a:rPr>
              <a:t>e  </a:t>
            </a:r>
            <a:r>
              <a:rPr sz="2400" spc="100" dirty="0">
                <a:latin typeface="Cambria"/>
                <a:cs typeface="Cambria"/>
              </a:rPr>
              <a:t>similarity</a:t>
            </a:r>
            <a:r>
              <a:rPr sz="2400" spc="105" dirty="0">
                <a:latin typeface="Cambria"/>
                <a:cs typeface="Cambria"/>
              </a:rPr>
              <a:t> </a:t>
            </a:r>
            <a:r>
              <a:rPr sz="2400" spc="45" dirty="0">
                <a:latin typeface="Cambria"/>
                <a:cs typeface="Cambria"/>
              </a:rPr>
              <a:t>between</a:t>
            </a:r>
            <a:r>
              <a:rPr sz="2400" spc="135" dirty="0">
                <a:latin typeface="Cambria"/>
                <a:cs typeface="Cambria"/>
              </a:rPr>
              <a:t> </a:t>
            </a:r>
            <a:r>
              <a:rPr sz="2400" spc="20" dirty="0">
                <a:latin typeface="Cambria"/>
                <a:cs typeface="Cambria"/>
              </a:rPr>
              <a:t>to</a:t>
            </a:r>
            <a:r>
              <a:rPr sz="2400" spc="130" dirty="0">
                <a:latin typeface="Cambria"/>
                <a:cs typeface="Cambria"/>
              </a:rPr>
              <a:t> </a:t>
            </a:r>
            <a:r>
              <a:rPr sz="2400" spc="85" dirty="0">
                <a:latin typeface="Cambria"/>
                <a:cs typeface="Cambria"/>
              </a:rPr>
              <a:t>terms</a:t>
            </a:r>
            <a:endParaRPr sz="2400" dirty="0">
              <a:latin typeface="Cambria"/>
              <a:cs typeface="Cambria"/>
            </a:endParaRPr>
          </a:p>
        </p:txBody>
      </p:sp>
      <p:pic>
        <p:nvPicPr>
          <p:cNvPr id="13" name="object 6"/>
          <p:cNvPicPr/>
          <p:nvPr/>
        </p:nvPicPr>
        <p:blipFill>
          <a:blip r:embed="rId4" cstate="print"/>
          <a:stretch>
            <a:fillRect/>
          </a:stretch>
        </p:blipFill>
        <p:spPr>
          <a:xfrm>
            <a:off x="2057400" y="5791200"/>
            <a:ext cx="4867275" cy="6762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1289686" y="304800"/>
            <a:ext cx="10433686" cy="641457"/>
          </a:xfrm>
          <a:prstGeom prst="rect">
            <a:avLst/>
          </a:prstGeom>
        </p:spPr>
        <p:txBody>
          <a:bodyPr vert="horz" wrap="square" lIns="0" tIns="147573" rIns="0" bIns="0" rtlCol="0">
            <a:spAutoFit/>
          </a:bodyPr>
          <a:lstStyle/>
          <a:p>
            <a:pPr marL="1533525" marR="5080">
              <a:lnSpc>
                <a:spcPct val="100000"/>
              </a:lnSpc>
              <a:spcBef>
                <a:spcPts val="100"/>
              </a:spcBef>
            </a:pPr>
            <a:r>
              <a:rPr sz="3200" b="1" spc="340" dirty="0">
                <a:solidFill>
                  <a:srgbClr val="002060"/>
                </a:solidFill>
                <a:latin typeface="Cambria"/>
                <a:cs typeface="Cambria"/>
              </a:rPr>
              <a:t>C</a:t>
            </a:r>
            <a:r>
              <a:rPr sz="2550" b="1" spc="340" dirty="0">
                <a:solidFill>
                  <a:srgbClr val="002060"/>
                </a:solidFill>
                <a:latin typeface="Cambria"/>
                <a:cs typeface="Cambria"/>
              </a:rPr>
              <a:t>OMPLETE </a:t>
            </a:r>
            <a:r>
              <a:rPr sz="3200" b="1" spc="300" dirty="0">
                <a:solidFill>
                  <a:srgbClr val="002060"/>
                </a:solidFill>
                <a:latin typeface="Cambria"/>
                <a:cs typeface="Cambria"/>
              </a:rPr>
              <a:t>T</a:t>
            </a:r>
            <a:r>
              <a:rPr sz="2550" b="1" spc="300" dirty="0">
                <a:solidFill>
                  <a:srgbClr val="002060"/>
                </a:solidFill>
                <a:latin typeface="Cambria"/>
                <a:cs typeface="Cambria"/>
              </a:rPr>
              <a:t>ERM </a:t>
            </a:r>
            <a:r>
              <a:rPr sz="3200" b="1" spc="295" dirty="0">
                <a:solidFill>
                  <a:srgbClr val="002060"/>
                </a:solidFill>
                <a:latin typeface="Cambria"/>
                <a:cs typeface="Cambria"/>
              </a:rPr>
              <a:t>R</a:t>
            </a:r>
            <a:r>
              <a:rPr sz="2550" b="1" spc="295" dirty="0">
                <a:solidFill>
                  <a:srgbClr val="002060"/>
                </a:solidFill>
                <a:latin typeface="Cambria"/>
                <a:cs typeface="Cambria"/>
              </a:rPr>
              <a:t>ELATION </a:t>
            </a:r>
            <a:r>
              <a:rPr sz="3200" b="1" spc="325" dirty="0" smtClean="0">
                <a:solidFill>
                  <a:srgbClr val="002060"/>
                </a:solidFill>
                <a:latin typeface="Cambria"/>
                <a:cs typeface="Cambria"/>
              </a:rPr>
              <a:t>M</a:t>
            </a:r>
            <a:r>
              <a:rPr sz="2550" b="1" spc="325" dirty="0" smtClean="0">
                <a:solidFill>
                  <a:srgbClr val="002060"/>
                </a:solidFill>
                <a:latin typeface="Cambria"/>
                <a:cs typeface="Cambria"/>
              </a:rPr>
              <a:t>ETHOD</a:t>
            </a:r>
            <a:r>
              <a:rPr lang="en-US" sz="2550" b="1" spc="325" dirty="0" smtClean="0">
                <a:solidFill>
                  <a:srgbClr val="002060"/>
                </a:solidFill>
                <a:latin typeface="Cambria"/>
                <a:cs typeface="Cambria"/>
              </a:rPr>
              <a:t> </a:t>
            </a:r>
            <a:r>
              <a:rPr sz="3200" b="1" spc="180" dirty="0" smtClean="0">
                <a:solidFill>
                  <a:srgbClr val="002060"/>
                </a:solidFill>
                <a:latin typeface="Cambria"/>
                <a:cs typeface="Cambria"/>
              </a:rPr>
              <a:t>(C</a:t>
            </a:r>
            <a:r>
              <a:rPr sz="2550" b="1" spc="180" dirty="0" smtClean="0">
                <a:solidFill>
                  <a:srgbClr val="002060"/>
                </a:solidFill>
                <a:latin typeface="Cambria"/>
                <a:cs typeface="Cambria"/>
              </a:rPr>
              <a:t>ONT</a:t>
            </a:r>
            <a:r>
              <a:rPr sz="3200" b="1" spc="180" dirty="0">
                <a:solidFill>
                  <a:srgbClr val="002060"/>
                </a:solidFill>
                <a:latin typeface="Cambria"/>
                <a:cs typeface="Cambria"/>
              </a:rPr>
              <a:t>.)</a:t>
            </a:r>
            <a:endParaRPr sz="3200" b="1" dirty="0">
              <a:solidFill>
                <a:srgbClr val="002060"/>
              </a:solidFill>
              <a:latin typeface="Cambria"/>
              <a:cs typeface="Cambria"/>
            </a:endParaRPr>
          </a:p>
        </p:txBody>
      </p:sp>
      <p:grpSp>
        <p:nvGrpSpPr>
          <p:cNvPr id="10" name="object 3"/>
          <p:cNvGrpSpPr/>
          <p:nvPr/>
        </p:nvGrpSpPr>
        <p:grpSpPr>
          <a:xfrm>
            <a:off x="914400" y="1295400"/>
            <a:ext cx="7221855" cy="2173605"/>
            <a:chOff x="971550" y="1628775"/>
            <a:chExt cx="7221855" cy="2173605"/>
          </a:xfrm>
        </p:grpSpPr>
        <p:pic>
          <p:nvPicPr>
            <p:cNvPr id="11" name="object 4"/>
            <p:cNvPicPr/>
            <p:nvPr/>
          </p:nvPicPr>
          <p:blipFill>
            <a:blip r:embed="rId3" cstate="print"/>
            <a:stretch>
              <a:fillRect/>
            </a:stretch>
          </p:blipFill>
          <p:spPr>
            <a:xfrm>
              <a:off x="971550" y="1628775"/>
              <a:ext cx="7221601" cy="1800225"/>
            </a:xfrm>
            <a:prstGeom prst="rect">
              <a:avLst/>
            </a:prstGeom>
          </p:spPr>
        </p:pic>
        <p:sp>
          <p:nvSpPr>
            <p:cNvPr id="12" name="object 5"/>
            <p:cNvSpPr/>
            <p:nvPr/>
          </p:nvSpPr>
          <p:spPr>
            <a:xfrm>
              <a:off x="3276600" y="3422713"/>
              <a:ext cx="2012950" cy="367030"/>
            </a:xfrm>
            <a:custGeom>
              <a:avLst/>
              <a:gdLst/>
              <a:ahLst/>
              <a:cxnLst/>
              <a:rect l="l" t="t" r="r" b="b"/>
              <a:pathLst>
                <a:path w="2012950" h="367029">
                  <a:moveTo>
                    <a:pt x="2012950" y="0"/>
                  </a:moveTo>
                  <a:lnTo>
                    <a:pt x="0" y="0"/>
                  </a:lnTo>
                  <a:lnTo>
                    <a:pt x="0" y="366712"/>
                  </a:lnTo>
                  <a:lnTo>
                    <a:pt x="2012950" y="366712"/>
                  </a:lnTo>
                  <a:lnTo>
                    <a:pt x="2012950" y="0"/>
                  </a:lnTo>
                  <a:close/>
                </a:path>
              </a:pathLst>
            </a:custGeom>
            <a:solidFill>
              <a:srgbClr val="FFFFFF"/>
            </a:solidFill>
          </p:spPr>
          <p:txBody>
            <a:bodyPr wrap="square" lIns="0" tIns="0" rIns="0" bIns="0" rtlCol="0"/>
            <a:lstStyle/>
            <a:p>
              <a:endParaRPr/>
            </a:p>
          </p:txBody>
        </p:sp>
        <p:sp>
          <p:nvSpPr>
            <p:cNvPr id="13" name="object 6"/>
            <p:cNvSpPr/>
            <p:nvPr/>
          </p:nvSpPr>
          <p:spPr>
            <a:xfrm>
              <a:off x="3276600" y="3422713"/>
              <a:ext cx="2012950" cy="367030"/>
            </a:xfrm>
            <a:custGeom>
              <a:avLst/>
              <a:gdLst/>
              <a:ahLst/>
              <a:cxnLst/>
              <a:rect l="l" t="t" r="r" b="b"/>
              <a:pathLst>
                <a:path w="2012950" h="367029">
                  <a:moveTo>
                    <a:pt x="0" y="366712"/>
                  </a:moveTo>
                  <a:lnTo>
                    <a:pt x="2012950" y="366712"/>
                  </a:lnTo>
                  <a:lnTo>
                    <a:pt x="2012950" y="0"/>
                  </a:lnTo>
                  <a:lnTo>
                    <a:pt x="0" y="0"/>
                  </a:lnTo>
                  <a:lnTo>
                    <a:pt x="0" y="366712"/>
                  </a:lnTo>
                  <a:close/>
                </a:path>
              </a:pathLst>
            </a:custGeom>
            <a:ln w="25400">
              <a:solidFill>
                <a:srgbClr val="000000"/>
              </a:solidFill>
            </a:ln>
          </p:spPr>
          <p:txBody>
            <a:bodyPr wrap="square" lIns="0" tIns="0" rIns="0" bIns="0" rtlCol="0"/>
            <a:lstStyle/>
            <a:p>
              <a:endParaRPr/>
            </a:p>
          </p:txBody>
        </p:sp>
      </p:grpSp>
      <p:sp>
        <p:nvSpPr>
          <p:cNvPr id="14" name="object 7"/>
          <p:cNvSpPr txBox="1"/>
          <p:nvPr/>
        </p:nvSpPr>
        <p:spPr>
          <a:xfrm>
            <a:off x="3200400" y="3124200"/>
            <a:ext cx="2035810" cy="299720"/>
          </a:xfrm>
          <a:prstGeom prst="rect">
            <a:avLst/>
          </a:prstGeom>
        </p:spPr>
        <p:txBody>
          <a:bodyPr vert="horz" wrap="square" lIns="0" tIns="12700" rIns="0" bIns="0" rtlCol="0">
            <a:spAutoFit/>
          </a:bodyPr>
          <a:lstStyle/>
          <a:p>
            <a:pPr marL="12700">
              <a:lnSpc>
                <a:spcPct val="100000"/>
              </a:lnSpc>
              <a:spcBef>
                <a:spcPts val="100"/>
              </a:spcBef>
            </a:pPr>
            <a:r>
              <a:rPr sz="1800" spc="65" dirty="0">
                <a:latin typeface="Cambria"/>
                <a:cs typeface="Cambria"/>
              </a:rPr>
              <a:t>Term-Term</a:t>
            </a:r>
            <a:r>
              <a:rPr sz="1800" spc="35" dirty="0">
                <a:latin typeface="Cambria"/>
                <a:cs typeface="Cambria"/>
              </a:rPr>
              <a:t> </a:t>
            </a:r>
            <a:r>
              <a:rPr sz="1800" spc="110" dirty="0">
                <a:latin typeface="Cambria"/>
                <a:cs typeface="Cambria"/>
              </a:rPr>
              <a:t>Matrix</a:t>
            </a:r>
            <a:endParaRPr sz="1800" dirty="0">
              <a:latin typeface="Cambria"/>
              <a:cs typeface="Cambria"/>
            </a:endParaRPr>
          </a:p>
        </p:txBody>
      </p:sp>
      <p:sp>
        <p:nvSpPr>
          <p:cNvPr id="15" name="object 13"/>
          <p:cNvSpPr txBox="1"/>
          <p:nvPr/>
        </p:nvSpPr>
        <p:spPr>
          <a:xfrm>
            <a:off x="6781800" y="3200400"/>
            <a:ext cx="1828800" cy="289823"/>
          </a:xfrm>
          <a:prstGeom prst="rect">
            <a:avLst/>
          </a:prstGeom>
        </p:spPr>
        <p:txBody>
          <a:bodyPr vert="horz" wrap="square" lIns="0" tIns="12700" rIns="0" bIns="0" rtlCol="0">
            <a:spAutoFit/>
          </a:bodyPr>
          <a:lstStyle/>
          <a:p>
            <a:pPr marL="12700">
              <a:lnSpc>
                <a:spcPct val="100000"/>
              </a:lnSpc>
              <a:spcBef>
                <a:spcPts val="100"/>
              </a:spcBef>
            </a:pPr>
            <a:r>
              <a:rPr sz="1800" spc="55" dirty="0">
                <a:solidFill>
                  <a:srgbClr val="002060"/>
                </a:solidFill>
                <a:latin typeface="Cambria"/>
                <a:cs typeface="Cambria"/>
              </a:rPr>
              <a:t>Threshold</a:t>
            </a:r>
            <a:r>
              <a:rPr sz="1800" spc="85" dirty="0">
                <a:solidFill>
                  <a:srgbClr val="7597D9"/>
                </a:solidFill>
                <a:latin typeface="Cambria"/>
                <a:cs typeface="Cambria"/>
              </a:rPr>
              <a:t> </a:t>
            </a:r>
            <a:r>
              <a:rPr sz="1800" spc="90" dirty="0">
                <a:solidFill>
                  <a:srgbClr val="002060"/>
                </a:solidFill>
                <a:latin typeface="Cambria"/>
                <a:cs typeface="Cambria"/>
              </a:rPr>
              <a:t>=</a:t>
            </a:r>
            <a:r>
              <a:rPr sz="1800" spc="70" dirty="0">
                <a:solidFill>
                  <a:srgbClr val="002060"/>
                </a:solidFill>
                <a:latin typeface="Cambria"/>
                <a:cs typeface="Cambria"/>
              </a:rPr>
              <a:t> </a:t>
            </a:r>
            <a:r>
              <a:rPr sz="1800" spc="-5" dirty="0">
                <a:solidFill>
                  <a:srgbClr val="002060"/>
                </a:solidFill>
                <a:latin typeface="Cambria"/>
                <a:cs typeface="Cambria"/>
              </a:rPr>
              <a:t>10</a:t>
            </a:r>
            <a:endParaRPr sz="1800" dirty="0">
              <a:solidFill>
                <a:srgbClr val="002060"/>
              </a:solidFill>
              <a:latin typeface="Cambria"/>
              <a:cs typeface="Cambria"/>
            </a:endParaRPr>
          </a:p>
        </p:txBody>
      </p:sp>
      <p:pic>
        <p:nvPicPr>
          <p:cNvPr id="19" name="object 8"/>
          <p:cNvPicPr/>
          <p:nvPr/>
        </p:nvPicPr>
        <p:blipFill>
          <a:blip r:embed="rId4" cstate="print"/>
          <a:stretch>
            <a:fillRect/>
          </a:stretch>
        </p:blipFill>
        <p:spPr>
          <a:xfrm>
            <a:off x="1187450" y="3789362"/>
            <a:ext cx="6985000" cy="1962150"/>
          </a:xfrm>
          <a:prstGeom prst="rect">
            <a:avLst/>
          </a:prstGeom>
        </p:spPr>
      </p:pic>
      <p:sp>
        <p:nvSpPr>
          <p:cNvPr id="20" name="object 9"/>
          <p:cNvSpPr txBox="1"/>
          <p:nvPr/>
        </p:nvSpPr>
        <p:spPr>
          <a:xfrm>
            <a:off x="3276600" y="5734050"/>
            <a:ext cx="3009900" cy="367030"/>
          </a:xfrm>
          <a:prstGeom prst="rect">
            <a:avLst/>
          </a:prstGeom>
          <a:solidFill>
            <a:srgbClr val="FFFFFF"/>
          </a:solidFill>
          <a:ln w="25400">
            <a:solidFill>
              <a:srgbClr val="000000"/>
            </a:solidFill>
          </a:ln>
        </p:spPr>
        <p:txBody>
          <a:bodyPr vert="horz" wrap="square" lIns="0" tIns="41910" rIns="0" bIns="0" rtlCol="0">
            <a:spAutoFit/>
          </a:bodyPr>
          <a:lstStyle/>
          <a:p>
            <a:pPr marL="91440">
              <a:lnSpc>
                <a:spcPct val="100000"/>
              </a:lnSpc>
              <a:spcBef>
                <a:spcPts val="330"/>
              </a:spcBef>
            </a:pPr>
            <a:r>
              <a:rPr sz="1800" spc="75" dirty="0">
                <a:latin typeface="Cambria"/>
                <a:cs typeface="Cambria"/>
              </a:rPr>
              <a:t>Term </a:t>
            </a:r>
            <a:r>
              <a:rPr sz="1800" spc="65" dirty="0">
                <a:latin typeface="Cambria"/>
                <a:cs typeface="Cambria"/>
              </a:rPr>
              <a:t>Relationship</a:t>
            </a:r>
            <a:r>
              <a:rPr sz="1800" spc="80" dirty="0">
                <a:latin typeface="Cambria"/>
                <a:cs typeface="Cambria"/>
              </a:rPr>
              <a:t> </a:t>
            </a:r>
            <a:r>
              <a:rPr sz="1800" spc="110" dirty="0">
                <a:latin typeface="Cambria"/>
                <a:cs typeface="Cambria"/>
              </a:rPr>
              <a:t>Matrix</a:t>
            </a:r>
            <a:endParaRPr sz="1800" dirty="0">
              <a:latin typeface="Cambria"/>
              <a:cs typeface="Cambria"/>
            </a:endParaRPr>
          </a:p>
        </p:txBody>
      </p:sp>
      <p:sp>
        <p:nvSpPr>
          <p:cNvPr id="21" name="object 3"/>
          <p:cNvSpPr txBox="1"/>
          <p:nvPr/>
        </p:nvSpPr>
        <p:spPr>
          <a:xfrm>
            <a:off x="762000" y="6553200"/>
            <a:ext cx="7696200" cy="1000274"/>
          </a:xfrm>
          <a:prstGeom prst="rect">
            <a:avLst/>
          </a:prstGeom>
        </p:spPr>
        <p:txBody>
          <a:bodyPr vert="horz" wrap="square" lIns="0" tIns="12700" rIns="0" bIns="0" rtlCol="0">
            <a:spAutoFit/>
          </a:bodyPr>
          <a:lstStyle/>
          <a:p>
            <a:pPr marL="285115" marR="17145" indent="-273050">
              <a:lnSpc>
                <a:spcPct val="100000"/>
              </a:lnSpc>
              <a:spcBef>
                <a:spcPts val="100"/>
              </a:spcBef>
              <a:buClr>
                <a:srgbClr val="FD8537"/>
              </a:buClr>
              <a:buSzPct val="68750"/>
              <a:buFont typeface="Wingdings"/>
              <a:buChar char=""/>
              <a:tabLst>
                <a:tab pos="285750" algn="l"/>
              </a:tabLst>
            </a:pPr>
            <a:r>
              <a:rPr sz="2000" spc="114" dirty="0">
                <a:latin typeface="Cambria"/>
                <a:cs typeface="Cambria"/>
              </a:rPr>
              <a:t>The</a:t>
            </a:r>
            <a:r>
              <a:rPr sz="2000" spc="120" dirty="0">
                <a:latin typeface="Cambria"/>
                <a:cs typeface="Cambria"/>
              </a:rPr>
              <a:t> </a:t>
            </a:r>
            <a:r>
              <a:rPr sz="2000" spc="110" dirty="0">
                <a:latin typeface="Cambria"/>
                <a:cs typeface="Cambria"/>
              </a:rPr>
              <a:t>final</a:t>
            </a:r>
            <a:r>
              <a:rPr sz="2000" spc="120" dirty="0">
                <a:latin typeface="Cambria"/>
                <a:cs typeface="Cambria"/>
              </a:rPr>
              <a:t> </a:t>
            </a:r>
            <a:r>
              <a:rPr sz="2000" spc="65" dirty="0">
                <a:latin typeface="Cambria"/>
                <a:cs typeface="Cambria"/>
              </a:rPr>
              <a:t>step</a:t>
            </a:r>
            <a:r>
              <a:rPr sz="2000" spc="135" dirty="0">
                <a:latin typeface="Cambria"/>
                <a:cs typeface="Cambria"/>
              </a:rPr>
              <a:t> </a:t>
            </a:r>
            <a:r>
              <a:rPr sz="2000" spc="105" dirty="0">
                <a:latin typeface="Cambria"/>
                <a:cs typeface="Cambria"/>
              </a:rPr>
              <a:t>in</a:t>
            </a:r>
            <a:r>
              <a:rPr sz="2000" spc="130" dirty="0">
                <a:latin typeface="Cambria"/>
                <a:cs typeface="Cambria"/>
              </a:rPr>
              <a:t> </a:t>
            </a:r>
            <a:r>
              <a:rPr sz="2000" spc="85" dirty="0">
                <a:latin typeface="Cambria"/>
                <a:cs typeface="Cambria"/>
              </a:rPr>
              <a:t>creating</a:t>
            </a:r>
            <a:r>
              <a:rPr sz="2000" spc="125" dirty="0">
                <a:latin typeface="Cambria"/>
                <a:cs typeface="Cambria"/>
              </a:rPr>
              <a:t> </a:t>
            </a:r>
            <a:r>
              <a:rPr sz="2000" spc="75" dirty="0">
                <a:latin typeface="Cambria"/>
                <a:cs typeface="Cambria"/>
              </a:rPr>
              <a:t>clusters</a:t>
            </a:r>
            <a:r>
              <a:rPr sz="2000" spc="125" dirty="0">
                <a:latin typeface="Cambria"/>
                <a:cs typeface="Cambria"/>
              </a:rPr>
              <a:t> </a:t>
            </a:r>
            <a:r>
              <a:rPr sz="2000" spc="80" dirty="0">
                <a:latin typeface="Cambria"/>
                <a:cs typeface="Cambria"/>
              </a:rPr>
              <a:t>is</a:t>
            </a:r>
            <a:r>
              <a:rPr sz="2000" spc="130" dirty="0">
                <a:latin typeface="Cambria"/>
                <a:cs typeface="Cambria"/>
              </a:rPr>
              <a:t> </a:t>
            </a:r>
            <a:r>
              <a:rPr sz="2000" spc="20" dirty="0">
                <a:latin typeface="Cambria"/>
                <a:cs typeface="Cambria"/>
              </a:rPr>
              <a:t>to</a:t>
            </a:r>
            <a:r>
              <a:rPr sz="2000" spc="140" dirty="0">
                <a:latin typeface="Cambria"/>
                <a:cs typeface="Cambria"/>
              </a:rPr>
              <a:t> </a:t>
            </a:r>
            <a:r>
              <a:rPr sz="2000" spc="70" dirty="0">
                <a:latin typeface="Cambria"/>
                <a:cs typeface="Cambria"/>
              </a:rPr>
              <a:t>determine </a:t>
            </a:r>
            <a:r>
              <a:rPr sz="2000" spc="-515" dirty="0">
                <a:latin typeface="Cambria"/>
                <a:cs typeface="Cambria"/>
              </a:rPr>
              <a:t> </a:t>
            </a:r>
            <a:r>
              <a:rPr sz="2000" spc="75" dirty="0">
                <a:latin typeface="Cambria"/>
                <a:cs typeface="Cambria"/>
              </a:rPr>
              <a:t>when</a:t>
            </a:r>
            <a:r>
              <a:rPr sz="2000" spc="110" dirty="0">
                <a:latin typeface="Cambria"/>
                <a:cs typeface="Cambria"/>
              </a:rPr>
              <a:t> </a:t>
            </a:r>
            <a:r>
              <a:rPr sz="2000" spc="15" dirty="0">
                <a:latin typeface="Cambria"/>
                <a:cs typeface="Cambria"/>
              </a:rPr>
              <a:t>two</a:t>
            </a:r>
            <a:r>
              <a:rPr sz="2000" spc="135" dirty="0">
                <a:latin typeface="Cambria"/>
                <a:cs typeface="Cambria"/>
              </a:rPr>
              <a:t> </a:t>
            </a:r>
            <a:r>
              <a:rPr sz="2000" spc="35" dirty="0">
                <a:latin typeface="Cambria"/>
                <a:cs typeface="Cambria"/>
              </a:rPr>
              <a:t>objects</a:t>
            </a:r>
            <a:r>
              <a:rPr sz="2000" spc="135" dirty="0">
                <a:latin typeface="Cambria"/>
                <a:cs typeface="Cambria"/>
              </a:rPr>
              <a:t> </a:t>
            </a:r>
            <a:r>
              <a:rPr sz="2000" spc="-15" dirty="0">
                <a:latin typeface="Cambria"/>
                <a:cs typeface="Cambria"/>
              </a:rPr>
              <a:t>(words)</a:t>
            </a:r>
            <a:r>
              <a:rPr sz="2000" spc="114" dirty="0">
                <a:latin typeface="Cambria"/>
                <a:cs typeface="Cambria"/>
              </a:rPr>
              <a:t> </a:t>
            </a:r>
            <a:r>
              <a:rPr sz="2000" spc="80" dirty="0">
                <a:latin typeface="Cambria"/>
                <a:cs typeface="Cambria"/>
              </a:rPr>
              <a:t>are</a:t>
            </a:r>
            <a:r>
              <a:rPr sz="2000" spc="135" dirty="0">
                <a:latin typeface="Cambria"/>
                <a:cs typeface="Cambria"/>
              </a:rPr>
              <a:t> </a:t>
            </a:r>
            <a:r>
              <a:rPr sz="2000" spc="105" dirty="0">
                <a:latin typeface="Cambria"/>
                <a:cs typeface="Cambria"/>
              </a:rPr>
              <a:t>in</a:t>
            </a:r>
            <a:r>
              <a:rPr sz="2000" spc="120" dirty="0">
                <a:latin typeface="Cambria"/>
                <a:cs typeface="Cambria"/>
              </a:rPr>
              <a:t> </a:t>
            </a:r>
            <a:r>
              <a:rPr sz="2000" spc="90" dirty="0">
                <a:latin typeface="Cambria"/>
                <a:cs typeface="Cambria"/>
              </a:rPr>
              <a:t>the</a:t>
            </a:r>
            <a:r>
              <a:rPr sz="2000" spc="125" dirty="0">
                <a:latin typeface="Cambria"/>
                <a:cs typeface="Cambria"/>
              </a:rPr>
              <a:t> </a:t>
            </a:r>
            <a:r>
              <a:rPr sz="2000" spc="100" dirty="0">
                <a:latin typeface="Cambria"/>
                <a:cs typeface="Cambria"/>
              </a:rPr>
              <a:t>same</a:t>
            </a:r>
            <a:r>
              <a:rPr sz="2000" spc="135" dirty="0">
                <a:latin typeface="Cambria"/>
                <a:cs typeface="Cambria"/>
              </a:rPr>
              <a:t> </a:t>
            </a:r>
            <a:r>
              <a:rPr sz="2000" spc="75" dirty="0">
                <a:latin typeface="Cambria"/>
                <a:cs typeface="Cambria"/>
              </a:rPr>
              <a:t>cluster</a:t>
            </a:r>
            <a:endParaRPr sz="2000" dirty="0">
              <a:latin typeface="Cambria"/>
              <a:cs typeface="Cambria"/>
            </a:endParaRPr>
          </a:p>
          <a:p>
            <a:pPr marL="652780" lvl="1" indent="-273050">
              <a:lnSpc>
                <a:spcPct val="100000"/>
              </a:lnSpc>
              <a:spcBef>
                <a:spcPts val="509"/>
              </a:spcBef>
              <a:buClr>
                <a:srgbClr val="FD8537"/>
              </a:buClr>
              <a:buSzPct val="78571"/>
              <a:buFont typeface="Segoe UI Symbol"/>
              <a:buChar char="⚫"/>
              <a:tabLst>
                <a:tab pos="652145" algn="l"/>
                <a:tab pos="652780" algn="l"/>
              </a:tabLst>
            </a:pPr>
            <a:r>
              <a:rPr sz="2000" spc="105" dirty="0">
                <a:solidFill>
                  <a:srgbClr val="FF0000"/>
                </a:solidFill>
                <a:latin typeface="Cambria"/>
                <a:cs typeface="Cambria"/>
              </a:rPr>
              <a:t>Cliques,</a:t>
            </a:r>
            <a:r>
              <a:rPr sz="2000" spc="114" dirty="0">
                <a:solidFill>
                  <a:srgbClr val="FF0000"/>
                </a:solidFill>
                <a:latin typeface="Cambria"/>
                <a:cs typeface="Cambria"/>
              </a:rPr>
              <a:t> </a:t>
            </a:r>
            <a:r>
              <a:rPr sz="2000" spc="75" dirty="0">
                <a:solidFill>
                  <a:srgbClr val="FF0000"/>
                </a:solidFill>
                <a:latin typeface="Cambria"/>
                <a:cs typeface="Cambria"/>
              </a:rPr>
              <a:t>single</a:t>
            </a:r>
            <a:r>
              <a:rPr sz="2000" spc="130" dirty="0">
                <a:solidFill>
                  <a:srgbClr val="FF0000"/>
                </a:solidFill>
                <a:latin typeface="Cambria"/>
                <a:cs typeface="Cambria"/>
              </a:rPr>
              <a:t> </a:t>
            </a:r>
            <a:r>
              <a:rPr sz="2000" spc="114" dirty="0">
                <a:solidFill>
                  <a:srgbClr val="FF0000"/>
                </a:solidFill>
                <a:latin typeface="Cambria"/>
                <a:cs typeface="Cambria"/>
              </a:rPr>
              <a:t>link,</a:t>
            </a:r>
            <a:r>
              <a:rPr sz="2000" spc="140" dirty="0">
                <a:solidFill>
                  <a:srgbClr val="FF0000"/>
                </a:solidFill>
                <a:latin typeface="Cambria"/>
                <a:cs typeface="Cambria"/>
              </a:rPr>
              <a:t> </a:t>
            </a:r>
            <a:r>
              <a:rPr sz="2000" spc="100" dirty="0">
                <a:solidFill>
                  <a:srgbClr val="FF0000"/>
                </a:solidFill>
                <a:latin typeface="Cambria"/>
                <a:cs typeface="Cambria"/>
              </a:rPr>
              <a:t>stars,</a:t>
            </a:r>
            <a:r>
              <a:rPr sz="2000" spc="125" dirty="0">
                <a:solidFill>
                  <a:srgbClr val="FF0000"/>
                </a:solidFill>
                <a:latin typeface="Cambria"/>
                <a:cs typeface="Cambria"/>
              </a:rPr>
              <a:t> </a:t>
            </a:r>
            <a:r>
              <a:rPr sz="2000" spc="90" dirty="0">
                <a:solidFill>
                  <a:srgbClr val="FF0000"/>
                </a:solidFill>
                <a:latin typeface="Cambria"/>
                <a:cs typeface="Cambria"/>
              </a:rPr>
              <a:t>and</a:t>
            </a:r>
            <a:r>
              <a:rPr sz="2000" spc="120" dirty="0">
                <a:solidFill>
                  <a:srgbClr val="FF0000"/>
                </a:solidFill>
                <a:latin typeface="Cambria"/>
                <a:cs typeface="Cambria"/>
              </a:rPr>
              <a:t> </a:t>
            </a:r>
            <a:r>
              <a:rPr sz="2000" spc="35" dirty="0">
                <a:solidFill>
                  <a:srgbClr val="FF0000"/>
                </a:solidFill>
                <a:latin typeface="Cambria"/>
                <a:cs typeface="Cambria"/>
              </a:rPr>
              <a:t>connected</a:t>
            </a:r>
            <a:r>
              <a:rPr sz="2000" spc="135" dirty="0">
                <a:solidFill>
                  <a:srgbClr val="FF0000"/>
                </a:solidFill>
                <a:latin typeface="Cambria"/>
                <a:cs typeface="Cambria"/>
              </a:rPr>
              <a:t> </a:t>
            </a:r>
            <a:r>
              <a:rPr sz="2000" spc="45" dirty="0">
                <a:solidFill>
                  <a:srgbClr val="FF0000"/>
                </a:solidFill>
                <a:latin typeface="Cambria"/>
                <a:cs typeface="Cambria"/>
              </a:rPr>
              <a:t>components</a:t>
            </a:r>
            <a:endParaRPr sz="2000" dirty="0">
              <a:latin typeface="Cambria"/>
              <a:cs typeface="Cambri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1750060" cy="474489"/>
          </a:xfrm>
          <a:prstGeom prst="rect">
            <a:avLst/>
          </a:prstGeom>
        </p:spPr>
        <p:txBody>
          <a:bodyPr vert="horz" wrap="square" lIns="0" tIns="12700" rIns="0" bIns="0" rtlCol="0">
            <a:spAutoFit/>
          </a:bodyPr>
          <a:lstStyle/>
          <a:p>
            <a:pPr marL="12700">
              <a:lnSpc>
                <a:spcPct val="100000"/>
              </a:lnSpc>
              <a:spcBef>
                <a:spcPts val="100"/>
              </a:spcBef>
            </a:pPr>
            <a:r>
              <a:rPr sz="3000" b="1" spc="470" dirty="0">
                <a:solidFill>
                  <a:srgbClr val="002060"/>
                </a:solidFill>
                <a:latin typeface="Cambria"/>
                <a:cs typeface="Cambria"/>
              </a:rPr>
              <a:t>C</a:t>
            </a:r>
            <a:r>
              <a:rPr b="1" spc="310" dirty="0">
                <a:solidFill>
                  <a:srgbClr val="002060"/>
                </a:solidFill>
                <a:latin typeface="Cambria"/>
                <a:cs typeface="Cambria"/>
              </a:rPr>
              <a:t>LIQUES</a:t>
            </a:r>
            <a:endParaRPr sz="3000" b="1" dirty="0">
              <a:solidFill>
                <a:srgbClr val="002060"/>
              </a:solidFill>
              <a:latin typeface="Cambria"/>
              <a:cs typeface="Cambria"/>
            </a:endParaRPr>
          </a:p>
        </p:txBody>
      </p:sp>
      <p:sp>
        <p:nvSpPr>
          <p:cNvPr id="10" name="object 10"/>
          <p:cNvSpPr txBox="1"/>
          <p:nvPr/>
        </p:nvSpPr>
        <p:spPr>
          <a:xfrm>
            <a:off x="535940" y="1628902"/>
            <a:ext cx="7248525" cy="2678430"/>
          </a:xfrm>
          <a:prstGeom prst="rect">
            <a:avLst/>
          </a:prstGeom>
        </p:spPr>
        <p:txBody>
          <a:bodyPr vert="horz" wrap="square" lIns="0" tIns="12700" rIns="0" bIns="0" rtlCol="0">
            <a:spAutoFit/>
          </a:bodyPr>
          <a:lstStyle/>
          <a:p>
            <a:pPr marL="285115" marR="5080" indent="-273050">
              <a:lnSpc>
                <a:spcPct val="100000"/>
              </a:lnSpc>
              <a:spcBef>
                <a:spcPts val="100"/>
              </a:spcBef>
              <a:buClr>
                <a:srgbClr val="FD8537"/>
              </a:buClr>
              <a:buSzPct val="68750"/>
              <a:buFont typeface="Wingdings"/>
              <a:buChar char=""/>
              <a:tabLst>
                <a:tab pos="285750" algn="l"/>
              </a:tabLst>
            </a:pPr>
            <a:r>
              <a:rPr sz="2400" spc="114" dirty="0">
                <a:latin typeface="Cambria"/>
                <a:cs typeface="Cambria"/>
              </a:rPr>
              <a:t>Cliques</a:t>
            </a:r>
            <a:r>
              <a:rPr sz="2400" spc="110" dirty="0">
                <a:latin typeface="Cambria"/>
                <a:cs typeface="Cambria"/>
              </a:rPr>
              <a:t> </a:t>
            </a:r>
            <a:r>
              <a:rPr sz="2400" spc="65" dirty="0">
                <a:latin typeface="Cambria"/>
                <a:cs typeface="Cambria"/>
              </a:rPr>
              <a:t>require</a:t>
            </a:r>
            <a:r>
              <a:rPr sz="2400" spc="114" dirty="0">
                <a:latin typeface="Cambria"/>
                <a:cs typeface="Cambria"/>
              </a:rPr>
              <a:t> </a:t>
            </a:r>
            <a:r>
              <a:rPr sz="2400" spc="120" dirty="0">
                <a:latin typeface="Cambria"/>
                <a:cs typeface="Cambria"/>
              </a:rPr>
              <a:t>all </a:t>
            </a:r>
            <a:r>
              <a:rPr sz="2400" spc="85" dirty="0">
                <a:latin typeface="Cambria"/>
                <a:cs typeface="Cambria"/>
              </a:rPr>
              <a:t>terms</a:t>
            </a:r>
            <a:r>
              <a:rPr sz="2400" spc="130" dirty="0">
                <a:latin typeface="Cambria"/>
                <a:cs typeface="Cambria"/>
              </a:rPr>
              <a:t> </a:t>
            </a:r>
            <a:r>
              <a:rPr sz="2400" spc="105" dirty="0">
                <a:latin typeface="Cambria"/>
                <a:cs typeface="Cambria"/>
              </a:rPr>
              <a:t>in</a:t>
            </a:r>
            <a:r>
              <a:rPr sz="2400" spc="114" dirty="0">
                <a:latin typeface="Cambria"/>
                <a:cs typeface="Cambria"/>
              </a:rPr>
              <a:t> </a:t>
            </a:r>
            <a:r>
              <a:rPr sz="2400" spc="160" dirty="0">
                <a:latin typeface="Cambria"/>
                <a:cs typeface="Cambria"/>
              </a:rPr>
              <a:t>a</a:t>
            </a:r>
            <a:r>
              <a:rPr sz="2400" spc="130" dirty="0">
                <a:latin typeface="Cambria"/>
                <a:cs typeface="Cambria"/>
              </a:rPr>
              <a:t> </a:t>
            </a:r>
            <a:r>
              <a:rPr sz="2400" spc="75" dirty="0">
                <a:latin typeface="Cambria"/>
                <a:cs typeface="Cambria"/>
              </a:rPr>
              <a:t>cluster</a:t>
            </a:r>
            <a:r>
              <a:rPr sz="2400" spc="120" dirty="0">
                <a:latin typeface="Cambria"/>
                <a:cs typeface="Cambria"/>
              </a:rPr>
              <a:t> </a:t>
            </a:r>
            <a:r>
              <a:rPr sz="2400" spc="20" dirty="0">
                <a:latin typeface="Cambria"/>
                <a:cs typeface="Cambria"/>
              </a:rPr>
              <a:t>to</a:t>
            </a:r>
            <a:r>
              <a:rPr sz="2400" spc="130" dirty="0">
                <a:latin typeface="Cambria"/>
                <a:cs typeface="Cambria"/>
              </a:rPr>
              <a:t> </a:t>
            </a:r>
            <a:r>
              <a:rPr sz="2400" spc="20" dirty="0">
                <a:latin typeface="Cambria"/>
                <a:cs typeface="Cambria"/>
              </a:rPr>
              <a:t>be</a:t>
            </a:r>
            <a:r>
              <a:rPr sz="2400" spc="135" dirty="0">
                <a:latin typeface="Cambria"/>
                <a:cs typeface="Cambria"/>
              </a:rPr>
              <a:t> </a:t>
            </a:r>
            <a:r>
              <a:rPr sz="2400" spc="95" dirty="0">
                <a:latin typeface="Cambria"/>
                <a:cs typeface="Cambria"/>
              </a:rPr>
              <a:t>within </a:t>
            </a:r>
            <a:r>
              <a:rPr sz="2400" spc="-515" dirty="0">
                <a:latin typeface="Cambria"/>
                <a:cs typeface="Cambria"/>
              </a:rPr>
              <a:t> </a:t>
            </a:r>
            <a:r>
              <a:rPr sz="2400" spc="90" dirty="0">
                <a:latin typeface="Cambria"/>
                <a:cs typeface="Cambria"/>
              </a:rPr>
              <a:t>the</a:t>
            </a:r>
            <a:r>
              <a:rPr sz="2400" spc="120" dirty="0">
                <a:latin typeface="Cambria"/>
                <a:cs typeface="Cambria"/>
              </a:rPr>
              <a:t> </a:t>
            </a:r>
            <a:r>
              <a:rPr sz="2400" spc="65" dirty="0">
                <a:latin typeface="Cambria"/>
                <a:cs typeface="Cambria"/>
              </a:rPr>
              <a:t>threshold</a:t>
            </a:r>
            <a:r>
              <a:rPr sz="2400" spc="114" dirty="0">
                <a:latin typeface="Cambria"/>
                <a:cs typeface="Cambria"/>
              </a:rPr>
              <a:t> </a:t>
            </a:r>
            <a:r>
              <a:rPr sz="2400" spc="-5" dirty="0">
                <a:latin typeface="Cambria"/>
                <a:cs typeface="Cambria"/>
              </a:rPr>
              <a:t>of</a:t>
            </a:r>
            <a:r>
              <a:rPr sz="2400" spc="135" dirty="0">
                <a:latin typeface="Cambria"/>
                <a:cs typeface="Cambria"/>
              </a:rPr>
              <a:t> </a:t>
            </a:r>
            <a:r>
              <a:rPr sz="2400" spc="120" dirty="0">
                <a:latin typeface="Cambria"/>
                <a:cs typeface="Cambria"/>
              </a:rPr>
              <a:t>all</a:t>
            </a:r>
            <a:r>
              <a:rPr sz="2400" spc="114" dirty="0">
                <a:latin typeface="Cambria"/>
                <a:cs typeface="Cambria"/>
              </a:rPr>
              <a:t> </a:t>
            </a:r>
            <a:r>
              <a:rPr sz="2400" spc="55" dirty="0">
                <a:latin typeface="Cambria"/>
                <a:cs typeface="Cambria"/>
              </a:rPr>
              <a:t>other</a:t>
            </a:r>
            <a:r>
              <a:rPr sz="2400" spc="135" dirty="0">
                <a:latin typeface="Cambria"/>
                <a:cs typeface="Cambria"/>
              </a:rPr>
              <a:t> </a:t>
            </a:r>
            <a:r>
              <a:rPr sz="2400" spc="80" dirty="0">
                <a:latin typeface="Cambria"/>
                <a:cs typeface="Cambria"/>
              </a:rPr>
              <a:t>terms</a:t>
            </a:r>
            <a:endParaRPr sz="2400" dirty="0">
              <a:latin typeface="Cambria"/>
              <a:cs typeface="Cambria"/>
            </a:endParaRPr>
          </a:p>
          <a:p>
            <a:pPr marL="652780" lvl="1" indent="-273050">
              <a:lnSpc>
                <a:spcPct val="100000"/>
              </a:lnSpc>
              <a:spcBef>
                <a:spcPts val="509"/>
              </a:spcBef>
              <a:buClr>
                <a:srgbClr val="FD8537"/>
              </a:buClr>
              <a:buSzPct val="78571"/>
              <a:buFont typeface="Segoe UI Symbol"/>
              <a:buChar char="⚫"/>
              <a:tabLst>
                <a:tab pos="652145" algn="l"/>
                <a:tab pos="652780" algn="l"/>
              </a:tabLst>
            </a:pPr>
            <a:r>
              <a:rPr sz="2100" spc="135" dirty="0">
                <a:latin typeface="Cambria"/>
                <a:cs typeface="Cambria"/>
              </a:rPr>
              <a:t>Class</a:t>
            </a:r>
            <a:r>
              <a:rPr sz="2100" spc="114" dirty="0">
                <a:latin typeface="Cambria"/>
                <a:cs typeface="Cambria"/>
              </a:rPr>
              <a:t> </a:t>
            </a:r>
            <a:r>
              <a:rPr sz="2100" spc="5" dirty="0">
                <a:latin typeface="Cambria"/>
                <a:cs typeface="Cambria"/>
              </a:rPr>
              <a:t>1</a:t>
            </a:r>
            <a:r>
              <a:rPr sz="2100" spc="114" dirty="0">
                <a:latin typeface="Cambria"/>
                <a:cs typeface="Cambria"/>
              </a:rPr>
              <a:t> </a:t>
            </a:r>
            <a:r>
              <a:rPr sz="2100" spc="50" dirty="0">
                <a:latin typeface="Cambria"/>
                <a:cs typeface="Cambria"/>
              </a:rPr>
              <a:t>(</a:t>
            </a:r>
            <a:r>
              <a:rPr sz="2100" spc="50" dirty="0">
                <a:solidFill>
                  <a:srgbClr val="7597D9"/>
                </a:solidFill>
                <a:latin typeface="Cambria"/>
                <a:cs typeface="Cambria"/>
              </a:rPr>
              <a:t>Term</a:t>
            </a:r>
            <a:r>
              <a:rPr sz="2100" spc="120" dirty="0">
                <a:solidFill>
                  <a:srgbClr val="7597D9"/>
                </a:solidFill>
                <a:latin typeface="Cambria"/>
                <a:cs typeface="Cambria"/>
              </a:rPr>
              <a:t> </a:t>
            </a:r>
            <a:r>
              <a:rPr sz="2100" spc="75" dirty="0">
                <a:solidFill>
                  <a:srgbClr val="7597D9"/>
                </a:solidFill>
                <a:latin typeface="Cambria"/>
                <a:cs typeface="Cambria"/>
              </a:rPr>
              <a:t>1</a:t>
            </a:r>
            <a:r>
              <a:rPr sz="2100" spc="75" dirty="0">
                <a:latin typeface="Cambria"/>
                <a:cs typeface="Cambria"/>
              </a:rPr>
              <a:t>,</a:t>
            </a:r>
            <a:r>
              <a:rPr sz="2100" spc="114" dirty="0">
                <a:latin typeface="Cambria"/>
                <a:cs typeface="Cambria"/>
              </a:rPr>
              <a:t> </a:t>
            </a:r>
            <a:r>
              <a:rPr sz="2100" spc="90" dirty="0">
                <a:latin typeface="Cambria"/>
                <a:cs typeface="Cambria"/>
              </a:rPr>
              <a:t>Term</a:t>
            </a:r>
            <a:r>
              <a:rPr sz="2100" spc="120" dirty="0">
                <a:latin typeface="Cambria"/>
                <a:cs typeface="Cambria"/>
              </a:rPr>
              <a:t> </a:t>
            </a:r>
            <a:r>
              <a:rPr sz="2100" spc="75" dirty="0">
                <a:latin typeface="Cambria"/>
                <a:cs typeface="Cambria"/>
              </a:rPr>
              <a:t>3,</a:t>
            </a:r>
            <a:r>
              <a:rPr sz="2100" spc="125" dirty="0">
                <a:latin typeface="Cambria"/>
                <a:cs typeface="Cambria"/>
              </a:rPr>
              <a:t> </a:t>
            </a:r>
            <a:r>
              <a:rPr sz="2100" spc="90" dirty="0">
                <a:solidFill>
                  <a:srgbClr val="009900"/>
                </a:solidFill>
                <a:latin typeface="Cambria"/>
                <a:cs typeface="Cambria"/>
              </a:rPr>
              <a:t>Term</a:t>
            </a:r>
            <a:r>
              <a:rPr sz="2100" spc="114" dirty="0">
                <a:solidFill>
                  <a:srgbClr val="009900"/>
                </a:solidFill>
                <a:latin typeface="Cambria"/>
                <a:cs typeface="Cambria"/>
              </a:rPr>
              <a:t> </a:t>
            </a:r>
            <a:r>
              <a:rPr sz="2100" spc="75" dirty="0">
                <a:solidFill>
                  <a:srgbClr val="009900"/>
                </a:solidFill>
                <a:latin typeface="Cambria"/>
                <a:cs typeface="Cambria"/>
              </a:rPr>
              <a:t>4</a:t>
            </a:r>
            <a:r>
              <a:rPr sz="2100" spc="75" dirty="0">
                <a:latin typeface="Cambria"/>
                <a:cs typeface="Cambria"/>
              </a:rPr>
              <a:t>,</a:t>
            </a:r>
            <a:r>
              <a:rPr sz="2100" spc="114" dirty="0">
                <a:latin typeface="Cambria"/>
                <a:cs typeface="Cambria"/>
              </a:rPr>
              <a:t> </a:t>
            </a:r>
            <a:r>
              <a:rPr sz="2100" spc="90" dirty="0">
                <a:latin typeface="Cambria"/>
                <a:cs typeface="Cambria"/>
              </a:rPr>
              <a:t>Term</a:t>
            </a:r>
            <a:r>
              <a:rPr sz="2100" spc="120" dirty="0">
                <a:latin typeface="Cambria"/>
                <a:cs typeface="Cambria"/>
              </a:rPr>
              <a:t> </a:t>
            </a:r>
            <a:r>
              <a:rPr sz="2100" spc="-50" dirty="0">
                <a:latin typeface="Cambria"/>
                <a:cs typeface="Cambria"/>
              </a:rPr>
              <a:t>6)</a:t>
            </a:r>
            <a:endParaRPr sz="2100" dirty="0">
              <a:latin typeface="Cambria"/>
              <a:cs typeface="Cambria"/>
            </a:endParaRPr>
          </a:p>
          <a:p>
            <a:pPr marL="652780" lvl="1" indent="-273050">
              <a:lnSpc>
                <a:spcPct val="100000"/>
              </a:lnSpc>
              <a:spcBef>
                <a:spcPts val="505"/>
              </a:spcBef>
              <a:buClr>
                <a:srgbClr val="FD8537"/>
              </a:buClr>
              <a:buSzPct val="78571"/>
              <a:buFont typeface="Segoe UI Symbol"/>
              <a:buChar char="⚫"/>
              <a:tabLst>
                <a:tab pos="652145" algn="l"/>
                <a:tab pos="652780" algn="l"/>
              </a:tabLst>
            </a:pPr>
            <a:r>
              <a:rPr sz="2100" spc="135" dirty="0">
                <a:latin typeface="Cambria"/>
                <a:cs typeface="Cambria"/>
              </a:rPr>
              <a:t>Class</a:t>
            </a:r>
            <a:r>
              <a:rPr sz="2100" spc="110" dirty="0">
                <a:latin typeface="Cambria"/>
                <a:cs typeface="Cambria"/>
              </a:rPr>
              <a:t> </a:t>
            </a:r>
            <a:r>
              <a:rPr sz="2100" spc="5" dirty="0">
                <a:latin typeface="Cambria"/>
                <a:cs typeface="Cambria"/>
              </a:rPr>
              <a:t>2</a:t>
            </a:r>
            <a:r>
              <a:rPr sz="2100" spc="110" dirty="0">
                <a:latin typeface="Cambria"/>
                <a:cs typeface="Cambria"/>
              </a:rPr>
              <a:t> </a:t>
            </a:r>
            <a:r>
              <a:rPr sz="2100" spc="50" dirty="0">
                <a:latin typeface="Cambria"/>
                <a:cs typeface="Cambria"/>
              </a:rPr>
              <a:t>(</a:t>
            </a:r>
            <a:r>
              <a:rPr sz="2100" spc="50" dirty="0">
                <a:solidFill>
                  <a:srgbClr val="7597D9"/>
                </a:solidFill>
                <a:latin typeface="Cambria"/>
                <a:cs typeface="Cambria"/>
              </a:rPr>
              <a:t>Term</a:t>
            </a:r>
            <a:r>
              <a:rPr sz="2100" spc="110" dirty="0">
                <a:solidFill>
                  <a:srgbClr val="7597D9"/>
                </a:solidFill>
                <a:latin typeface="Cambria"/>
                <a:cs typeface="Cambria"/>
              </a:rPr>
              <a:t> </a:t>
            </a:r>
            <a:r>
              <a:rPr sz="2100" spc="75" dirty="0">
                <a:solidFill>
                  <a:srgbClr val="7597D9"/>
                </a:solidFill>
                <a:latin typeface="Cambria"/>
                <a:cs typeface="Cambria"/>
              </a:rPr>
              <a:t>1</a:t>
            </a:r>
            <a:r>
              <a:rPr sz="2100" spc="75" dirty="0">
                <a:latin typeface="Cambria"/>
                <a:cs typeface="Cambria"/>
              </a:rPr>
              <a:t>,</a:t>
            </a:r>
            <a:r>
              <a:rPr sz="2100" spc="110" dirty="0">
                <a:latin typeface="Cambria"/>
                <a:cs typeface="Cambria"/>
              </a:rPr>
              <a:t> </a:t>
            </a:r>
            <a:r>
              <a:rPr sz="2100" spc="90" dirty="0">
                <a:latin typeface="Cambria"/>
                <a:cs typeface="Cambria"/>
              </a:rPr>
              <a:t>Term</a:t>
            </a:r>
            <a:r>
              <a:rPr sz="2100" spc="114" dirty="0">
                <a:latin typeface="Cambria"/>
                <a:cs typeface="Cambria"/>
              </a:rPr>
              <a:t> </a:t>
            </a:r>
            <a:r>
              <a:rPr sz="2100" spc="-55" dirty="0">
                <a:latin typeface="Cambria"/>
                <a:cs typeface="Cambria"/>
              </a:rPr>
              <a:t>5)</a:t>
            </a:r>
            <a:endParaRPr sz="2100" dirty="0">
              <a:latin typeface="Cambria"/>
              <a:cs typeface="Cambria"/>
            </a:endParaRPr>
          </a:p>
          <a:p>
            <a:pPr marL="652780" lvl="1" indent="-273050">
              <a:lnSpc>
                <a:spcPct val="100000"/>
              </a:lnSpc>
              <a:spcBef>
                <a:spcPts val="500"/>
              </a:spcBef>
              <a:buClr>
                <a:srgbClr val="FD8537"/>
              </a:buClr>
              <a:buSzPct val="78571"/>
              <a:buFont typeface="Segoe UI Symbol"/>
              <a:buChar char="⚫"/>
              <a:tabLst>
                <a:tab pos="652145" algn="l"/>
                <a:tab pos="652780" algn="l"/>
              </a:tabLst>
            </a:pPr>
            <a:r>
              <a:rPr sz="2100" spc="135" dirty="0">
                <a:latin typeface="Cambria"/>
                <a:cs typeface="Cambria"/>
              </a:rPr>
              <a:t>Class</a:t>
            </a:r>
            <a:r>
              <a:rPr sz="2100" spc="114" dirty="0">
                <a:latin typeface="Cambria"/>
                <a:cs typeface="Cambria"/>
              </a:rPr>
              <a:t> </a:t>
            </a:r>
            <a:r>
              <a:rPr sz="2100" spc="5" dirty="0">
                <a:latin typeface="Cambria"/>
                <a:cs typeface="Cambria"/>
              </a:rPr>
              <a:t>3</a:t>
            </a:r>
            <a:r>
              <a:rPr sz="2100" spc="114" dirty="0">
                <a:latin typeface="Cambria"/>
                <a:cs typeface="Cambria"/>
              </a:rPr>
              <a:t> </a:t>
            </a:r>
            <a:r>
              <a:rPr sz="2100" spc="55" dirty="0">
                <a:latin typeface="Cambria"/>
                <a:cs typeface="Cambria"/>
              </a:rPr>
              <a:t>(</a:t>
            </a:r>
            <a:r>
              <a:rPr sz="2100" spc="55" dirty="0">
                <a:solidFill>
                  <a:srgbClr val="FD8537"/>
                </a:solidFill>
                <a:latin typeface="Cambria"/>
                <a:cs typeface="Cambria"/>
              </a:rPr>
              <a:t>Term2</a:t>
            </a:r>
            <a:r>
              <a:rPr sz="2100" spc="55" dirty="0">
                <a:latin typeface="Cambria"/>
                <a:cs typeface="Cambria"/>
              </a:rPr>
              <a:t>,</a:t>
            </a:r>
            <a:r>
              <a:rPr sz="2100" spc="114" dirty="0">
                <a:latin typeface="Cambria"/>
                <a:cs typeface="Cambria"/>
              </a:rPr>
              <a:t> </a:t>
            </a:r>
            <a:r>
              <a:rPr sz="2100" spc="90" dirty="0">
                <a:solidFill>
                  <a:srgbClr val="009900"/>
                </a:solidFill>
                <a:latin typeface="Cambria"/>
                <a:cs typeface="Cambria"/>
              </a:rPr>
              <a:t>Term</a:t>
            </a:r>
            <a:r>
              <a:rPr sz="2100" spc="114" dirty="0">
                <a:solidFill>
                  <a:srgbClr val="009900"/>
                </a:solidFill>
                <a:latin typeface="Cambria"/>
                <a:cs typeface="Cambria"/>
              </a:rPr>
              <a:t> </a:t>
            </a:r>
            <a:r>
              <a:rPr sz="2100" spc="80" dirty="0">
                <a:solidFill>
                  <a:srgbClr val="009900"/>
                </a:solidFill>
                <a:latin typeface="Cambria"/>
                <a:cs typeface="Cambria"/>
              </a:rPr>
              <a:t>4</a:t>
            </a:r>
            <a:r>
              <a:rPr sz="2100" spc="80" dirty="0">
                <a:latin typeface="Cambria"/>
                <a:cs typeface="Cambria"/>
              </a:rPr>
              <a:t>,</a:t>
            </a:r>
            <a:r>
              <a:rPr sz="2100" spc="114" dirty="0">
                <a:latin typeface="Cambria"/>
                <a:cs typeface="Cambria"/>
              </a:rPr>
              <a:t> </a:t>
            </a:r>
            <a:r>
              <a:rPr sz="2100" spc="90" dirty="0">
                <a:latin typeface="Cambria"/>
                <a:cs typeface="Cambria"/>
              </a:rPr>
              <a:t>Term</a:t>
            </a:r>
            <a:r>
              <a:rPr sz="2100" spc="114" dirty="0">
                <a:latin typeface="Cambria"/>
                <a:cs typeface="Cambria"/>
              </a:rPr>
              <a:t> </a:t>
            </a:r>
            <a:r>
              <a:rPr sz="2100" spc="-50" dirty="0">
                <a:latin typeface="Cambria"/>
                <a:cs typeface="Cambria"/>
              </a:rPr>
              <a:t>6)</a:t>
            </a:r>
            <a:endParaRPr sz="2100" dirty="0">
              <a:latin typeface="Cambria"/>
              <a:cs typeface="Cambria"/>
            </a:endParaRPr>
          </a:p>
          <a:p>
            <a:pPr marL="652780" lvl="1" indent="-273050">
              <a:lnSpc>
                <a:spcPct val="100000"/>
              </a:lnSpc>
              <a:spcBef>
                <a:spcPts val="505"/>
              </a:spcBef>
              <a:buClr>
                <a:srgbClr val="FD8537"/>
              </a:buClr>
              <a:buSzPct val="78571"/>
              <a:buFont typeface="Segoe UI Symbol"/>
              <a:buChar char="⚫"/>
              <a:tabLst>
                <a:tab pos="652145" algn="l"/>
                <a:tab pos="652780" algn="l"/>
              </a:tabLst>
            </a:pPr>
            <a:r>
              <a:rPr sz="2100" spc="135" dirty="0">
                <a:latin typeface="Cambria"/>
                <a:cs typeface="Cambria"/>
              </a:rPr>
              <a:t>Class</a:t>
            </a:r>
            <a:r>
              <a:rPr sz="2100" spc="110" dirty="0">
                <a:latin typeface="Cambria"/>
                <a:cs typeface="Cambria"/>
              </a:rPr>
              <a:t> </a:t>
            </a:r>
            <a:r>
              <a:rPr sz="2100" spc="5" dirty="0">
                <a:latin typeface="Cambria"/>
                <a:cs typeface="Cambria"/>
              </a:rPr>
              <a:t>4</a:t>
            </a:r>
            <a:r>
              <a:rPr sz="2100" spc="114" dirty="0">
                <a:latin typeface="Cambria"/>
                <a:cs typeface="Cambria"/>
              </a:rPr>
              <a:t> </a:t>
            </a:r>
            <a:r>
              <a:rPr sz="2100" spc="50" dirty="0">
                <a:latin typeface="Cambria"/>
                <a:cs typeface="Cambria"/>
              </a:rPr>
              <a:t>(</a:t>
            </a:r>
            <a:r>
              <a:rPr sz="2100" spc="50" dirty="0">
                <a:solidFill>
                  <a:srgbClr val="FD8537"/>
                </a:solidFill>
                <a:latin typeface="Cambria"/>
                <a:cs typeface="Cambria"/>
              </a:rPr>
              <a:t>Term</a:t>
            </a:r>
            <a:r>
              <a:rPr sz="2100" spc="114" dirty="0">
                <a:solidFill>
                  <a:srgbClr val="FD8537"/>
                </a:solidFill>
                <a:latin typeface="Cambria"/>
                <a:cs typeface="Cambria"/>
              </a:rPr>
              <a:t> </a:t>
            </a:r>
            <a:r>
              <a:rPr sz="2100" spc="75" dirty="0">
                <a:solidFill>
                  <a:srgbClr val="FD8537"/>
                </a:solidFill>
                <a:latin typeface="Cambria"/>
                <a:cs typeface="Cambria"/>
              </a:rPr>
              <a:t>2</a:t>
            </a:r>
            <a:r>
              <a:rPr sz="2100" spc="75" dirty="0">
                <a:latin typeface="Cambria"/>
                <a:cs typeface="Cambria"/>
              </a:rPr>
              <a:t>,</a:t>
            </a:r>
            <a:r>
              <a:rPr sz="2100" spc="114" dirty="0">
                <a:latin typeface="Cambria"/>
                <a:cs typeface="Cambria"/>
              </a:rPr>
              <a:t> </a:t>
            </a:r>
            <a:r>
              <a:rPr sz="2100" spc="90" dirty="0">
                <a:latin typeface="Cambria"/>
                <a:cs typeface="Cambria"/>
              </a:rPr>
              <a:t>Term</a:t>
            </a:r>
            <a:r>
              <a:rPr sz="2100" spc="110" dirty="0">
                <a:latin typeface="Cambria"/>
                <a:cs typeface="Cambria"/>
              </a:rPr>
              <a:t> </a:t>
            </a:r>
            <a:r>
              <a:rPr sz="2100" spc="80" dirty="0">
                <a:latin typeface="Cambria"/>
                <a:cs typeface="Cambria"/>
              </a:rPr>
              <a:t>6,</a:t>
            </a:r>
            <a:r>
              <a:rPr sz="2100" spc="114" dirty="0">
                <a:latin typeface="Cambria"/>
                <a:cs typeface="Cambria"/>
              </a:rPr>
              <a:t> </a:t>
            </a:r>
            <a:r>
              <a:rPr sz="2100" spc="90" dirty="0">
                <a:latin typeface="Cambria"/>
                <a:cs typeface="Cambria"/>
              </a:rPr>
              <a:t>Term</a:t>
            </a:r>
            <a:r>
              <a:rPr sz="2100" spc="114" dirty="0">
                <a:latin typeface="Cambria"/>
                <a:cs typeface="Cambria"/>
              </a:rPr>
              <a:t> </a:t>
            </a:r>
            <a:r>
              <a:rPr sz="2100" spc="-55" dirty="0">
                <a:latin typeface="Cambria"/>
                <a:cs typeface="Cambria"/>
              </a:rPr>
              <a:t>8)</a:t>
            </a:r>
            <a:endParaRPr sz="2100" dirty="0">
              <a:latin typeface="Cambria"/>
              <a:cs typeface="Cambria"/>
            </a:endParaRPr>
          </a:p>
          <a:p>
            <a:pPr marL="652780" lvl="1" indent="-273050">
              <a:lnSpc>
                <a:spcPct val="100000"/>
              </a:lnSpc>
              <a:spcBef>
                <a:spcPts val="505"/>
              </a:spcBef>
              <a:buClr>
                <a:srgbClr val="FD8537"/>
              </a:buClr>
              <a:buSzPct val="78571"/>
              <a:buFont typeface="Segoe UI Symbol"/>
              <a:buChar char="⚫"/>
              <a:tabLst>
                <a:tab pos="652145" algn="l"/>
                <a:tab pos="652780" algn="l"/>
              </a:tabLst>
            </a:pPr>
            <a:r>
              <a:rPr sz="2100" spc="135" dirty="0">
                <a:latin typeface="Cambria"/>
                <a:cs typeface="Cambria"/>
              </a:rPr>
              <a:t>Class</a:t>
            </a:r>
            <a:r>
              <a:rPr sz="2100" spc="100" dirty="0">
                <a:latin typeface="Cambria"/>
                <a:cs typeface="Cambria"/>
              </a:rPr>
              <a:t> </a:t>
            </a:r>
            <a:r>
              <a:rPr sz="2100" spc="5" dirty="0">
                <a:latin typeface="Cambria"/>
                <a:cs typeface="Cambria"/>
              </a:rPr>
              <a:t>5</a:t>
            </a:r>
            <a:r>
              <a:rPr sz="2100" spc="100" dirty="0">
                <a:latin typeface="Cambria"/>
                <a:cs typeface="Cambria"/>
              </a:rPr>
              <a:t> </a:t>
            </a:r>
            <a:r>
              <a:rPr sz="2100" spc="50" dirty="0">
                <a:latin typeface="Cambria"/>
                <a:cs typeface="Cambria"/>
              </a:rPr>
              <a:t>(Term</a:t>
            </a:r>
            <a:r>
              <a:rPr sz="2100" spc="100" dirty="0">
                <a:latin typeface="Cambria"/>
                <a:cs typeface="Cambria"/>
              </a:rPr>
              <a:t> </a:t>
            </a:r>
            <a:r>
              <a:rPr sz="2100" spc="-55" dirty="0">
                <a:latin typeface="Cambria"/>
                <a:cs typeface="Cambria"/>
              </a:rPr>
              <a:t>7)</a:t>
            </a:r>
            <a:endParaRPr sz="2100" dirty="0">
              <a:latin typeface="Cambria"/>
              <a:cs typeface="Cambri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rot="5400000">
            <a:off x="2474267" y="-1472565"/>
            <a:ext cx="461665" cy="4495800"/>
          </a:xfrm>
          <a:prstGeom prst="rect">
            <a:avLst/>
          </a:prstGeom>
        </p:spPr>
        <p:txBody>
          <a:bodyPr vert="vert270" wrap="square" lIns="0" tIns="6985" rIns="0" bIns="0" rtlCol="0">
            <a:spAutoFit/>
          </a:bodyPr>
          <a:lstStyle/>
          <a:p>
            <a:pPr marL="12700">
              <a:lnSpc>
                <a:spcPct val="100000"/>
              </a:lnSpc>
              <a:spcBef>
                <a:spcPts val="55"/>
              </a:spcBef>
            </a:pPr>
            <a:r>
              <a:rPr sz="3000" b="1" spc="335" dirty="0">
                <a:solidFill>
                  <a:srgbClr val="002060"/>
                </a:solidFill>
                <a:latin typeface="Cambria"/>
                <a:cs typeface="Cambria"/>
              </a:rPr>
              <a:t>C</a:t>
            </a:r>
            <a:r>
              <a:rPr sz="2400" b="1" spc="335" dirty="0">
                <a:solidFill>
                  <a:srgbClr val="002060"/>
                </a:solidFill>
                <a:latin typeface="Cambria"/>
                <a:cs typeface="Cambria"/>
              </a:rPr>
              <a:t>LIQUE</a:t>
            </a:r>
            <a:r>
              <a:rPr sz="2400" b="1" spc="240" dirty="0">
                <a:solidFill>
                  <a:srgbClr val="002060"/>
                </a:solidFill>
                <a:latin typeface="Cambria"/>
                <a:cs typeface="Cambria"/>
              </a:rPr>
              <a:t> </a:t>
            </a:r>
            <a:r>
              <a:rPr sz="3000" b="1" spc="285" dirty="0">
                <a:solidFill>
                  <a:srgbClr val="002060"/>
                </a:solidFill>
                <a:latin typeface="Cambria"/>
                <a:cs typeface="Cambria"/>
              </a:rPr>
              <a:t>A</a:t>
            </a:r>
            <a:r>
              <a:rPr sz="2400" b="1" spc="285" dirty="0">
                <a:solidFill>
                  <a:srgbClr val="002060"/>
                </a:solidFill>
                <a:latin typeface="Cambria"/>
                <a:cs typeface="Cambria"/>
              </a:rPr>
              <a:t>LGORITHM</a:t>
            </a:r>
            <a:endParaRPr sz="2400" b="1" dirty="0">
              <a:solidFill>
                <a:srgbClr val="002060"/>
              </a:solidFill>
              <a:latin typeface="Cambria"/>
              <a:cs typeface="Cambria"/>
            </a:endParaRPr>
          </a:p>
        </p:txBody>
      </p:sp>
      <p:grpSp>
        <p:nvGrpSpPr>
          <p:cNvPr id="10" name="object 10"/>
          <p:cNvGrpSpPr/>
          <p:nvPr/>
        </p:nvGrpSpPr>
        <p:grpSpPr>
          <a:xfrm rot="5400000">
            <a:off x="1865947" y="115253"/>
            <a:ext cx="4945380" cy="7458075"/>
            <a:chOff x="1484249" y="971550"/>
            <a:chExt cx="4945380" cy="7458075"/>
          </a:xfrm>
        </p:grpSpPr>
        <p:pic>
          <p:nvPicPr>
            <p:cNvPr id="11" name="object 11"/>
            <p:cNvPicPr/>
            <p:nvPr/>
          </p:nvPicPr>
          <p:blipFill>
            <a:blip r:embed="rId3" cstate="print"/>
            <a:stretch>
              <a:fillRect/>
            </a:stretch>
          </p:blipFill>
          <p:spPr>
            <a:xfrm>
              <a:off x="1484249" y="971550"/>
              <a:ext cx="2101850" cy="7416800"/>
            </a:xfrm>
            <a:prstGeom prst="rect">
              <a:avLst/>
            </a:prstGeom>
          </p:spPr>
        </p:pic>
        <p:pic>
          <p:nvPicPr>
            <p:cNvPr id="12" name="object 12"/>
            <p:cNvPicPr/>
            <p:nvPr/>
          </p:nvPicPr>
          <p:blipFill>
            <a:blip r:embed="rId4" cstate="print"/>
            <a:stretch>
              <a:fillRect/>
            </a:stretch>
          </p:blipFill>
          <p:spPr>
            <a:xfrm>
              <a:off x="3573526" y="1000125"/>
              <a:ext cx="2855848" cy="7429500"/>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2740660" cy="474489"/>
          </a:xfrm>
          <a:prstGeom prst="rect">
            <a:avLst/>
          </a:prstGeom>
        </p:spPr>
        <p:txBody>
          <a:bodyPr vert="horz" wrap="square" lIns="0" tIns="12700" rIns="0" bIns="0" rtlCol="0">
            <a:spAutoFit/>
          </a:bodyPr>
          <a:lstStyle/>
          <a:p>
            <a:pPr marL="12700">
              <a:lnSpc>
                <a:spcPct val="100000"/>
              </a:lnSpc>
              <a:spcBef>
                <a:spcPts val="100"/>
              </a:spcBef>
            </a:pPr>
            <a:r>
              <a:rPr sz="3000" b="1" spc="325" dirty="0">
                <a:solidFill>
                  <a:srgbClr val="002060"/>
                </a:solidFill>
                <a:latin typeface="Cambria"/>
                <a:cs typeface="Cambria"/>
              </a:rPr>
              <a:t>S</a:t>
            </a:r>
            <a:r>
              <a:rPr b="1" spc="325" dirty="0">
                <a:solidFill>
                  <a:srgbClr val="002060"/>
                </a:solidFill>
                <a:latin typeface="Cambria"/>
                <a:cs typeface="Cambria"/>
              </a:rPr>
              <a:t>INGLE</a:t>
            </a:r>
            <a:r>
              <a:rPr b="1" spc="229" dirty="0">
                <a:solidFill>
                  <a:srgbClr val="002060"/>
                </a:solidFill>
                <a:latin typeface="Cambria"/>
                <a:cs typeface="Cambria"/>
              </a:rPr>
              <a:t> </a:t>
            </a:r>
            <a:r>
              <a:rPr sz="3000" b="1" spc="310" dirty="0">
                <a:solidFill>
                  <a:srgbClr val="002060"/>
                </a:solidFill>
                <a:latin typeface="Cambria"/>
                <a:cs typeface="Cambria"/>
              </a:rPr>
              <a:t>L</a:t>
            </a:r>
            <a:r>
              <a:rPr b="1" spc="310" dirty="0">
                <a:solidFill>
                  <a:srgbClr val="002060"/>
                </a:solidFill>
                <a:latin typeface="Cambria"/>
                <a:cs typeface="Cambria"/>
              </a:rPr>
              <a:t>INK</a:t>
            </a:r>
            <a:endParaRPr sz="3000" b="1" dirty="0">
              <a:solidFill>
                <a:srgbClr val="002060"/>
              </a:solidFill>
              <a:latin typeface="Cambria"/>
              <a:cs typeface="Cambria"/>
            </a:endParaRPr>
          </a:p>
        </p:txBody>
      </p:sp>
      <p:sp>
        <p:nvSpPr>
          <p:cNvPr id="10" name="object 3"/>
          <p:cNvSpPr txBox="1"/>
          <p:nvPr/>
        </p:nvSpPr>
        <p:spPr>
          <a:xfrm>
            <a:off x="535940" y="1628902"/>
            <a:ext cx="6944995" cy="1564640"/>
          </a:xfrm>
          <a:prstGeom prst="rect">
            <a:avLst/>
          </a:prstGeom>
        </p:spPr>
        <p:txBody>
          <a:bodyPr vert="horz" wrap="square" lIns="0" tIns="12700" rIns="0" bIns="0" rtlCol="0">
            <a:spAutoFit/>
          </a:bodyPr>
          <a:lstStyle/>
          <a:p>
            <a:pPr marL="285115" marR="608330" indent="-273050">
              <a:lnSpc>
                <a:spcPct val="100000"/>
              </a:lnSpc>
              <a:spcBef>
                <a:spcPts val="100"/>
              </a:spcBef>
              <a:buClr>
                <a:srgbClr val="FD8537"/>
              </a:buClr>
              <a:buSzPct val="68750"/>
              <a:buFont typeface="Wingdings"/>
              <a:buChar char=""/>
              <a:tabLst>
                <a:tab pos="285750" algn="l"/>
              </a:tabLst>
            </a:pPr>
            <a:r>
              <a:rPr sz="2400" spc="140" dirty="0">
                <a:latin typeface="Cambria"/>
                <a:cs typeface="Cambria"/>
              </a:rPr>
              <a:t>Any</a:t>
            </a:r>
            <a:r>
              <a:rPr sz="2400" spc="120" dirty="0">
                <a:latin typeface="Cambria"/>
                <a:cs typeface="Cambria"/>
              </a:rPr>
              <a:t> </a:t>
            </a:r>
            <a:r>
              <a:rPr sz="2400" spc="85" dirty="0">
                <a:latin typeface="Cambria"/>
                <a:cs typeface="Cambria"/>
              </a:rPr>
              <a:t>term</a:t>
            </a:r>
            <a:r>
              <a:rPr sz="2400" spc="135" dirty="0">
                <a:latin typeface="Cambria"/>
                <a:cs typeface="Cambria"/>
              </a:rPr>
              <a:t> </a:t>
            </a:r>
            <a:r>
              <a:rPr sz="2400" spc="130" dirty="0">
                <a:latin typeface="Cambria"/>
                <a:cs typeface="Cambria"/>
              </a:rPr>
              <a:t>that</a:t>
            </a:r>
            <a:r>
              <a:rPr sz="2400" spc="135" dirty="0">
                <a:latin typeface="Cambria"/>
                <a:cs typeface="Cambria"/>
              </a:rPr>
              <a:t> </a:t>
            </a:r>
            <a:r>
              <a:rPr sz="2400" spc="80" dirty="0">
                <a:latin typeface="Cambria"/>
                <a:cs typeface="Cambria"/>
              </a:rPr>
              <a:t>is</a:t>
            </a:r>
            <a:r>
              <a:rPr sz="2400" spc="130" dirty="0">
                <a:latin typeface="Cambria"/>
                <a:cs typeface="Cambria"/>
              </a:rPr>
              <a:t> </a:t>
            </a:r>
            <a:r>
              <a:rPr sz="2400" spc="105" dirty="0">
                <a:latin typeface="Cambria"/>
                <a:cs typeface="Cambria"/>
              </a:rPr>
              <a:t>similar</a:t>
            </a:r>
            <a:r>
              <a:rPr sz="2400" spc="114" dirty="0">
                <a:latin typeface="Cambria"/>
                <a:cs typeface="Cambria"/>
              </a:rPr>
              <a:t> </a:t>
            </a:r>
            <a:r>
              <a:rPr sz="2400" spc="20" dirty="0">
                <a:latin typeface="Cambria"/>
                <a:cs typeface="Cambria"/>
              </a:rPr>
              <a:t>to</a:t>
            </a:r>
            <a:r>
              <a:rPr sz="2400" spc="130" dirty="0">
                <a:latin typeface="Cambria"/>
                <a:cs typeface="Cambria"/>
              </a:rPr>
              <a:t> </a:t>
            </a:r>
            <a:r>
              <a:rPr sz="2400" spc="114" dirty="0">
                <a:latin typeface="Cambria"/>
                <a:cs typeface="Cambria"/>
              </a:rPr>
              <a:t>any</a:t>
            </a:r>
            <a:r>
              <a:rPr sz="2400" spc="125" dirty="0">
                <a:latin typeface="Cambria"/>
                <a:cs typeface="Cambria"/>
              </a:rPr>
              <a:t> </a:t>
            </a:r>
            <a:r>
              <a:rPr sz="2400" spc="85" dirty="0">
                <a:latin typeface="Cambria"/>
                <a:cs typeface="Cambria"/>
              </a:rPr>
              <a:t>term</a:t>
            </a:r>
            <a:r>
              <a:rPr sz="2400" spc="135" dirty="0">
                <a:latin typeface="Cambria"/>
                <a:cs typeface="Cambria"/>
              </a:rPr>
              <a:t> </a:t>
            </a:r>
            <a:r>
              <a:rPr sz="2400" spc="105" dirty="0">
                <a:latin typeface="Cambria"/>
                <a:cs typeface="Cambria"/>
              </a:rPr>
              <a:t>in</a:t>
            </a:r>
            <a:r>
              <a:rPr sz="2400" spc="110" dirty="0">
                <a:latin typeface="Cambria"/>
                <a:cs typeface="Cambria"/>
              </a:rPr>
              <a:t> </a:t>
            </a:r>
            <a:r>
              <a:rPr sz="2400" spc="90" dirty="0">
                <a:latin typeface="Cambria"/>
                <a:cs typeface="Cambria"/>
              </a:rPr>
              <a:t>the </a:t>
            </a:r>
            <a:r>
              <a:rPr sz="2400" spc="-509" dirty="0">
                <a:latin typeface="Cambria"/>
                <a:cs typeface="Cambria"/>
              </a:rPr>
              <a:t> </a:t>
            </a:r>
            <a:r>
              <a:rPr sz="2400" spc="75" dirty="0">
                <a:latin typeface="Cambria"/>
                <a:cs typeface="Cambria"/>
              </a:rPr>
              <a:t>cluster</a:t>
            </a:r>
            <a:r>
              <a:rPr sz="2400" spc="110" dirty="0">
                <a:latin typeface="Cambria"/>
                <a:cs typeface="Cambria"/>
              </a:rPr>
              <a:t> </a:t>
            </a:r>
            <a:r>
              <a:rPr sz="2400" spc="140" dirty="0">
                <a:latin typeface="Cambria"/>
                <a:cs typeface="Cambria"/>
              </a:rPr>
              <a:t>an</a:t>
            </a:r>
            <a:r>
              <a:rPr sz="2400" spc="135" dirty="0">
                <a:latin typeface="Cambria"/>
                <a:cs typeface="Cambria"/>
              </a:rPr>
              <a:t> </a:t>
            </a:r>
            <a:r>
              <a:rPr sz="2400" spc="20" dirty="0">
                <a:latin typeface="Cambria"/>
                <a:cs typeface="Cambria"/>
              </a:rPr>
              <a:t>be</a:t>
            </a:r>
            <a:r>
              <a:rPr sz="2400" spc="135" dirty="0">
                <a:latin typeface="Cambria"/>
                <a:cs typeface="Cambria"/>
              </a:rPr>
              <a:t> </a:t>
            </a:r>
            <a:r>
              <a:rPr sz="2400" spc="60" dirty="0">
                <a:latin typeface="Cambria"/>
                <a:cs typeface="Cambria"/>
              </a:rPr>
              <a:t>added</a:t>
            </a:r>
            <a:r>
              <a:rPr sz="2400" spc="125" dirty="0">
                <a:latin typeface="Cambria"/>
                <a:cs typeface="Cambria"/>
              </a:rPr>
              <a:t> </a:t>
            </a:r>
            <a:r>
              <a:rPr sz="2400" spc="20" dirty="0">
                <a:latin typeface="Cambria"/>
                <a:cs typeface="Cambria"/>
              </a:rPr>
              <a:t>to</a:t>
            </a:r>
            <a:r>
              <a:rPr sz="2400" spc="135" dirty="0">
                <a:latin typeface="Cambria"/>
                <a:cs typeface="Cambria"/>
              </a:rPr>
              <a:t> </a:t>
            </a:r>
            <a:r>
              <a:rPr sz="2400" spc="90" dirty="0">
                <a:latin typeface="Cambria"/>
                <a:cs typeface="Cambria"/>
              </a:rPr>
              <a:t>the</a:t>
            </a:r>
            <a:r>
              <a:rPr sz="2400" spc="135" dirty="0">
                <a:latin typeface="Cambria"/>
                <a:cs typeface="Cambria"/>
              </a:rPr>
              <a:t> </a:t>
            </a:r>
            <a:r>
              <a:rPr sz="2400" spc="75" dirty="0">
                <a:latin typeface="Cambria"/>
                <a:cs typeface="Cambria"/>
              </a:rPr>
              <a:t>cluster</a:t>
            </a:r>
            <a:endParaRPr sz="2400" dirty="0">
              <a:latin typeface="Cambria"/>
              <a:cs typeface="Cambria"/>
            </a:endParaRPr>
          </a:p>
          <a:p>
            <a:pPr marL="285115" marR="5080" indent="-273050">
              <a:lnSpc>
                <a:spcPct val="100000"/>
              </a:lnSpc>
              <a:spcBef>
                <a:spcPts val="600"/>
              </a:spcBef>
              <a:buClr>
                <a:srgbClr val="FD8537"/>
              </a:buClr>
              <a:buSzPct val="68750"/>
              <a:buFont typeface="Wingdings"/>
              <a:buChar char=""/>
              <a:tabLst>
                <a:tab pos="285750" algn="l"/>
              </a:tabLst>
            </a:pPr>
            <a:r>
              <a:rPr sz="2400" spc="155" dirty="0">
                <a:latin typeface="Cambria"/>
                <a:cs typeface="Cambria"/>
              </a:rPr>
              <a:t>It</a:t>
            </a:r>
            <a:r>
              <a:rPr sz="2400" spc="125" dirty="0">
                <a:latin typeface="Cambria"/>
                <a:cs typeface="Cambria"/>
              </a:rPr>
              <a:t> </a:t>
            </a:r>
            <a:r>
              <a:rPr sz="2400" spc="80" dirty="0">
                <a:latin typeface="Cambria"/>
                <a:cs typeface="Cambria"/>
              </a:rPr>
              <a:t>is</a:t>
            </a:r>
            <a:r>
              <a:rPr sz="2400" spc="135" dirty="0">
                <a:latin typeface="Cambria"/>
                <a:cs typeface="Cambria"/>
              </a:rPr>
              <a:t> </a:t>
            </a:r>
            <a:r>
              <a:rPr sz="2400" spc="55" dirty="0">
                <a:latin typeface="Cambria"/>
                <a:cs typeface="Cambria"/>
              </a:rPr>
              <a:t>impossible</a:t>
            </a:r>
            <a:r>
              <a:rPr sz="2400" spc="125" dirty="0">
                <a:latin typeface="Cambria"/>
                <a:cs typeface="Cambria"/>
              </a:rPr>
              <a:t> </a:t>
            </a:r>
            <a:r>
              <a:rPr sz="2400" spc="20" dirty="0">
                <a:latin typeface="Cambria"/>
                <a:cs typeface="Cambria"/>
              </a:rPr>
              <a:t>for</a:t>
            </a:r>
            <a:r>
              <a:rPr sz="2400" spc="130" dirty="0">
                <a:latin typeface="Cambria"/>
                <a:cs typeface="Cambria"/>
              </a:rPr>
              <a:t> </a:t>
            </a:r>
            <a:r>
              <a:rPr sz="2400" spc="160" dirty="0">
                <a:latin typeface="Cambria"/>
                <a:cs typeface="Cambria"/>
              </a:rPr>
              <a:t>a</a:t>
            </a:r>
            <a:r>
              <a:rPr sz="2400" spc="135" dirty="0">
                <a:latin typeface="Cambria"/>
                <a:cs typeface="Cambria"/>
              </a:rPr>
              <a:t> </a:t>
            </a:r>
            <a:r>
              <a:rPr sz="2400" spc="85" dirty="0">
                <a:latin typeface="Cambria"/>
                <a:cs typeface="Cambria"/>
              </a:rPr>
              <a:t>term</a:t>
            </a:r>
            <a:r>
              <a:rPr sz="2400" spc="150" dirty="0">
                <a:latin typeface="Cambria"/>
                <a:cs typeface="Cambria"/>
              </a:rPr>
              <a:t> </a:t>
            </a:r>
            <a:r>
              <a:rPr sz="2400" spc="20" dirty="0">
                <a:latin typeface="Cambria"/>
                <a:cs typeface="Cambria"/>
              </a:rPr>
              <a:t>to</a:t>
            </a:r>
            <a:r>
              <a:rPr sz="2400" spc="130" dirty="0">
                <a:latin typeface="Cambria"/>
                <a:cs typeface="Cambria"/>
              </a:rPr>
              <a:t> </a:t>
            </a:r>
            <a:r>
              <a:rPr sz="2400" spc="20" dirty="0">
                <a:latin typeface="Cambria"/>
                <a:cs typeface="Cambria"/>
              </a:rPr>
              <a:t>be</a:t>
            </a:r>
            <a:r>
              <a:rPr sz="2400" spc="135" dirty="0">
                <a:latin typeface="Cambria"/>
                <a:cs typeface="Cambria"/>
              </a:rPr>
              <a:t> </a:t>
            </a:r>
            <a:r>
              <a:rPr sz="2400" spc="105" dirty="0">
                <a:latin typeface="Cambria"/>
                <a:cs typeface="Cambria"/>
              </a:rPr>
              <a:t>in</a:t>
            </a:r>
            <a:r>
              <a:rPr sz="2400" spc="130" dirty="0">
                <a:latin typeface="Cambria"/>
                <a:cs typeface="Cambria"/>
              </a:rPr>
              <a:t> </a:t>
            </a:r>
            <a:r>
              <a:rPr sz="2400" spc="15" dirty="0">
                <a:latin typeface="Cambria"/>
                <a:cs typeface="Cambria"/>
              </a:rPr>
              <a:t>two</a:t>
            </a:r>
            <a:r>
              <a:rPr sz="2400" spc="135" dirty="0">
                <a:latin typeface="Cambria"/>
                <a:cs typeface="Cambria"/>
              </a:rPr>
              <a:t> </a:t>
            </a:r>
            <a:r>
              <a:rPr sz="2400" spc="65" dirty="0">
                <a:latin typeface="Cambria"/>
                <a:cs typeface="Cambria"/>
              </a:rPr>
              <a:t>different </a:t>
            </a:r>
            <a:r>
              <a:rPr sz="2400" spc="-509" dirty="0">
                <a:latin typeface="Cambria"/>
                <a:cs typeface="Cambria"/>
              </a:rPr>
              <a:t> </a:t>
            </a:r>
            <a:r>
              <a:rPr sz="2400" spc="75" dirty="0">
                <a:latin typeface="Cambria"/>
                <a:cs typeface="Cambria"/>
              </a:rPr>
              <a:t>clusters</a:t>
            </a:r>
            <a:endParaRPr sz="2400" dirty="0">
              <a:latin typeface="Cambria"/>
              <a:cs typeface="Cambria"/>
            </a:endParaRPr>
          </a:p>
        </p:txBody>
      </p:sp>
      <p:pic>
        <p:nvPicPr>
          <p:cNvPr id="11" name="object 5"/>
          <p:cNvPicPr/>
          <p:nvPr/>
        </p:nvPicPr>
        <p:blipFill>
          <a:blip r:embed="rId3" cstate="print"/>
          <a:stretch>
            <a:fillRect/>
          </a:stretch>
        </p:blipFill>
        <p:spPr>
          <a:xfrm>
            <a:off x="1071562" y="3214623"/>
            <a:ext cx="7086600" cy="1314450"/>
          </a:xfrm>
          <a:prstGeom prst="rect">
            <a:avLst/>
          </a:prstGeom>
        </p:spPr>
      </p:pic>
      <p:pic>
        <p:nvPicPr>
          <p:cNvPr id="12" name="object 6"/>
          <p:cNvPicPr/>
          <p:nvPr/>
        </p:nvPicPr>
        <p:blipFill>
          <a:blip r:embed="rId4" cstate="print"/>
          <a:stretch>
            <a:fillRect/>
          </a:stretch>
        </p:blipFill>
        <p:spPr>
          <a:xfrm>
            <a:off x="1042987" y="4654613"/>
            <a:ext cx="7254875" cy="719137"/>
          </a:xfrm>
          <a:prstGeom prst="rect">
            <a:avLst/>
          </a:prstGeom>
        </p:spPr>
      </p:pic>
      <p:sp>
        <p:nvSpPr>
          <p:cNvPr id="13" name="object 4"/>
          <p:cNvSpPr txBox="1"/>
          <p:nvPr/>
        </p:nvSpPr>
        <p:spPr>
          <a:xfrm>
            <a:off x="510540" y="5454396"/>
            <a:ext cx="7358380" cy="391160"/>
          </a:xfrm>
          <a:prstGeom prst="rect">
            <a:avLst/>
          </a:prstGeom>
        </p:spPr>
        <p:txBody>
          <a:bodyPr vert="horz" wrap="square" lIns="0" tIns="12700" rIns="0" bIns="0" rtlCol="0">
            <a:spAutoFit/>
          </a:bodyPr>
          <a:lstStyle/>
          <a:p>
            <a:pPr marL="310515" indent="-273050">
              <a:lnSpc>
                <a:spcPct val="100000"/>
              </a:lnSpc>
              <a:spcBef>
                <a:spcPts val="100"/>
              </a:spcBef>
              <a:buClr>
                <a:srgbClr val="FD8537"/>
              </a:buClr>
              <a:buSzPct val="68750"/>
              <a:buFont typeface="Wingdings"/>
              <a:buChar char=""/>
              <a:tabLst>
                <a:tab pos="311150" algn="l"/>
              </a:tabLst>
            </a:pPr>
            <a:r>
              <a:rPr sz="2400" spc="105" dirty="0">
                <a:latin typeface="Cambria"/>
                <a:cs typeface="Cambria"/>
              </a:rPr>
              <a:t>Overhead</a:t>
            </a:r>
            <a:r>
              <a:rPr sz="2400" spc="110" dirty="0">
                <a:latin typeface="Cambria"/>
                <a:cs typeface="Cambria"/>
              </a:rPr>
              <a:t> </a:t>
            </a:r>
            <a:r>
              <a:rPr sz="2400" spc="105" dirty="0">
                <a:latin typeface="Cambria"/>
                <a:cs typeface="Cambria"/>
              </a:rPr>
              <a:t>in</a:t>
            </a:r>
            <a:r>
              <a:rPr sz="2400" spc="125" dirty="0">
                <a:latin typeface="Cambria"/>
                <a:cs typeface="Cambria"/>
              </a:rPr>
              <a:t> </a:t>
            </a:r>
            <a:r>
              <a:rPr sz="2400" spc="100" dirty="0">
                <a:latin typeface="Cambria"/>
                <a:cs typeface="Cambria"/>
              </a:rPr>
              <a:t>assignment</a:t>
            </a:r>
            <a:r>
              <a:rPr sz="2400" spc="125" dirty="0">
                <a:latin typeface="Cambria"/>
                <a:cs typeface="Cambria"/>
              </a:rPr>
              <a:t> </a:t>
            </a:r>
            <a:r>
              <a:rPr sz="2400" spc="-5" dirty="0">
                <a:latin typeface="Cambria"/>
                <a:cs typeface="Cambria"/>
              </a:rPr>
              <a:t>of</a:t>
            </a:r>
            <a:r>
              <a:rPr sz="2400" spc="135" dirty="0">
                <a:latin typeface="Cambria"/>
                <a:cs typeface="Cambria"/>
              </a:rPr>
              <a:t> </a:t>
            </a:r>
            <a:r>
              <a:rPr sz="2400" spc="80" dirty="0">
                <a:latin typeface="Cambria"/>
                <a:cs typeface="Cambria"/>
              </a:rPr>
              <a:t>terms</a:t>
            </a:r>
            <a:r>
              <a:rPr sz="2400" spc="135" dirty="0">
                <a:latin typeface="Cambria"/>
                <a:cs typeface="Cambria"/>
              </a:rPr>
              <a:t> </a:t>
            </a:r>
            <a:r>
              <a:rPr sz="2400" spc="20" dirty="0">
                <a:latin typeface="Cambria"/>
                <a:cs typeface="Cambria"/>
              </a:rPr>
              <a:t>to</a:t>
            </a:r>
            <a:r>
              <a:rPr sz="2400" spc="135" dirty="0">
                <a:latin typeface="Cambria"/>
                <a:cs typeface="Cambria"/>
              </a:rPr>
              <a:t> </a:t>
            </a:r>
            <a:r>
              <a:rPr sz="2400" spc="70" dirty="0">
                <a:latin typeface="Cambria"/>
                <a:cs typeface="Cambria"/>
              </a:rPr>
              <a:t>classes:</a:t>
            </a:r>
            <a:r>
              <a:rPr sz="2400" spc="125" dirty="0">
                <a:latin typeface="Cambria"/>
                <a:cs typeface="Cambria"/>
              </a:rPr>
              <a:t> </a:t>
            </a:r>
            <a:r>
              <a:rPr sz="2400" spc="35" dirty="0">
                <a:latin typeface="Cambria"/>
                <a:cs typeface="Cambria"/>
              </a:rPr>
              <a:t>O(n</a:t>
            </a:r>
            <a:r>
              <a:rPr sz="2400" spc="52" baseline="24305" dirty="0">
                <a:latin typeface="Cambria"/>
                <a:cs typeface="Cambria"/>
              </a:rPr>
              <a:t>2</a:t>
            </a:r>
            <a:r>
              <a:rPr sz="2400" spc="35" dirty="0">
                <a:latin typeface="Cambria"/>
                <a:cs typeface="Cambria"/>
              </a:rPr>
              <a:t>)</a:t>
            </a:r>
            <a:endParaRPr sz="2400" dirty="0">
              <a:latin typeface="Cambria"/>
              <a:cs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371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p:cNvSpPr>
          <p:nvPr/>
        </p:nvSpPr>
        <p:spPr>
          <a:xfrm>
            <a:off x="535940" y="895350"/>
            <a:ext cx="6330315" cy="4826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000" b="1" i="0" u="none" strike="noStrike" kern="0" cap="none" spc="400" normalizeH="0" baseline="0" noProof="0" smtClean="0">
                <a:ln>
                  <a:noFill/>
                </a:ln>
                <a:solidFill>
                  <a:srgbClr val="002060"/>
                </a:solidFill>
                <a:effectLst/>
                <a:uLnTx/>
                <a:uFillTx/>
                <a:latin typeface="Cambria"/>
                <a:ea typeface="+mj-ea"/>
                <a:cs typeface="Cambria"/>
              </a:rPr>
              <a:t>C</a:t>
            </a:r>
            <a:r>
              <a:rPr kumimoji="0" lang="en-US" sz="1800" b="1" i="0" u="none" strike="noStrike" kern="0" cap="none" spc="400" normalizeH="0" baseline="0" noProof="0" smtClean="0">
                <a:ln>
                  <a:noFill/>
                </a:ln>
                <a:solidFill>
                  <a:srgbClr val="002060"/>
                </a:solidFill>
                <a:effectLst/>
                <a:uLnTx/>
                <a:uFillTx/>
                <a:latin typeface="Cambria"/>
                <a:ea typeface="+mj-ea"/>
                <a:cs typeface="Cambria"/>
              </a:rPr>
              <a:t>LASSES</a:t>
            </a:r>
            <a:r>
              <a:rPr kumimoji="0" lang="en-US" sz="1800" b="1" i="0" u="none" strike="noStrike" kern="0" cap="none" spc="315" normalizeH="0" baseline="0" noProof="0" smtClean="0">
                <a:ln>
                  <a:noFill/>
                </a:ln>
                <a:solidFill>
                  <a:srgbClr val="002060"/>
                </a:solidFill>
                <a:effectLst/>
                <a:uLnTx/>
                <a:uFillTx/>
                <a:latin typeface="Cambria"/>
                <a:ea typeface="+mj-ea"/>
                <a:cs typeface="Cambria"/>
              </a:rPr>
              <a:t> </a:t>
            </a:r>
            <a:r>
              <a:rPr kumimoji="0" lang="en-US" sz="1800" b="1" i="0" u="none" strike="noStrike" kern="0" cap="none" spc="365" normalizeH="0" baseline="0" noProof="0" smtClean="0">
                <a:ln>
                  <a:noFill/>
                </a:ln>
                <a:solidFill>
                  <a:srgbClr val="002060"/>
                </a:solidFill>
                <a:effectLst/>
                <a:uLnTx/>
                <a:uFillTx/>
                <a:latin typeface="Cambria"/>
                <a:ea typeface="+mj-ea"/>
                <a:cs typeface="Cambria"/>
              </a:rPr>
              <a:t>OF</a:t>
            </a:r>
            <a:r>
              <a:rPr kumimoji="0" lang="en-US" sz="1800" b="1" i="0" u="none" strike="noStrike" kern="0" cap="none" spc="320" normalizeH="0" baseline="0" noProof="0" smtClean="0">
                <a:ln>
                  <a:noFill/>
                </a:ln>
                <a:solidFill>
                  <a:srgbClr val="002060"/>
                </a:solidFill>
                <a:effectLst/>
                <a:uLnTx/>
                <a:uFillTx/>
                <a:latin typeface="Cambria"/>
                <a:ea typeface="+mj-ea"/>
                <a:cs typeface="Cambria"/>
              </a:rPr>
              <a:t> </a:t>
            </a:r>
            <a:r>
              <a:rPr kumimoji="0" lang="en-US" sz="3000" b="1" i="0" u="none" strike="noStrike" kern="0" cap="none" spc="300" normalizeH="0" baseline="0" noProof="0" smtClean="0">
                <a:ln>
                  <a:noFill/>
                </a:ln>
                <a:solidFill>
                  <a:srgbClr val="002060"/>
                </a:solidFill>
                <a:effectLst/>
                <a:uLnTx/>
                <a:uFillTx/>
                <a:latin typeface="Cambria"/>
                <a:ea typeface="+mj-ea"/>
                <a:cs typeface="Cambria"/>
              </a:rPr>
              <a:t>A</a:t>
            </a:r>
            <a:r>
              <a:rPr kumimoji="0" lang="en-US" sz="1800" b="1" i="0" u="none" strike="noStrike" kern="0" cap="none" spc="300" normalizeH="0" baseline="0" noProof="0" smtClean="0">
                <a:ln>
                  <a:noFill/>
                </a:ln>
                <a:solidFill>
                  <a:srgbClr val="002060"/>
                </a:solidFill>
                <a:effectLst/>
                <a:uLnTx/>
                <a:uFillTx/>
                <a:latin typeface="Cambria"/>
                <a:ea typeface="+mj-ea"/>
                <a:cs typeface="Cambria"/>
              </a:rPr>
              <a:t>UTOMATIC</a:t>
            </a:r>
            <a:r>
              <a:rPr kumimoji="0" lang="en-US" sz="1800" b="1" i="0" u="none" strike="noStrike" kern="0" cap="none" spc="310" normalizeH="0" baseline="0" noProof="0" smtClean="0">
                <a:ln>
                  <a:noFill/>
                </a:ln>
                <a:solidFill>
                  <a:srgbClr val="002060"/>
                </a:solidFill>
                <a:effectLst/>
                <a:uLnTx/>
                <a:uFillTx/>
                <a:latin typeface="Cambria"/>
                <a:ea typeface="+mj-ea"/>
                <a:cs typeface="Cambria"/>
              </a:rPr>
              <a:t> </a:t>
            </a:r>
            <a:r>
              <a:rPr kumimoji="0" lang="en-US" sz="3000" b="1" i="0" u="none" strike="noStrike" kern="0" cap="none" spc="335" normalizeH="0" baseline="0" noProof="0" smtClean="0">
                <a:ln>
                  <a:noFill/>
                </a:ln>
                <a:solidFill>
                  <a:srgbClr val="002060"/>
                </a:solidFill>
                <a:effectLst/>
                <a:uLnTx/>
                <a:uFillTx/>
                <a:latin typeface="Cambria"/>
                <a:ea typeface="+mj-ea"/>
                <a:cs typeface="Cambria"/>
              </a:rPr>
              <a:t>I</a:t>
            </a:r>
            <a:r>
              <a:rPr kumimoji="0" lang="en-US" sz="1800" b="1" i="0" u="none" strike="noStrike" kern="0" cap="none" spc="335" normalizeH="0" baseline="0" noProof="0" smtClean="0">
                <a:ln>
                  <a:noFill/>
                </a:ln>
                <a:solidFill>
                  <a:srgbClr val="002060"/>
                </a:solidFill>
                <a:effectLst/>
                <a:uLnTx/>
                <a:uFillTx/>
                <a:latin typeface="Cambria"/>
                <a:ea typeface="+mj-ea"/>
                <a:cs typeface="Cambria"/>
              </a:rPr>
              <a:t>NDEXING</a:t>
            </a:r>
            <a:endParaRPr kumimoji="0" lang="en-US" sz="3000" b="0" i="0" u="none" strike="noStrike" kern="0" cap="none" spc="0" normalizeH="0" baseline="0" noProof="0" dirty="0">
              <a:ln>
                <a:noFill/>
              </a:ln>
              <a:solidFill>
                <a:srgbClr val="002060"/>
              </a:solidFill>
              <a:effectLst/>
              <a:uLnTx/>
              <a:uFillTx/>
              <a:latin typeface="Cambria"/>
              <a:ea typeface="+mj-ea"/>
              <a:cs typeface="Cambria"/>
            </a:endParaRPr>
          </a:p>
        </p:txBody>
      </p:sp>
      <p:sp>
        <p:nvSpPr>
          <p:cNvPr id="10" name="object 10"/>
          <p:cNvSpPr txBox="1"/>
          <p:nvPr/>
        </p:nvSpPr>
        <p:spPr>
          <a:xfrm>
            <a:off x="535940" y="1552702"/>
            <a:ext cx="6824980" cy="2257028"/>
          </a:xfrm>
          <a:prstGeom prst="rect">
            <a:avLst/>
          </a:prstGeom>
        </p:spPr>
        <p:txBody>
          <a:bodyPr vert="horz" wrap="square" lIns="0" tIns="88900" rIns="0" bIns="0" rtlCol="0">
            <a:spAutoFit/>
          </a:bodyPr>
          <a:lstStyle/>
          <a:p>
            <a:pPr marL="287020" indent="-274320">
              <a:lnSpc>
                <a:spcPct val="100000"/>
              </a:lnSpc>
              <a:spcBef>
                <a:spcPts val="700"/>
              </a:spcBef>
              <a:buClr>
                <a:srgbClr val="FD8537"/>
              </a:buClr>
              <a:buSzPct val="68750"/>
              <a:tabLst>
                <a:tab pos="287020" algn="l"/>
              </a:tabLst>
            </a:pPr>
            <a:r>
              <a:rPr lang="en-US" sz="2400" spc="125" dirty="0" smtClean="0">
                <a:latin typeface="Cambria"/>
                <a:cs typeface="Cambria"/>
              </a:rPr>
              <a:t>Search Strategies can be classified as </a:t>
            </a:r>
          </a:p>
          <a:p>
            <a:pPr marL="287020" indent="-274320">
              <a:lnSpc>
                <a:spcPct val="100000"/>
              </a:lnSpc>
              <a:spcBef>
                <a:spcPts val="700"/>
              </a:spcBef>
              <a:buClr>
                <a:srgbClr val="FD8537"/>
              </a:buClr>
              <a:buSzPct val="68750"/>
              <a:buFont typeface="Wingdings"/>
              <a:buChar char=""/>
              <a:tabLst>
                <a:tab pos="287020" algn="l"/>
              </a:tabLst>
            </a:pPr>
            <a:r>
              <a:rPr sz="2400" spc="125" dirty="0" smtClean="0">
                <a:latin typeface="Cambria"/>
                <a:cs typeface="Cambria"/>
              </a:rPr>
              <a:t>Statistical</a:t>
            </a:r>
            <a:endParaRPr sz="2400" dirty="0">
              <a:latin typeface="Cambria"/>
              <a:cs typeface="Cambria"/>
            </a:endParaRPr>
          </a:p>
          <a:p>
            <a:pPr marL="287020" indent="-274320">
              <a:lnSpc>
                <a:spcPct val="100000"/>
              </a:lnSpc>
              <a:spcBef>
                <a:spcPts val="600"/>
              </a:spcBef>
              <a:buClr>
                <a:srgbClr val="FD8537"/>
              </a:buClr>
              <a:buSzPct val="68750"/>
              <a:buFont typeface="Wingdings"/>
              <a:buChar char=""/>
              <a:tabLst>
                <a:tab pos="287020" algn="l"/>
              </a:tabLst>
            </a:pPr>
            <a:r>
              <a:rPr sz="2400" spc="155" dirty="0">
                <a:latin typeface="Cambria"/>
                <a:cs typeface="Cambria"/>
              </a:rPr>
              <a:t>Natural</a:t>
            </a:r>
            <a:r>
              <a:rPr sz="2400" spc="85" dirty="0">
                <a:latin typeface="Cambria"/>
                <a:cs typeface="Cambria"/>
              </a:rPr>
              <a:t> </a:t>
            </a:r>
            <a:r>
              <a:rPr sz="2400" spc="110" dirty="0">
                <a:latin typeface="Cambria"/>
                <a:cs typeface="Cambria"/>
              </a:rPr>
              <a:t>language</a:t>
            </a:r>
            <a:endParaRPr sz="2400" dirty="0">
              <a:latin typeface="Cambria"/>
              <a:cs typeface="Cambria"/>
            </a:endParaRPr>
          </a:p>
          <a:p>
            <a:pPr marL="287020" indent="-274320">
              <a:lnSpc>
                <a:spcPct val="100000"/>
              </a:lnSpc>
              <a:spcBef>
                <a:spcPts val="600"/>
              </a:spcBef>
              <a:buClr>
                <a:srgbClr val="FD8537"/>
              </a:buClr>
              <a:buSzPct val="68750"/>
              <a:buFont typeface="Wingdings"/>
              <a:buChar char=""/>
              <a:tabLst>
                <a:tab pos="287020" algn="l"/>
              </a:tabLst>
            </a:pPr>
            <a:r>
              <a:rPr sz="2400" spc="85" dirty="0">
                <a:latin typeface="Cambria"/>
                <a:cs typeface="Cambria"/>
              </a:rPr>
              <a:t>Concept</a:t>
            </a:r>
            <a:endParaRPr sz="2400" dirty="0">
              <a:latin typeface="Cambria"/>
              <a:cs typeface="Cambria"/>
            </a:endParaRPr>
          </a:p>
          <a:p>
            <a:pPr marL="287020" indent="-274320">
              <a:lnSpc>
                <a:spcPct val="100000"/>
              </a:lnSpc>
              <a:spcBef>
                <a:spcPts val="600"/>
              </a:spcBef>
              <a:buClr>
                <a:srgbClr val="FD8537"/>
              </a:buClr>
              <a:buSzPct val="68750"/>
              <a:buFont typeface="Wingdings"/>
              <a:buChar char=""/>
              <a:tabLst>
                <a:tab pos="287020" algn="l"/>
              </a:tabLst>
            </a:pPr>
            <a:r>
              <a:rPr sz="2400" spc="105" dirty="0">
                <a:latin typeface="Cambria"/>
                <a:cs typeface="Cambria"/>
              </a:rPr>
              <a:t>Hypertext</a:t>
            </a:r>
            <a:r>
              <a:rPr sz="2400" spc="120" dirty="0">
                <a:latin typeface="Cambria"/>
                <a:cs typeface="Cambria"/>
              </a:rPr>
              <a:t> </a:t>
            </a:r>
            <a:r>
              <a:rPr sz="2400" spc="80" dirty="0">
                <a:latin typeface="Cambria"/>
                <a:cs typeface="Cambria"/>
              </a:rPr>
              <a:t>linkages(</a:t>
            </a:r>
            <a:r>
              <a:rPr sz="2400" spc="125" dirty="0">
                <a:latin typeface="Cambria"/>
                <a:cs typeface="Cambria"/>
              </a:rPr>
              <a:t> </a:t>
            </a:r>
            <a:r>
              <a:rPr sz="2400" spc="105" dirty="0">
                <a:latin typeface="Cambria"/>
                <a:cs typeface="Cambria"/>
              </a:rPr>
              <a:t>Special</a:t>
            </a:r>
            <a:r>
              <a:rPr sz="2400" spc="114" dirty="0">
                <a:latin typeface="Cambria"/>
                <a:cs typeface="Cambria"/>
              </a:rPr>
              <a:t> </a:t>
            </a:r>
            <a:r>
              <a:rPr sz="2400" spc="155" dirty="0">
                <a:latin typeface="Cambria"/>
                <a:cs typeface="Cambria"/>
              </a:rPr>
              <a:t>Class</a:t>
            </a:r>
            <a:r>
              <a:rPr sz="2400" spc="140" dirty="0">
                <a:latin typeface="Cambria"/>
                <a:cs typeface="Cambria"/>
              </a:rPr>
              <a:t> </a:t>
            </a:r>
            <a:r>
              <a:rPr sz="2400" spc="-5" dirty="0">
                <a:latin typeface="Cambria"/>
                <a:cs typeface="Cambria"/>
              </a:rPr>
              <a:t>of</a:t>
            </a:r>
            <a:r>
              <a:rPr sz="2400" spc="135" dirty="0">
                <a:latin typeface="Cambria"/>
                <a:cs typeface="Cambria"/>
              </a:rPr>
              <a:t> </a:t>
            </a:r>
            <a:r>
              <a:rPr sz="2400" spc="75" dirty="0">
                <a:latin typeface="Cambria"/>
                <a:cs typeface="Cambria"/>
              </a:rPr>
              <a:t>Indexing)</a:t>
            </a:r>
            <a:endParaRPr sz="2400" dirty="0">
              <a:latin typeface="Cambria"/>
              <a:cs typeface="Cambri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1292860" cy="474489"/>
          </a:xfrm>
          <a:prstGeom prst="rect">
            <a:avLst/>
          </a:prstGeom>
        </p:spPr>
        <p:txBody>
          <a:bodyPr vert="horz" wrap="square" lIns="0" tIns="12700" rIns="0" bIns="0" rtlCol="0">
            <a:spAutoFit/>
          </a:bodyPr>
          <a:lstStyle/>
          <a:p>
            <a:pPr marL="12700">
              <a:lnSpc>
                <a:spcPct val="100000"/>
              </a:lnSpc>
              <a:spcBef>
                <a:spcPts val="100"/>
              </a:spcBef>
            </a:pPr>
            <a:r>
              <a:rPr sz="3000" b="1" spc="400" dirty="0">
                <a:solidFill>
                  <a:srgbClr val="002060"/>
                </a:solidFill>
                <a:latin typeface="Cambria"/>
                <a:cs typeface="Cambria"/>
              </a:rPr>
              <a:t>S</a:t>
            </a:r>
            <a:r>
              <a:rPr b="1" spc="215" dirty="0">
                <a:solidFill>
                  <a:srgbClr val="002060"/>
                </a:solidFill>
                <a:latin typeface="Cambria"/>
                <a:cs typeface="Cambria"/>
              </a:rPr>
              <a:t>TAR</a:t>
            </a:r>
            <a:endParaRPr sz="3000" b="1" dirty="0">
              <a:solidFill>
                <a:srgbClr val="002060"/>
              </a:solidFill>
              <a:latin typeface="Cambria"/>
              <a:cs typeface="Cambria"/>
            </a:endParaRPr>
          </a:p>
        </p:txBody>
      </p:sp>
      <p:sp>
        <p:nvSpPr>
          <p:cNvPr id="10" name="object 3"/>
          <p:cNvSpPr txBox="1"/>
          <p:nvPr/>
        </p:nvSpPr>
        <p:spPr>
          <a:xfrm>
            <a:off x="535940" y="1628902"/>
            <a:ext cx="7685405" cy="4333240"/>
          </a:xfrm>
          <a:prstGeom prst="rect">
            <a:avLst/>
          </a:prstGeom>
        </p:spPr>
        <p:txBody>
          <a:bodyPr vert="horz" wrap="square" lIns="0" tIns="12700" rIns="0" bIns="0" rtlCol="0">
            <a:spAutoFit/>
          </a:bodyPr>
          <a:lstStyle/>
          <a:p>
            <a:pPr marL="285115" marR="217170" indent="-273050">
              <a:lnSpc>
                <a:spcPct val="100000"/>
              </a:lnSpc>
              <a:spcBef>
                <a:spcPts val="100"/>
              </a:spcBef>
              <a:buClr>
                <a:srgbClr val="FD8537"/>
              </a:buClr>
              <a:buSzPct val="68750"/>
              <a:buFont typeface="Wingdings"/>
              <a:buChar char=""/>
              <a:tabLst>
                <a:tab pos="285750" algn="l"/>
              </a:tabLst>
            </a:pPr>
            <a:r>
              <a:rPr sz="2400" spc="100" dirty="0">
                <a:latin typeface="Cambria"/>
                <a:cs typeface="Cambria"/>
              </a:rPr>
              <a:t>Select</a:t>
            </a:r>
            <a:r>
              <a:rPr sz="2400" spc="114" dirty="0">
                <a:latin typeface="Cambria"/>
                <a:cs typeface="Cambria"/>
              </a:rPr>
              <a:t> </a:t>
            </a:r>
            <a:r>
              <a:rPr sz="2400" spc="160" dirty="0">
                <a:latin typeface="Cambria"/>
                <a:cs typeface="Cambria"/>
              </a:rPr>
              <a:t>a</a:t>
            </a:r>
            <a:r>
              <a:rPr sz="2400" spc="130" dirty="0">
                <a:latin typeface="Cambria"/>
                <a:cs typeface="Cambria"/>
              </a:rPr>
              <a:t> </a:t>
            </a:r>
            <a:r>
              <a:rPr sz="2400" spc="85" dirty="0">
                <a:latin typeface="Cambria"/>
                <a:cs typeface="Cambria"/>
              </a:rPr>
              <a:t>term</a:t>
            </a:r>
            <a:r>
              <a:rPr sz="2400" spc="135" dirty="0">
                <a:latin typeface="Cambria"/>
                <a:cs typeface="Cambria"/>
              </a:rPr>
              <a:t> </a:t>
            </a:r>
            <a:r>
              <a:rPr sz="2400" spc="105" dirty="0">
                <a:latin typeface="Cambria"/>
                <a:cs typeface="Cambria"/>
              </a:rPr>
              <a:t>and</a:t>
            </a:r>
            <a:r>
              <a:rPr sz="2400" spc="130" dirty="0">
                <a:latin typeface="Cambria"/>
                <a:cs typeface="Cambria"/>
              </a:rPr>
              <a:t> </a:t>
            </a:r>
            <a:r>
              <a:rPr sz="2400" spc="100" dirty="0">
                <a:latin typeface="Cambria"/>
                <a:cs typeface="Cambria"/>
              </a:rPr>
              <a:t>then</a:t>
            </a:r>
            <a:r>
              <a:rPr sz="2400" spc="130" dirty="0">
                <a:latin typeface="Cambria"/>
                <a:cs typeface="Cambria"/>
              </a:rPr>
              <a:t> </a:t>
            </a:r>
            <a:r>
              <a:rPr sz="2400" spc="65" dirty="0">
                <a:latin typeface="Cambria"/>
                <a:cs typeface="Cambria"/>
              </a:rPr>
              <a:t>places</a:t>
            </a:r>
            <a:r>
              <a:rPr sz="2400" spc="120" dirty="0">
                <a:latin typeface="Cambria"/>
                <a:cs typeface="Cambria"/>
              </a:rPr>
              <a:t> </a:t>
            </a:r>
            <a:r>
              <a:rPr sz="2400" spc="105" dirty="0">
                <a:latin typeface="Cambria"/>
                <a:cs typeface="Cambria"/>
              </a:rPr>
              <a:t>in</a:t>
            </a:r>
            <a:r>
              <a:rPr sz="2400" spc="120" dirty="0">
                <a:latin typeface="Cambria"/>
                <a:cs typeface="Cambria"/>
              </a:rPr>
              <a:t> </a:t>
            </a:r>
            <a:r>
              <a:rPr sz="2400" spc="90" dirty="0">
                <a:latin typeface="Cambria"/>
                <a:cs typeface="Cambria"/>
              </a:rPr>
              <a:t>the</a:t>
            </a:r>
            <a:r>
              <a:rPr sz="2400" spc="125" dirty="0">
                <a:latin typeface="Cambria"/>
                <a:cs typeface="Cambria"/>
              </a:rPr>
              <a:t> </a:t>
            </a:r>
            <a:r>
              <a:rPr sz="2400" spc="85" dirty="0">
                <a:latin typeface="Cambria"/>
                <a:cs typeface="Cambria"/>
              </a:rPr>
              <a:t>class</a:t>
            </a:r>
            <a:r>
              <a:rPr sz="2400" spc="125" dirty="0">
                <a:latin typeface="Cambria"/>
                <a:cs typeface="Cambria"/>
              </a:rPr>
              <a:t> </a:t>
            </a:r>
            <a:r>
              <a:rPr sz="2400" spc="120" dirty="0">
                <a:latin typeface="Cambria"/>
                <a:cs typeface="Cambria"/>
              </a:rPr>
              <a:t>all </a:t>
            </a:r>
            <a:r>
              <a:rPr sz="2400" spc="85" dirty="0">
                <a:latin typeface="Cambria"/>
                <a:cs typeface="Cambria"/>
              </a:rPr>
              <a:t>terms </a:t>
            </a:r>
            <a:r>
              <a:rPr sz="2400" spc="-509" dirty="0">
                <a:latin typeface="Cambria"/>
                <a:cs typeface="Cambria"/>
              </a:rPr>
              <a:t> </a:t>
            </a:r>
            <a:r>
              <a:rPr sz="2400" spc="130" dirty="0">
                <a:latin typeface="Cambria"/>
                <a:cs typeface="Cambria"/>
              </a:rPr>
              <a:t>that </a:t>
            </a:r>
            <a:r>
              <a:rPr sz="2400" spc="80" dirty="0">
                <a:latin typeface="Cambria"/>
                <a:cs typeface="Cambria"/>
              </a:rPr>
              <a:t>are</a:t>
            </a:r>
            <a:r>
              <a:rPr sz="2400" spc="130" dirty="0">
                <a:latin typeface="Cambria"/>
                <a:cs typeface="Cambria"/>
              </a:rPr>
              <a:t> </a:t>
            </a:r>
            <a:r>
              <a:rPr sz="2400" spc="80" dirty="0">
                <a:latin typeface="Cambria"/>
                <a:cs typeface="Cambria"/>
              </a:rPr>
              <a:t>related</a:t>
            </a:r>
            <a:r>
              <a:rPr sz="2400" spc="130" dirty="0">
                <a:latin typeface="Cambria"/>
                <a:cs typeface="Cambria"/>
              </a:rPr>
              <a:t> </a:t>
            </a:r>
            <a:r>
              <a:rPr sz="2400" spc="20" dirty="0">
                <a:latin typeface="Cambria"/>
                <a:cs typeface="Cambria"/>
              </a:rPr>
              <a:t>to</a:t>
            </a:r>
            <a:r>
              <a:rPr sz="2400" spc="135" dirty="0">
                <a:latin typeface="Cambria"/>
                <a:cs typeface="Cambria"/>
              </a:rPr>
              <a:t> </a:t>
            </a:r>
            <a:r>
              <a:rPr sz="2400" spc="130" dirty="0">
                <a:latin typeface="Cambria"/>
                <a:cs typeface="Cambria"/>
              </a:rPr>
              <a:t>that </a:t>
            </a:r>
            <a:r>
              <a:rPr sz="2400" spc="85" dirty="0">
                <a:latin typeface="Cambria"/>
                <a:cs typeface="Cambria"/>
              </a:rPr>
              <a:t>term</a:t>
            </a:r>
            <a:endParaRPr sz="2400" dirty="0">
              <a:latin typeface="Cambria"/>
              <a:cs typeface="Cambria"/>
            </a:endParaRPr>
          </a:p>
          <a:p>
            <a:pPr marL="285115" marR="353695" indent="-273050">
              <a:lnSpc>
                <a:spcPct val="100000"/>
              </a:lnSpc>
              <a:spcBef>
                <a:spcPts val="600"/>
              </a:spcBef>
              <a:buClr>
                <a:srgbClr val="FD8537"/>
              </a:buClr>
              <a:buSzPct val="68750"/>
              <a:buFont typeface="Wingdings"/>
              <a:buChar char=""/>
              <a:tabLst>
                <a:tab pos="285750" algn="l"/>
              </a:tabLst>
            </a:pPr>
            <a:r>
              <a:rPr sz="2400" spc="95" dirty="0">
                <a:latin typeface="Cambria"/>
                <a:cs typeface="Cambria"/>
              </a:rPr>
              <a:t>Terms</a:t>
            </a:r>
            <a:r>
              <a:rPr sz="2400" spc="130" dirty="0">
                <a:latin typeface="Cambria"/>
                <a:cs typeface="Cambria"/>
              </a:rPr>
              <a:t> </a:t>
            </a:r>
            <a:r>
              <a:rPr sz="2400" spc="55" dirty="0">
                <a:latin typeface="Cambria"/>
                <a:cs typeface="Cambria"/>
              </a:rPr>
              <a:t>not</a:t>
            </a:r>
            <a:r>
              <a:rPr sz="2400" spc="135" dirty="0">
                <a:latin typeface="Cambria"/>
                <a:cs typeface="Cambria"/>
              </a:rPr>
              <a:t> </a:t>
            </a:r>
            <a:r>
              <a:rPr sz="2400" spc="70" dirty="0">
                <a:latin typeface="Cambria"/>
                <a:cs typeface="Cambria"/>
              </a:rPr>
              <a:t>yet</a:t>
            </a:r>
            <a:r>
              <a:rPr sz="2400" spc="135" dirty="0">
                <a:latin typeface="Cambria"/>
                <a:cs typeface="Cambria"/>
              </a:rPr>
              <a:t> </a:t>
            </a:r>
            <a:r>
              <a:rPr sz="2400" spc="105" dirty="0">
                <a:latin typeface="Cambria"/>
                <a:cs typeface="Cambria"/>
              </a:rPr>
              <a:t>in</a:t>
            </a:r>
            <a:r>
              <a:rPr sz="2400" spc="130" dirty="0">
                <a:latin typeface="Cambria"/>
                <a:cs typeface="Cambria"/>
              </a:rPr>
              <a:t> </a:t>
            </a:r>
            <a:r>
              <a:rPr sz="2400" spc="75" dirty="0">
                <a:latin typeface="Cambria"/>
                <a:cs typeface="Cambria"/>
              </a:rPr>
              <a:t>classes</a:t>
            </a:r>
            <a:r>
              <a:rPr sz="2400" spc="125" dirty="0">
                <a:latin typeface="Cambria"/>
                <a:cs typeface="Cambria"/>
              </a:rPr>
              <a:t> </a:t>
            </a:r>
            <a:r>
              <a:rPr sz="2400" spc="80" dirty="0">
                <a:latin typeface="Cambria"/>
                <a:cs typeface="Cambria"/>
              </a:rPr>
              <a:t>are</a:t>
            </a:r>
            <a:r>
              <a:rPr sz="2400" spc="140" dirty="0">
                <a:latin typeface="Cambria"/>
                <a:cs typeface="Cambria"/>
              </a:rPr>
              <a:t> </a:t>
            </a:r>
            <a:r>
              <a:rPr sz="2400" spc="55" dirty="0">
                <a:latin typeface="Cambria"/>
                <a:cs typeface="Cambria"/>
              </a:rPr>
              <a:t>selected</a:t>
            </a:r>
            <a:r>
              <a:rPr sz="2400" spc="120" dirty="0">
                <a:latin typeface="Cambria"/>
                <a:cs typeface="Cambria"/>
              </a:rPr>
              <a:t> </a:t>
            </a:r>
            <a:r>
              <a:rPr sz="2400" spc="114" dirty="0">
                <a:latin typeface="Cambria"/>
                <a:cs typeface="Cambria"/>
              </a:rPr>
              <a:t>as</a:t>
            </a:r>
            <a:r>
              <a:rPr sz="2400" spc="140" dirty="0">
                <a:latin typeface="Cambria"/>
                <a:cs typeface="Cambria"/>
              </a:rPr>
              <a:t> </a:t>
            </a:r>
            <a:r>
              <a:rPr sz="2400" spc="50" dirty="0">
                <a:latin typeface="Cambria"/>
                <a:cs typeface="Cambria"/>
              </a:rPr>
              <a:t>new</a:t>
            </a:r>
            <a:r>
              <a:rPr sz="2400" spc="125" dirty="0">
                <a:latin typeface="Cambria"/>
                <a:cs typeface="Cambria"/>
              </a:rPr>
              <a:t> </a:t>
            </a:r>
            <a:r>
              <a:rPr sz="2400" spc="50" dirty="0">
                <a:latin typeface="Cambria"/>
                <a:cs typeface="Cambria"/>
              </a:rPr>
              <a:t>seeds </a:t>
            </a:r>
            <a:r>
              <a:rPr sz="2400" spc="-509" dirty="0">
                <a:latin typeface="Cambria"/>
                <a:cs typeface="Cambria"/>
              </a:rPr>
              <a:t> </a:t>
            </a:r>
            <a:r>
              <a:rPr sz="2400" spc="114" dirty="0">
                <a:latin typeface="Cambria"/>
                <a:cs typeface="Cambria"/>
              </a:rPr>
              <a:t>until</a:t>
            </a:r>
            <a:r>
              <a:rPr sz="2400" spc="105" dirty="0">
                <a:latin typeface="Cambria"/>
                <a:cs typeface="Cambria"/>
              </a:rPr>
              <a:t> </a:t>
            </a:r>
            <a:r>
              <a:rPr sz="2400" spc="120" dirty="0">
                <a:latin typeface="Cambria"/>
                <a:cs typeface="Cambria"/>
              </a:rPr>
              <a:t>all</a:t>
            </a:r>
            <a:r>
              <a:rPr sz="2400" spc="125" dirty="0">
                <a:latin typeface="Cambria"/>
                <a:cs typeface="Cambria"/>
              </a:rPr>
              <a:t> </a:t>
            </a:r>
            <a:r>
              <a:rPr sz="2400" spc="85" dirty="0">
                <a:latin typeface="Cambria"/>
                <a:cs typeface="Cambria"/>
              </a:rPr>
              <a:t>terms</a:t>
            </a:r>
            <a:r>
              <a:rPr sz="2400" spc="125" dirty="0">
                <a:latin typeface="Cambria"/>
                <a:cs typeface="Cambria"/>
              </a:rPr>
              <a:t> </a:t>
            </a:r>
            <a:r>
              <a:rPr sz="2400" spc="80" dirty="0">
                <a:latin typeface="Cambria"/>
                <a:cs typeface="Cambria"/>
              </a:rPr>
              <a:t>are</a:t>
            </a:r>
            <a:r>
              <a:rPr sz="2400" spc="130" dirty="0">
                <a:latin typeface="Cambria"/>
                <a:cs typeface="Cambria"/>
              </a:rPr>
              <a:t> </a:t>
            </a:r>
            <a:r>
              <a:rPr sz="2400" spc="85" dirty="0">
                <a:latin typeface="Cambria"/>
                <a:cs typeface="Cambria"/>
              </a:rPr>
              <a:t>assigned</a:t>
            </a:r>
            <a:r>
              <a:rPr sz="2400" spc="120" dirty="0">
                <a:latin typeface="Cambria"/>
                <a:cs typeface="Cambria"/>
              </a:rPr>
              <a:t> </a:t>
            </a:r>
            <a:r>
              <a:rPr sz="2400" spc="20" dirty="0">
                <a:latin typeface="Cambria"/>
                <a:cs typeface="Cambria"/>
              </a:rPr>
              <a:t>to</a:t>
            </a:r>
            <a:r>
              <a:rPr sz="2400" spc="135" dirty="0">
                <a:latin typeface="Cambria"/>
                <a:cs typeface="Cambria"/>
              </a:rPr>
              <a:t> </a:t>
            </a:r>
            <a:r>
              <a:rPr sz="2400" spc="160" dirty="0">
                <a:latin typeface="Cambria"/>
                <a:cs typeface="Cambria"/>
              </a:rPr>
              <a:t>a</a:t>
            </a:r>
            <a:r>
              <a:rPr sz="2400" spc="135" dirty="0">
                <a:latin typeface="Cambria"/>
                <a:cs typeface="Cambria"/>
              </a:rPr>
              <a:t> </a:t>
            </a:r>
            <a:r>
              <a:rPr sz="2400" spc="85" dirty="0">
                <a:latin typeface="Cambria"/>
                <a:cs typeface="Cambria"/>
              </a:rPr>
              <a:t>class</a:t>
            </a:r>
            <a:endParaRPr sz="2400" dirty="0">
              <a:latin typeface="Cambria"/>
              <a:cs typeface="Cambria"/>
            </a:endParaRPr>
          </a:p>
          <a:p>
            <a:pPr marL="285115" marR="5080" indent="-273050">
              <a:lnSpc>
                <a:spcPct val="100000"/>
              </a:lnSpc>
              <a:spcBef>
                <a:spcPts val="600"/>
              </a:spcBef>
              <a:buClr>
                <a:srgbClr val="FD8537"/>
              </a:buClr>
              <a:buSzPct val="68750"/>
              <a:buFont typeface="Wingdings"/>
              <a:buChar char=""/>
              <a:tabLst>
                <a:tab pos="285750" algn="l"/>
              </a:tabLst>
            </a:pPr>
            <a:r>
              <a:rPr sz="2400" spc="90" dirty="0">
                <a:latin typeface="Cambria"/>
                <a:cs typeface="Cambria"/>
              </a:rPr>
              <a:t>There</a:t>
            </a:r>
            <a:r>
              <a:rPr sz="2400" spc="120" dirty="0">
                <a:latin typeface="Cambria"/>
                <a:cs typeface="Cambria"/>
              </a:rPr>
              <a:t> </a:t>
            </a:r>
            <a:r>
              <a:rPr sz="2400" spc="80" dirty="0">
                <a:latin typeface="Cambria"/>
                <a:cs typeface="Cambria"/>
              </a:rPr>
              <a:t>are</a:t>
            </a:r>
            <a:r>
              <a:rPr sz="2400" spc="135" dirty="0">
                <a:latin typeface="Cambria"/>
                <a:cs typeface="Cambria"/>
              </a:rPr>
              <a:t> </a:t>
            </a:r>
            <a:r>
              <a:rPr sz="2400" spc="120" dirty="0">
                <a:latin typeface="Cambria"/>
                <a:cs typeface="Cambria"/>
              </a:rPr>
              <a:t>many</a:t>
            </a:r>
            <a:r>
              <a:rPr sz="2400" spc="135" dirty="0">
                <a:latin typeface="Cambria"/>
                <a:cs typeface="Cambria"/>
              </a:rPr>
              <a:t> </a:t>
            </a:r>
            <a:r>
              <a:rPr sz="2400" spc="65" dirty="0">
                <a:latin typeface="Cambria"/>
                <a:cs typeface="Cambria"/>
              </a:rPr>
              <a:t>different</a:t>
            </a:r>
            <a:r>
              <a:rPr sz="2400" spc="130" dirty="0">
                <a:latin typeface="Cambria"/>
                <a:cs typeface="Cambria"/>
              </a:rPr>
              <a:t> </a:t>
            </a:r>
            <a:r>
              <a:rPr sz="2400" spc="75" dirty="0">
                <a:latin typeface="Cambria"/>
                <a:cs typeface="Cambria"/>
              </a:rPr>
              <a:t>classes</a:t>
            </a:r>
            <a:r>
              <a:rPr sz="2400" spc="125" dirty="0">
                <a:latin typeface="Cambria"/>
                <a:cs typeface="Cambria"/>
              </a:rPr>
              <a:t> </a:t>
            </a:r>
            <a:r>
              <a:rPr sz="2400" spc="130" dirty="0">
                <a:latin typeface="Cambria"/>
                <a:cs typeface="Cambria"/>
              </a:rPr>
              <a:t>that</a:t>
            </a:r>
            <a:r>
              <a:rPr sz="2400" spc="140" dirty="0">
                <a:latin typeface="Cambria"/>
                <a:cs typeface="Cambria"/>
              </a:rPr>
              <a:t> </a:t>
            </a:r>
            <a:r>
              <a:rPr sz="2400" spc="95" dirty="0">
                <a:latin typeface="Cambria"/>
                <a:cs typeface="Cambria"/>
              </a:rPr>
              <a:t>can</a:t>
            </a:r>
            <a:r>
              <a:rPr sz="2400" spc="135" dirty="0">
                <a:latin typeface="Cambria"/>
                <a:cs typeface="Cambria"/>
              </a:rPr>
              <a:t> </a:t>
            </a:r>
            <a:r>
              <a:rPr sz="2400" spc="20" dirty="0">
                <a:latin typeface="Cambria"/>
                <a:cs typeface="Cambria"/>
              </a:rPr>
              <a:t>be</a:t>
            </a:r>
            <a:r>
              <a:rPr sz="2400" spc="140" dirty="0">
                <a:latin typeface="Cambria"/>
                <a:cs typeface="Cambria"/>
              </a:rPr>
              <a:t> </a:t>
            </a:r>
            <a:r>
              <a:rPr sz="2400" spc="65" dirty="0">
                <a:latin typeface="Cambria"/>
                <a:cs typeface="Cambria"/>
              </a:rPr>
              <a:t>created </a:t>
            </a:r>
            <a:r>
              <a:rPr sz="2400" spc="-515" dirty="0">
                <a:latin typeface="Cambria"/>
                <a:cs typeface="Cambria"/>
              </a:rPr>
              <a:t> </a:t>
            </a:r>
            <a:r>
              <a:rPr sz="2400" spc="105" dirty="0">
                <a:latin typeface="Cambria"/>
                <a:cs typeface="Cambria"/>
              </a:rPr>
              <a:t>using</a:t>
            </a:r>
            <a:r>
              <a:rPr sz="2400" spc="110" dirty="0">
                <a:latin typeface="Cambria"/>
                <a:cs typeface="Cambria"/>
              </a:rPr>
              <a:t> </a:t>
            </a:r>
            <a:r>
              <a:rPr sz="2400" spc="90" dirty="0">
                <a:latin typeface="Cambria"/>
                <a:cs typeface="Cambria"/>
              </a:rPr>
              <a:t>the</a:t>
            </a:r>
            <a:r>
              <a:rPr sz="2400" spc="130" dirty="0">
                <a:latin typeface="Cambria"/>
                <a:cs typeface="Cambria"/>
              </a:rPr>
              <a:t> </a:t>
            </a:r>
            <a:r>
              <a:rPr sz="2400" spc="165" dirty="0">
                <a:latin typeface="Cambria"/>
                <a:cs typeface="Cambria"/>
              </a:rPr>
              <a:t>Star</a:t>
            </a:r>
            <a:r>
              <a:rPr sz="2400" spc="135" dirty="0">
                <a:latin typeface="Cambria"/>
                <a:cs typeface="Cambria"/>
              </a:rPr>
              <a:t> </a:t>
            </a:r>
            <a:r>
              <a:rPr sz="2400" spc="70" dirty="0">
                <a:latin typeface="Cambria"/>
                <a:cs typeface="Cambria"/>
              </a:rPr>
              <a:t>technique</a:t>
            </a:r>
            <a:endParaRPr sz="2400" dirty="0">
              <a:latin typeface="Cambria"/>
              <a:cs typeface="Cambria"/>
            </a:endParaRPr>
          </a:p>
          <a:p>
            <a:pPr marL="285115" marR="176530" indent="-273050">
              <a:lnSpc>
                <a:spcPct val="100000"/>
              </a:lnSpc>
              <a:spcBef>
                <a:spcPts val="600"/>
              </a:spcBef>
              <a:buClr>
                <a:srgbClr val="FD8537"/>
              </a:buClr>
              <a:buSzPct val="68750"/>
              <a:buFont typeface="Wingdings"/>
              <a:buChar char=""/>
              <a:tabLst>
                <a:tab pos="285750" algn="l"/>
              </a:tabLst>
            </a:pPr>
            <a:r>
              <a:rPr sz="2400" spc="130" dirty="0">
                <a:latin typeface="Cambria"/>
                <a:cs typeface="Cambria"/>
              </a:rPr>
              <a:t>If</a:t>
            </a:r>
            <a:r>
              <a:rPr sz="2400" spc="114" dirty="0">
                <a:latin typeface="Cambria"/>
                <a:cs typeface="Cambria"/>
              </a:rPr>
              <a:t> </a:t>
            </a:r>
            <a:r>
              <a:rPr sz="2400" spc="20" dirty="0">
                <a:latin typeface="Cambria"/>
                <a:cs typeface="Cambria"/>
              </a:rPr>
              <a:t>we</a:t>
            </a:r>
            <a:r>
              <a:rPr sz="2400" spc="125" dirty="0">
                <a:latin typeface="Cambria"/>
                <a:cs typeface="Cambria"/>
              </a:rPr>
              <a:t> </a:t>
            </a:r>
            <a:r>
              <a:rPr sz="2400" spc="95" dirty="0">
                <a:latin typeface="Cambria"/>
                <a:cs typeface="Cambria"/>
              </a:rPr>
              <a:t>always</a:t>
            </a:r>
            <a:r>
              <a:rPr sz="2400" spc="130" dirty="0">
                <a:latin typeface="Cambria"/>
                <a:cs typeface="Cambria"/>
              </a:rPr>
              <a:t> </a:t>
            </a:r>
            <a:r>
              <a:rPr sz="2400" spc="15" dirty="0">
                <a:latin typeface="Cambria"/>
                <a:cs typeface="Cambria"/>
              </a:rPr>
              <a:t>choose</a:t>
            </a:r>
            <a:r>
              <a:rPr sz="2400" spc="120" dirty="0">
                <a:latin typeface="Cambria"/>
                <a:cs typeface="Cambria"/>
              </a:rPr>
              <a:t> </a:t>
            </a:r>
            <a:r>
              <a:rPr sz="2400" spc="114" dirty="0">
                <a:latin typeface="Cambria"/>
                <a:cs typeface="Cambria"/>
              </a:rPr>
              <a:t>as</a:t>
            </a:r>
            <a:r>
              <a:rPr sz="2400" spc="135" dirty="0">
                <a:latin typeface="Cambria"/>
                <a:cs typeface="Cambria"/>
              </a:rPr>
              <a:t> </a:t>
            </a:r>
            <a:r>
              <a:rPr sz="2400" spc="95" dirty="0">
                <a:latin typeface="Cambria"/>
                <a:cs typeface="Cambria"/>
              </a:rPr>
              <a:t>the</a:t>
            </a:r>
            <a:r>
              <a:rPr sz="2400" spc="130" dirty="0">
                <a:latin typeface="Cambria"/>
                <a:cs typeface="Cambria"/>
              </a:rPr>
              <a:t> </a:t>
            </a:r>
            <a:r>
              <a:rPr sz="2400" spc="105" dirty="0">
                <a:latin typeface="Cambria"/>
                <a:cs typeface="Cambria"/>
              </a:rPr>
              <a:t>starting</a:t>
            </a:r>
            <a:r>
              <a:rPr sz="2400" spc="120" dirty="0">
                <a:latin typeface="Cambria"/>
                <a:cs typeface="Cambria"/>
              </a:rPr>
              <a:t> </a:t>
            </a:r>
            <a:r>
              <a:rPr sz="2400" spc="55" dirty="0">
                <a:latin typeface="Cambria"/>
                <a:cs typeface="Cambria"/>
              </a:rPr>
              <a:t>point</a:t>
            </a:r>
            <a:r>
              <a:rPr sz="2400" spc="120" dirty="0">
                <a:latin typeface="Cambria"/>
                <a:cs typeface="Cambria"/>
              </a:rPr>
              <a:t> </a:t>
            </a:r>
            <a:r>
              <a:rPr sz="2400" spc="20" dirty="0">
                <a:latin typeface="Cambria"/>
                <a:cs typeface="Cambria"/>
              </a:rPr>
              <a:t>for</a:t>
            </a:r>
            <a:r>
              <a:rPr sz="2400" spc="120" dirty="0">
                <a:latin typeface="Cambria"/>
                <a:cs typeface="Cambria"/>
              </a:rPr>
              <a:t> </a:t>
            </a:r>
            <a:r>
              <a:rPr sz="2400" spc="160" dirty="0">
                <a:latin typeface="Cambria"/>
                <a:cs typeface="Cambria"/>
              </a:rPr>
              <a:t>a</a:t>
            </a:r>
            <a:r>
              <a:rPr sz="2400" spc="135" dirty="0">
                <a:latin typeface="Cambria"/>
                <a:cs typeface="Cambria"/>
              </a:rPr>
              <a:t> </a:t>
            </a:r>
            <a:r>
              <a:rPr sz="2400" spc="85" dirty="0">
                <a:latin typeface="Cambria"/>
                <a:cs typeface="Cambria"/>
              </a:rPr>
              <a:t>class </a:t>
            </a:r>
            <a:r>
              <a:rPr sz="2400" spc="-515" dirty="0">
                <a:latin typeface="Cambria"/>
                <a:cs typeface="Cambria"/>
              </a:rPr>
              <a:t> </a:t>
            </a:r>
            <a:r>
              <a:rPr sz="2400" spc="90" dirty="0">
                <a:latin typeface="Cambria"/>
                <a:cs typeface="Cambria"/>
              </a:rPr>
              <a:t>the</a:t>
            </a:r>
            <a:r>
              <a:rPr sz="2400" spc="125" dirty="0">
                <a:latin typeface="Cambria"/>
                <a:cs typeface="Cambria"/>
              </a:rPr>
              <a:t> </a:t>
            </a:r>
            <a:r>
              <a:rPr sz="2400" spc="40" dirty="0">
                <a:latin typeface="Cambria"/>
                <a:cs typeface="Cambria"/>
              </a:rPr>
              <a:t>lowest</a:t>
            </a:r>
            <a:r>
              <a:rPr sz="2400" spc="140" dirty="0">
                <a:latin typeface="Cambria"/>
                <a:cs typeface="Cambria"/>
              </a:rPr>
              <a:t> </a:t>
            </a:r>
            <a:r>
              <a:rPr sz="2400" spc="70" dirty="0">
                <a:latin typeface="Cambria"/>
                <a:cs typeface="Cambria"/>
              </a:rPr>
              <a:t>numbered</a:t>
            </a:r>
            <a:r>
              <a:rPr sz="2400" spc="130" dirty="0">
                <a:latin typeface="Cambria"/>
                <a:cs typeface="Cambria"/>
              </a:rPr>
              <a:t> </a:t>
            </a:r>
            <a:r>
              <a:rPr sz="2400" spc="85" dirty="0">
                <a:latin typeface="Cambria"/>
                <a:cs typeface="Cambria"/>
              </a:rPr>
              <a:t>term</a:t>
            </a:r>
            <a:r>
              <a:rPr sz="2400" spc="140" dirty="0">
                <a:latin typeface="Cambria"/>
                <a:cs typeface="Cambria"/>
              </a:rPr>
              <a:t> </a:t>
            </a:r>
            <a:r>
              <a:rPr sz="2400" spc="50" dirty="0">
                <a:latin typeface="Cambria"/>
                <a:cs typeface="Cambria"/>
              </a:rPr>
              <a:t>not</a:t>
            </a:r>
            <a:r>
              <a:rPr sz="2400" spc="140" dirty="0">
                <a:latin typeface="Cambria"/>
                <a:cs typeface="Cambria"/>
              </a:rPr>
              <a:t> </a:t>
            </a:r>
            <a:r>
              <a:rPr sz="2400" spc="85" dirty="0">
                <a:latin typeface="Cambria"/>
                <a:cs typeface="Cambria"/>
              </a:rPr>
              <a:t>already</a:t>
            </a:r>
            <a:r>
              <a:rPr sz="2400" spc="130" dirty="0">
                <a:latin typeface="Cambria"/>
                <a:cs typeface="Cambria"/>
              </a:rPr>
              <a:t> </a:t>
            </a:r>
            <a:r>
              <a:rPr sz="2400" spc="105" dirty="0">
                <a:latin typeface="Cambria"/>
                <a:cs typeface="Cambria"/>
              </a:rPr>
              <a:t>in</a:t>
            </a:r>
            <a:r>
              <a:rPr sz="2400" spc="120" dirty="0">
                <a:latin typeface="Cambria"/>
                <a:cs typeface="Cambria"/>
              </a:rPr>
              <a:t> </a:t>
            </a:r>
            <a:r>
              <a:rPr sz="2400" spc="160" dirty="0">
                <a:latin typeface="Cambria"/>
                <a:cs typeface="Cambria"/>
              </a:rPr>
              <a:t>a</a:t>
            </a:r>
            <a:r>
              <a:rPr sz="2400" spc="140" dirty="0">
                <a:latin typeface="Cambria"/>
                <a:cs typeface="Cambria"/>
              </a:rPr>
              <a:t> </a:t>
            </a:r>
            <a:r>
              <a:rPr sz="2400" spc="85" dirty="0">
                <a:latin typeface="Cambria"/>
                <a:cs typeface="Cambria"/>
              </a:rPr>
              <a:t>class</a:t>
            </a:r>
            <a:endParaRPr sz="2400" dirty="0">
              <a:latin typeface="Cambria"/>
              <a:cs typeface="Cambria"/>
            </a:endParaRPr>
          </a:p>
          <a:p>
            <a:pPr marL="652780" lvl="1" indent="-273050">
              <a:lnSpc>
                <a:spcPct val="100000"/>
              </a:lnSpc>
              <a:spcBef>
                <a:spcPts val="509"/>
              </a:spcBef>
              <a:buClr>
                <a:srgbClr val="FD8537"/>
              </a:buClr>
              <a:buSzPct val="78571"/>
              <a:buFont typeface="Segoe UI Symbol"/>
              <a:buChar char="⚫"/>
              <a:tabLst>
                <a:tab pos="652145" algn="l"/>
                <a:tab pos="652780" algn="l"/>
              </a:tabLst>
            </a:pPr>
            <a:r>
              <a:rPr sz="2100" spc="135" dirty="0">
                <a:latin typeface="Cambria"/>
                <a:cs typeface="Cambria"/>
              </a:rPr>
              <a:t>Class</a:t>
            </a:r>
            <a:r>
              <a:rPr sz="2100" spc="114" dirty="0">
                <a:latin typeface="Cambria"/>
                <a:cs typeface="Cambria"/>
              </a:rPr>
              <a:t> </a:t>
            </a:r>
            <a:r>
              <a:rPr sz="2100" spc="5" dirty="0">
                <a:latin typeface="Cambria"/>
                <a:cs typeface="Cambria"/>
              </a:rPr>
              <a:t>1</a:t>
            </a:r>
            <a:r>
              <a:rPr sz="2100" spc="114" dirty="0">
                <a:latin typeface="Cambria"/>
                <a:cs typeface="Cambria"/>
              </a:rPr>
              <a:t> </a:t>
            </a:r>
            <a:r>
              <a:rPr sz="2100" spc="50" dirty="0">
                <a:latin typeface="Cambria"/>
                <a:cs typeface="Cambria"/>
              </a:rPr>
              <a:t>(Term</a:t>
            </a:r>
            <a:r>
              <a:rPr sz="2100" spc="120" dirty="0">
                <a:latin typeface="Cambria"/>
                <a:cs typeface="Cambria"/>
              </a:rPr>
              <a:t> </a:t>
            </a:r>
            <a:r>
              <a:rPr sz="2100" spc="75" dirty="0">
                <a:latin typeface="Cambria"/>
                <a:cs typeface="Cambria"/>
              </a:rPr>
              <a:t>1,</a:t>
            </a:r>
            <a:r>
              <a:rPr sz="2100" spc="120" dirty="0">
                <a:latin typeface="Cambria"/>
                <a:cs typeface="Cambria"/>
              </a:rPr>
              <a:t> </a:t>
            </a:r>
            <a:r>
              <a:rPr sz="2100" spc="90" dirty="0">
                <a:latin typeface="Cambria"/>
                <a:cs typeface="Cambria"/>
              </a:rPr>
              <a:t>Term</a:t>
            </a:r>
            <a:r>
              <a:rPr sz="2100" spc="114" dirty="0">
                <a:latin typeface="Cambria"/>
                <a:cs typeface="Cambria"/>
              </a:rPr>
              <a:t> </a:t>
            </a:r>
            <a:r>
              <a:rPr sz="2100" spc="75" dirty="0">
                <a:latin typeface="Cambria"/>
                <a:cs typeface="Cambria"/>
              </a:rPr>
              <a:t>3,</a:t>
            </a:r>
            <a:r>
              <a:rPr sz="2100" spc="135" dirty="0">
                <a:latin typeface="Cambria"/>
                <a:cs typeface="Cambria"/>
              </a:rPr>
              <a:t> </a:t>
            </a:r>
            <a:r>
              <a:rPr sz="2100" spc="90" dirty="0">
                <a:solidFill>
                  <a:srgbClr val="009900"/>
                </a:solidFill>
                <a:latin typeface="Cambria"/>
                <a:cs typeface="Cambria"/>
              </a:rPr>
              <a:t>Term</a:t>
            </a:r>
            <a:r>
              <a:rPr sz="2100" spc="114" dirty="0">
                <a:solidFill>
                  <a:srgbClr val="009900"/>
                </a:solidFill>
                <a:latin typeface="Cambria"/>
                <a:cs typeface="Cambria"/>
              </a:rPr>
              <a:t> </a:t>
            </a:r>
            <a:r>
              <a:rPr sz="2100" spc="75" dirty="0">
                <a:solidFill>
                  <a:srgbClr val="009900"/>
                </a:solidFill>
                <a:latin typeface="Cambria"/>
                <a:cs typeface="Cambria"/>
              </a:rPr>
              <a:t>4</a:t>
            </a:r>
            <a:r>
              <a:rPr sz="2100" spc="75" dirty="0">
                <a:latin typeface="Cambria"/>
                <a:cs typeface="Cambria"/>
              </a:rPr>
              <a:t>,</a:t>
            </a:r>
            <a:r>
              <a:rPr sz="2100" spc="114" dirty="0">
                <a:latin typeface="Cambria"/>
                <a:cs typeface="Cambria"/>
              </a:rPr>
              <a:t> </a:t>
            </a:r>
            <a:r>
              <a:rPr sz="2100" spc="90" dirty="0">
                <a:latin typeface="Cambria"/>
                <a:cs typeface="Cambria"/>
              </a:rPr>
              <a:t>Term</a:t>
            </a:r>
            <a:r>
              <a:rPr sz="2100" spc="125" dirty="0">
                <a:latin typeface="Cambria"/>
                <a:cs typeface="Cambria"/>
              </a:rPr>
              <a:t> </a:t>
            </a:r>
            <a:r>
              <a:rPr sz="2100" spc="75" dirty="0">
                <a:latin typeface="Cambria"/>
                <a:cs typeface="Cambria"/>
              </a:rPr>
              <a:t>5,</a:t>
            </a:r>
            <a:r>
              <a:rPr sz="2100" spc="114" dirty="0">
                <a:latin typeface="Cambria"/>
                <a:cs typeface="Cambria"/>
              </a:rPr>
              <a:t> </a:t>
            </a:r>
            <a:r>
              <a:rPr sz="2100" spc="90" dirty="0">
                <a:latin typeface="Cambria"/>
                <a:cs typeface="Cambria"/>
              </a:rPr>
              <a:t>Term</a:t>
            </a:r>
            <a:r>
              <a:rPr sz="2100" spc="114" dirty="0">
                <a:latin typeface="Cambria"/>
                <a:cs typeface="Cambria"/>
              </a:rPr>
              <a:t> </a:t>
            </a:r>
            <a:r>
              <a:rPr sz="2100" spc="-55" dirty="0">
                <a:latin typeface="Cambria"/>
                <a:cs typeface="Cambria"/>
              </a:rPr>
              <a:t>6)</a:t>
            </a:r>
            <a:endParaRPr sz="2100" dirty="0">
              <a:latin typeface="Cambria"/>
              <a:cs typeface="Cambria"/>
            </a:endParaRPr>
          </a:p>
          <a:p>
            <a:pPr marL="652780" lvl="1" indent="-273050">
              <a:lnSpc>
                <a:spcPct val="100000"/>
              </a:lnSpc>
              <a:spcBef>
                <a:spcPts val="505"/>
              </a:spcBef>
              <a:buClr>
                <a:srgbClr val="FD8537"/>
              </a:buClr>
              <a:buSzPct val="78571"/>
              <a:buFont typeface="Segoe UI Symbol"/>
              <a:buChar char="⚫"/>
              <a:tabLst>
                <a:tab pos="652145" algn="l"/>
                <a:tab pos="652780" algn="l"/>
              </a:tabLst>
            </a:pPr>
            <a:r>
              <a:rPr sz="2100" spc="135" dirty="0">
                <a:latin typeface="Cambria"/>
                <a:cs typeface="Cambria"/>
              </a:rPr>
              <a:t>Class</a:t>
            </a:r>
            <a:r>
              <a:rPr sz="2100" spc="110" dirty="0">
                <a:latin typeface="Cambria"/>
                <a:cs typeface="Cambria"/>
              </a:rPr>
              <a:t> </a:t>
            </a:r>
            <a:r>
              <a:rPr sz="2100" spc="5" dirty="0">
                <a:latin typeface="Cambria"/>
                <a:cs typeface="Cambria"/>
              </a:rPr>
              <a:t>2</a:t>
            </a:r>
            <a:r>
              <a:rPr sz="2100" spc="114" dirty="0">
                <a:latin typeface="Cambria"/>
                <a:cs typeface="Cambria"/>
              </a:rPr>
              <a:t> </a:t>
            </a:r>
            <a:r>
              <a:rPr sz="2100" spc="50" dirty="0">
                <a:latin typeface="Cambria"/>
                <a:cs typeface="Cambria"/>
              </a:rPr>
              <a:t>(Term</a:t>
            </a:r>
            <a:r>
              <a:rPr sz="2100" spc="114" dirty="0">
                <a:latin typeface="Cambria"/>
                <a:cs typeface="Cambria"/>
              </a:rPr>
              <a:t> </a:t>
            </a:r>
            <a:r>
              <a:rPr sz="2100" spc="75" dirty="0">
                <a:latin typeface="Cambria"/>
                <a:cs typeface="Cambria"/>
              </a:rPr>
              <a:t>2,</a:t>
            </a:r>
            <a:r>
              <a:rPr sz="2100" spc="130" dirty="0">
                <a:latin typeface="Cambria"/>
                <a:cs typeface="Cambria"/>
              </a:rPr>
              <a:t> </a:t>
            </a:r>
            <a:r>
              <a:rPr sz="2100" spc="90" dirty="0">
                <a:solidFill>
                  <a:srgbClr val="009900"/>
                </a:solidFill>
                <a:latin typeface="Cambria"/>
                <a:cs typeface="Cambria"/>
              </a:rPr>
              <a:t>Term</a:t>
            </a:r>
            <a:r>
              <a:rPr sz="2100" spc="114" dirty="0">
                <a:solidFill>
                  <a:srgbClr val="009900"/>
                </a:solidFill>
                <a:latin typeface="Cambria"/>
                <a:cs typeface="Cambria"/>
              </a:rPr>
              <a:t> </a:t>
            </a:r>
            <a:r>
              <a:rPr sz="2100" spc="80" dirty="0">
                <a:solidFill>
                  <a:srgbClr val="009900"/>
                </a:solidFill>
                <a:latin typeface="Cambria"/>
                <a:cs typeface="Cambria"/>
              </a:rPr>
              <a:t>4</a:t>
            </a:r>
            <a:r>
              <a:rPr sz="2100" spc="80" dirty="0">
                <a:latin typeface="Cambria"/>
                <a:cs typeface="Cambria"/>
              </a:rPr>
              <a:t>,</a:t>
            </a:r>
            <a:r>
              <a:rPr sz="2100" spc="114" dirty="0">
                <a:latin typeface="Cambria"/>
                <a:cs typeface="Cambria"/>
              </a:rPr>
              <a:t> </a:t>
            </a:r>
            <a:r>
              <a:rPr sz="2100" spc="90" dirty="0">
                <a:latin typeface="Cambria"/>
                <a:cs typeface="Cambria"/>
              </a:rPr>
              <a:t>Term</a:t>
            </a:r>
            <a:r>
              <a:rPr sz="2100" spc="114" dirty="0">
                <a:latin typeface="Cambria"/>
                <a:cs typeface="Cambria"/>
              </a:rPr>
              <a:t> </a:t>
            </a:r>
            <a:r>
              <a:rPr sz="2100" spc="75" dirty="0">
                <a:latin typeface="Cambria"/>
                <a:cs typeface="Cambria"/>
              </a:rPr>
              <a:t>8,</a:t>
            </a:r>
            <a:r>
              <a:rPr sz="2100" spc="114" dirty="0">
                <a:latin typeface="Cambria"/>
                <a:cs typeface="Cambria"/>
              </a:rPr>
              <a:t> </a:t>
            </a:r>
            <a:r>
              <a:rPr sz="2100" spc="90" dirty="0">
                <a:latin typeface="Cambria"/>
                <a:cs typeface="Cambria"/>
              </a:rPr>
              <a:t>Term</a:t>
            </a:r>
            <a:r>
              <a:rPr sz="2100" spc="114" dirty="0">
                <a:latin typeface="Cambria"/>
                <a:cs typeface="Cambria"/>
              </a:rPr>
              <a:t> </a:t>
            </a:r>
            <a:r>
              <a:rPr sz="2100" spc="-55" dirty="0">
                <a:latin typeface="Cambria"/>
                <a:cs typeface="Cambria"/>
              </a:rPr>
              <a:t>6)</a:t>
            </a:r>
            <a:endParaRPr sz="2100" dirty="0">
              <a:latin typeface="Cambria"/>
              <a:cs typeface="Cambria"/>
            </a:endParaRPr>
          </a:p>
          <a:p>
            <a:pPr marL="652780" lvl="1" indent="-273050">
              <a:lnSpc>
                <a:spcPct val="100000"/>
              </a:lnSpc>
              <a:spcBef>
                <a:spcPts val="505"/>
              </a:spcBef>
              <a:buClr>
                <a:srgbClr val="FD8537"/>
              </a:buClr>
              <a:buSzPct val="78571"/>
              <a:buFont typeface="Segoe UI Symbol"/>
              <a:buChar char="⚫"/>
              <a:tabLst>
                <a:tab pos="652145" algn="l"/>
                <a:tab pos="652780" algn="l"/>
              </a:tabLst>
            </a:pPr>
            <a:r>
              <a:rPr sz="2100" spc="135" dirty="0">
                <a:latin typeface="Cambria"/>
                <a:cs typeface="Cambria"/>
              </a:rPr>
              <a:t>Class</a:t>
            </a:r>
            <a:r>
              <a:rPr sz="2100" spc="100" dirty="0">
                <a:latin typeface="Cambria"/>
                <a:cs typeface="Cambria"/>
              </a:rPr>
              <a:t> </a:t>
            </a:r>
            <a:r>
              <a:rPr sz="2100" spc="5" dirty="0">
                <a:latin typeface="Cambria"/>
                <a:cs typeface="Cambria"/>
              </a:rPr>
              <a:t>3</a:t>
            </a:r>
            <a:r>
              <a:rPr sz="2100" spc="100" dirty="0">
                <a:latin typeface="Cambria"/>
                <a:cs typeface="Cambria"/>
              </a:rPr>
              <a:t> </a:t>
            </a:r>
            <a:r>
              <a:rPr sz="2100" spc="50" dirty="0">
                <a:latin typeface="Cambria"/>
                <a:cs typeface="Cambria"/>
              </a:rPr>
              <a:t>(Term</a:t>
            </a:r>
            <a:r>
              <a:rPr sz="2100" spc="100" dirty="0">
                <a:latin typeface="Cambria"/>
                <a:cs typeface="Cambria"/>
              </a:rPr>
              <a:t> </a:t>
            </a:r>
            <a:r>
              <a:rPr sz="2100" spc="-55" dirty="0">
                <a:latin typeface="Cambria"/>
                <a:cs typeface="Cambria"/>
              </a:rPr>
              <a:t>7)</a:t>
            </a:r>
            <a:endParaRPr sz="2100" dirty="0">
              <a:latin typeface="Cambria"/>
              <a:cs typeface="Cambri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457200"/>
            <a:ext cx="2131060" cy="505267"/>
          </a:xfrm>
          <a:prstGeom prst="rect">
            <a:avLst/>
          </a:prstGeom>
        </p:spPr>
        <p:txBody>
          <a:bodyPr vert="horz" wrap="square" lIns="0" tIns="12700" rIns="0" bIns="0" rtlCol="0">
            <a:spAutoFit/>
          </a:bodyPr>
          <a:lstStyle/>
          <a:p>
            <a:pPr marL="12700">
              <a:lnSpc>
                <a:spcPct val="100000"/>
              </a:lnSpc>
              <a:spcBef>
                <a:spcPts val="100"/>
              </a:spcBef>
            </a:pPr>
            <a:r>
              <a:rPr sz="3200" b="1" spc="425" dirty="0">
                <a:solidFill>
                  <a:srgbClr val="002060"/>
                </a:solidFill>
                <a:latin typeface="Cambria"/>
                <a:cs typeface="Cambria"/>
              </a:rPr>
              <a:t>S</a:t>
            </a:r>
            <a:r>
              <a:rPr sz="2550" b="1" spc="300" dirty="0">
                <a:solidFill>
                  <a:srgbClr val="002060"/>
                </a:solidFill>
                <a:latin typeface="Cambria"/>
                <a:cs typeface="Cambria"/>
              </a:rPr>
              <a:t>TRINGS</a:t>
            </a:r>
            <a:r>
              <a:rPr sz="3200" b="1" spc="45" dirty="0">
                <a:solidFill>
                  <a:srgbClr val="002060"/>
                </a:solidFill>
                <a:latin typeface="Cambria"/>
                <a:cs typeface="Cambria"/>
              </a:rPr>
              <a:t>:</a:t>
            </a:r>
            <a:endParaRPr sz="3200" b="1" dirty="0">
              <a:solidFill>
                <a:srgbClr val="002060"/>
              </a:solidFill>
              <a:latin typeface="Cambria"/>
              <a:cs typeface="Cambria"/>
            </a:endParaRPr>
          </a:p>
        </p:txBody>
      </p:sp>
      <p:sp>
        <p:nvSpPr>
          <p:cNvPr id="10" name="object 3"/>
          <p:cNvSpPr txBox="1"/>
          <p:nvPr/>
        </p:nvSpPr>
        <p:spPr>
          <a:xfrm>
            <a:off x="507491" y="1095976"/>
            <a:ext cx="7987030" cy="5603875"/>
          </a:xfrm>
          <a:prstGeom prst="rect">
            <a:avLst/>
          </a:prstGeom>
        </p:spPr>
        <p:txBody>
          <a:bodyPr vert="horz" wrap="square" lIns="0" tIns="88900" rIns="0" bIns="0" rtlCol="0">
            <a:spAutoFit/>
          </a:bodyPr>
          <a:lstStyle/>
          <a:p>
            <a:pPr marL="12700">
              <a:lnSpc>
                <a:spcPct val="100000"/>
              </a:lnSpc>
              <a:spcBef>
                <a:spcPts val="700"/>
              </a:spcBef>
            </a:pPr>
            <a:r>
              <a:rPr sz="1800" spc="70" dirty="0">
                <a:latin typeface="Cambria"/>
                <a:cs typeface="Cambria"/>
              </a:rPr>
              <a:t>Algorithm</a:t>
            </a:r>
            <a:r>
              <a:rPr sz="1800" spc="60" dirty="0">
                <a:latin typeface="Cambria"/>
                <a:cs typeface="Cambria"/>
              </a:rPr>
              <a:t> </a:t>
            </a:r>
            <a:r>
              <a:rPr sz="1800" spc="25" dirty="0">
                <a:latin typeface="Cambria"/>
                <a:cs typeface="Cambria"/>
              </a:rPr>
              <a:t>:</a:t>
            </a:r>
            <a:endParaRPr sz="1800" dirty="0">
              <a:latin typeface="Cambria"/>
              <a:cs typeface="Cambria"/>
            </a:endParaRPr>
          </a:p>
          <a:p>
            <a:pPr marL="204470" marR="5715" indent="-204470">
              <a:lnSpc>
                <a:spcPct val="100000"/>
              </a:lnSpc>
              <a:spcBef>
                <a:spcPts val="600"/>
              </a:spcBef>
              <a:buSzPct val="94444"/>
              <a:buAutoNum type="arabicPeriod"/>
              <a:tabLst>
                <a:tab pos="204470" algn="l"/>
              </a:tabLst>
            </a:pPr>
            <a:r>
              <a:rPr sz="1800" spc="75" dirty="0">
                <a:latin typeface="Cambria"/>
                <a:cs typeface="Cambria"/>
              </a:rPr>
              <a:t>Select</a:t>
            </a:r>
            <a:r>
              <a:rPr sz="1800" spc="120" dirty="0">
                <a:latin typeface="Cambria"/>
                <a:cs typeface="Cambria"/>
              </a:rPr>
              <a:t> a </a:t>
            </a:r>
            <a:r>
              <a:rPr sz="1800" spc="60" dirty="0">
                <a:latin typeface="Cambria"/>
                <a:cs typeface="Cambria"/>
              </a:rPr>
              <a:t>term</a:t>
            </a:r>
            <a:r>
              <a:rPr sz="1800" spc="125" dirty="0">
                <a:latin typeface="Cambria"/>
                <a:cs typeface="Cambria"/>
              </a:rPr>
              <a:t> </a:t>
            </a:r>
            <a:r>
              <a:rPr sz="1800" spc="40" dirty="0">
                <a:latin typeface="Cambria"/>
                <a:cs typeface="Cambria"/>
              </a:rPr>
              <a:t>not</a:t>
            </a:r>
            <a:r>
              <a:rPr sz="1800" spc="114" dirty="0">
                <a:latin typeface="Cambria"/>
                <a:cs typeface="Cambria"/>
              </a:rPr>
              <a:t> </a:t>
            </a:r>
            <a:r>
              <a:rPr sz="1800" spc="50" dirty="0">
                <a:latin typeface="Cambria"/>
                <a:cs typeface="Cambria"/>
              </a:rPr>
              <a:t>yet</a:t>
            </a:r>
            <a:r>
              <a:rPr sz="1800" spc="120" dirty="0">
                <a:latin typeface="Cambria"/>
                <a:cs typeface="Cambria"/>
              </a:rPr>
              <a:t> </a:t>
            </a:r>
            <a:r>
              <a:rPr sz="1800" spc="75" dirty="0">
                <a:latin typeface="Cambria"/>
                <a:cs typeface="Cambria"/>
              </a:rPr>
              <a:t>in</a:t>
            </a:r>
            <a:r>
              <a:rPr sz="1800" spc="120" dirty="0">
                <a:latin typeface="Cambria"/>
                <a:cs typeface="Cambria"/>
              </a:rPr>
              <a:t> a </a:t>
            </a:r>
            <a:r>
              <a:rPr sz="1800" spc="65" dirty="0">
                <a:latin typeface="Cambria"/>
                <a:cs typeface="Cambria"/>
              </a:rPr>
              <a:t>class</a:t>
            </a:r>
            <a:r>
              <a:rPr sz="1800" spc="130" dirty="0">
                <a:latin typeface="Cambria"/>
                <a:cs typeface="Cambria"/>
              </a:rPr>
              <a:t> </a:t>
            </a:r>
            <a:r>
              <a:rPr sz="1800" spc="80" dirty="0">
                <a:latin typeface="Cambria"/>
                <a:cs typeface="Cambria"/>
              </a:rPr>
              <a:t>and</a:t>
            </a:r>
            <a:r>
              <a:rPr sz="1800" spc="120" dirty="0">
                <a:latin typeface="Cambria"/>
                <a:cs typeface="Cambria"/>
              </a:rPr>
              <a:t> </a:t>
            </a:r>
            <a:r>
              <a:rPr sz="1800" spc="45" dirty="0">
                <a:latin typeface="Cambria"/>
                <a:cs typeface="Cambria"/>
              </a:rPr>
              <a:t>place</a:t>
            </a:r>
            <a:r>
              <a:rPr sz="1800" spc="120" dirty="0">
                <a:latin typeface="Cambria"/>
                <a:cs typeface="Cambria"/>
              </a:rPr>
              <a:t> </a:t>
            </a:r>
            <a:r>
              <a:rPr sz="1800" spc="75" dirty="0">
                <a:latin typeface="Cambria"/>
                <a:cs typeface="Cambria"/>
              </a:rPr>
              <a:t>it</a:t>
            </a:r>
            <a:r>
              <a:rPr sz="1800" spc="125" dirty="0">
                <a:latin typeface="Cambria"/>
                <a:cs typeface="Cambria"/>
              </a:rPr>
              <a:t> </a:t>
            </a:r>
            <a:r>
              <a:rPr sz="1800" spc="75" dirty="0">
                <a:latin typeface="Cambria"/>
                <a:cs typeface="Cambria"/>
              </a:rPr>
              <a:t>in</a:t>
            </a:r>
            <a:r>
              <a:rPr sz="1800" spc="114" dirty="0">
                <a:latin typeface="Cambria"/>
                <a:cs typeface="Cambria"/>
              </a:rPr>
              <a:t> </a:t>
            </a:r>
            <a:r>
              <a:rPr sz="1800" spc="120" dirty="0">
                <a:latin typeface="Cambria"/>
                <a:cs typeface="Cambria"/>
              </a:rPr>
              <a:t>a </a:t>
            </a:r>
            <a:r>
              <a:rPr sz="1800" spc="40" dirty="0">
                <a:latin typeface="Cambria"/>
                <a:cs typeface="Cambria"/>
              </a:rPr>
              <a:t>new</a:t>
            </a:r>
            <a:r>
              <a:rPr sz="1800" spc="125" dirty="0">
                <a:latin typeface="Cambria"/>
                <a:cs typeface="Cambria"/>
              </a:rPr>
              <a:t> </a:t>
            </a:r>
            <a:r>
              <a:rPr sz="1800" spc="55" dirty="0">
                <a:latin typeface="Cambria"/>
                <a:cs typeface="Cambria"/>
              </a:rPr>
              <a:t>class(If</a:t>
            </a:r>
            <a:r>
              <a:rPr sz="1800" spc="120" dirty="0">
                <a:latin typeface="Cambria"/>
                <a:cs typeface="Cambria"/>
              </a:rPr>
              <a:t> </a:t>
            </a:r>
            <a:r>
              <a:rPr sz="1800" spc="85" dirty="0">
                <a:latin typeface="Cambria"/>
                <a:cs typeface="Cambria"/>
              </a:rPr>
              <a:t>all</a:t>
            </a:r>
            <a:r>
              <a:rPr sz="1800" spc="114" dirty="0">
                <a:latin typeface="Cambria"/>
                <a:cs typeface="Cambria"/>
              </a:rPr>
              <a:t> </a:t>
            </a:r>
            <a:r>
              <a:rPr sz="1800" spc="65" dirty="0">
                <a:latin typeface="Cambria"/>
                <a:cs typeface="Cambria"/>
              </a:rPr>
              <a:t>terms</a:t>
            </a:r>
            <a:r>
              <a:rPr sz="1800" spc="125" dirty="0">
                <a:latin typeface="Cambria"/>
                <a:cs typeface="Cambria"/>
              </a:rPr>
              <a:t> </a:t>
            </a:r>
            <a:r>
              <a:rPr sz="1800" spc="65" dirty="0">
                <a:latin typeface="Cambria"/>
                <a:cs typeface="Cambria"/>
              </a:rPr>
              <a:t>are </a:t>
            </a:r>
            <a:r>
              <a:rPr sz="1800" spc="-380" dirty="0">
                <a:latin typeface="Cambria"/>
                <a:cs typeface="Cambria"/>
              </a:rPr>
              <a:t> </a:t>
            </a:r>
            <a:r>
              <a:rPr sz="1800" spc="75" dirty="0">
                <a:latin typeface="Cambria"/>
                <a:cs typeface="Cambria"/>
              </a:rPr>
              <a:t>in</a:t>
            </a:r>
            <a:r>
              <a:rPr sz="1800" spc="85" dirty="0">
                <a:latin typeface="Cambria"/>
                <a:cs typeface="Cambria"/>
              </a:rPr>
              <a:t> </a:t>
            </a:r>
            <a:r>
              <a:rPr sz="1800" spc="55" dirty="0">
                <a:latin typeface="Cambria"/>
                <a:cs typeface="Cambria"/>
              </a:rPr>
              <a:t>classes</a:t>
            </a:r>
            <a:r>
              <a:rPr sz="1800" spc="110" dirty="0">
                <a:latin typeface="Cambria"/>
                <a:cs typeface="Cambria"/>
              </a:rPr>
              <a:t> </a:t>
            </a:r>
            <a:r>
              <a:rPr sz="1800" spc="40" dirty="0">
                <a:latin typeface="Cambria"/>
                <a:cs typeface="Cambria"/>
              </a:rPr>
              <a:t>,stop).</a:t>
            </a:r>
            <a:endParaRPr sz="1800" dirty="0">
              <a:latin typeface="Cambria"/>
              <a:cs typeface="Cambria"/>
            </a:endParaRPr>
          </a:p>
          <a:p>
            <a:pPr marL="204470" marR="5715" indent="-204470">
              <a:lnSpc>
                <a:spcPct val="100000"/>
              </a:lnSpc>
              <a:spcBef>
                <a:spcPts val="600"/>
              </a:spcBef>
              <a:buSzPct val="94444"/>
              <a:buAutoNum type="arabicPeriod"/>
              <a:tabLst>
                <a:tab pos="204470" algn="l"/>
              </a:tabLst>
            </a:pPr>
            <a:r>
              <a:rPr sz="1800" spc="80" dirty="0">
                <a:latin typeface="Cambria"/>
                <a:cs typeface="Cambria"/>
              </a:rPr>
              <a:t>Add</a:t>
            </a:r>
            <a:r>
              <a:rPr sz="1800" spc="290" dirty="0">
                <a:latin typeface="Cambria"/>
                <a:cs typeface="Cambria"/>
              </a:rPr>
              <a:t> </a:t>
            </a:r>
            <a:r>
              <a:rPr sz="1800" spc="15" dirty="0">
                <a:latin typeface="Cambria"/>
                <a:cs typeface="Cambria"/>
              </a:rPr>
              <a:t>to</a:t>
            </a:r>
            <a:r>
              <a:rPr sz="1800" spc="295" dirty="0">
                <a:latin typeface="Cambria"/>
                <a:cs typeface="Cambria"/>
              </a:rPr>
              <a:t> </a:t>
            </a:r>
            <a:r>
              <a:rPr sz="1800" spc="75" dirty="0">
                <a:latin typeface="Cambria"/>
                <a:cs typeface="Cambria"/>
              </a:rPr>
              <a:t>this</a:t>
            </a:r>
            <a:r>
              <a:rPr sz="1800" spc="295" dirty="0">
                <a:latin typeface="Cambria"/>
                <a:cs typeface="Cambria"/>
              </a:rPr>
              <a:t> </a:t>
            </a:r>
            <a:r>
              <a:rPr sz="1800" spc="65" dirty="0">
                <a:latin typeface="Cambria"/>
                <a:cs typeface="Cambria"/>
              </a:rPr>
              <a:t>class</a:t>
            </a:r>
            <a:r>
              <a:rPr sz="1800" spc="300" dirty="0">
                <a:latin typeface="Cambria"/>
                <a:cs typeface="Cambria"/>
              </a:rPr>
              <a:t> </a:t>
            </a:r>
            <a:r>
              <a:rPr sz="1800" spc="120" dirty="0">
                <a:latin typeface="Cambria"/>
                <a:cs typeface="Cambria"/>
              </a:rPr>
              <a:t>a</a:t>
            </a:r>
            <a:r>
              <a:rPr sz="1800" spc="295" dirty="0">
                <a:latin typeface="Cambria"/>
                <a:cs typeface="Cambria"/>
              </a:rPr>
              <a:t> </a:t>
            </a:r>
            <a:r>
              <a:rPr sz="1800" spc="60" dirty="0">
                <a:latin typeface="Cambria"/>
                <a:cs typeface="Cambria"/>
              </a:rPr>
              <a:t>term</a:t>
            </a:r>
            <a:r>
              <a:rPr sz="1800" spc="290" dirty="0">
                <a:latin typeface="Cambria"/>
                <a:cs typeface="Cambria"/>
              </a:rPr>
              <a:t> </a:t>
            </a:r>
            <a:r>
              <a:rPr sz="1800" spc="75" dirty="0">
                <a:latin typeface="Cambria"/>
                <a:cs typeface="Cambria"/>
              </a:rPr>
              <a:t>similar</a:t>
            </a:r>
            <a:r>
              <a:rPr sz="1800" spc="290" dirty="0">
                <a:latin typeface="Cambria"/>
                <a:cs typeface="Cambria"/>
              </a:rPr>
              <a:t> </a:t>
            </a:r>
            <a:r>
              <a:rPr sz="1800" spc="15" dirty="0">
                <a:latin typeface="Cambria"/>
                <a:cs typeface="Cambria"/>
              </a:rPr>
              <a:t>to</a:t>
            </a:r>
            <a:r>
              <a:rPr sz="1800" spc="295" dirty="0">
                <a:latin typeface="Cambria"/>
                <a:cs typeface="Cambria"/>
              </a:rPr>
              <a:t> </a:t>
            </a:r>
            <a:r>
              <a:rPr sz="1800" spc="65" dirty="0">
                <a:latin typeface="Cambria"/>
                <a:cs typeface="Cambria"/>
              </a:rPr>
              <a:t>the</a:t>
            </a:r>
            <a:r>
              <a:rPr sz="1800" spc="295" dirty="0">
                <a:latin typeface="Cambria"/>
                <a:cs typeface="Cambria"/>
              </a:rPr>
              <a:t> </a:t>
            </a:r>
            <a:r>
              <a:rPr sz="1800" spc="40" dirty="0">
                <a:latin typeface="Cambria"/>
                <a:cs typeface="Cambria"/>
              </a:rPr>
              <a:t>selected</a:t>
            </a:r>
            <a:r>
              <a:rPr sz="1800" spc="295" dirty="0">
                <a:latin typeface="Cambria"/>
                <a:cs typeface="Cambria"/>
              </a:rPr>
              <a:t> </a:t>
            </a:r>
            <a:r>
              <a:rPr sz="1800" spc="60" dirty="0">
                <a:latin typeface="Cambria"/>
                <a:cs typeface="Cambria"/>
              </a:rPr>
              <a:t>term</a:t>
            </a:r>
            <a:r>
              <a:rPr sz="1800" spc="300" dirty="0">
                <a:latin typeface="Cambria"/>
                <a:cs typeface="Cambria"/>
              </a:rPr>
              <a:t> </a:t>
            </a:r>
            <a:r>
              <a:rPr sz="1800" spc="80" dirty="0">
                <a:latin typeface="Cambria"/>
                <a:cs typeface="Cambria"/>
              </a:rPr>
              <a:t>and</a:t>
            </a:r>
            <a:r>
              <a:rPr sz="1800" spc="290" dirty="0">
                <a:latin typeface="Cambria"/>
                <a:cs typeface="Cambria"/>
              </a:rPr>
              <a:t> </a:t>
            </a:r>
            <a:r>
              <a:rPr sz="1800" spc="40" dirty="0">
                <a:latin typeface="Cambria"/>
                <a:cs typeface="Cambria"/>
              </a:rPr>
              <a:t>not</a:t>
            </a:r>
            <a:r>
              <a:rPr sz="1800" spc="295" dirty="0">
                <a:latin typeface="Cambria"/>
                <a:cs typeface="Cambria"/>
              </a:rPr>
              <a:t> </a:t>
            </a:r>
            <a:r>
              <a:rPr sz="1800" spc="50" dirty="0">
                <a:latin typeface="Cambria"/>
                <a:cs typeface="Cambria"/>
              </a:rPr>
              <a:t>yet</a:t>
            </a:r>
            <a:r>
              <a:rPr sz="1800" spc="290" dirty="0">
                <a:latin typeface="Cambria"/>
                <a:cs typeface="Cambria"/>
              </a:rPr>
              <a:t> </a:t>
            </a:r>
            <a:r>
              <a:rPr sz="1800" spc="75" dirty="0">
                <a:latin typeface="Cambria"/>
                <a:cs typeface="Cambria"/>
              </a:rPr>
              <a:t>in</a:t>
            </a:r>
            <a:r>
              <a:rPr sz="1800" spc="295" dirty="0">
                <a:latin typeface="Cambria"/>
                <a:cs typeface="Cambria"/>
              </a:rPr>
              <a:t> </a:t>
            </a:r>
            <a:r>
              <a:rPr sz="1800" spc="65" dirty="0">
                <a:latin typeface="Cambria"/>
                <a:cs typeface="Cambria"/>
              </a:rPr>
              <a:t>the </a:t>
            </a:r>
            <a:r>
              <a:rPr sz="1800" spc="-380" dirty="0">
                <a:latin typeface="Cambria"/>
                <a:cs typeface="Cambria"/>
              </a:rPr>
              <a:t> </a:t>
            </a:r>
            <a:r>
              <a:rPr sz="1800" spc="65" dirty="0">
                <a:latin typeface="Cambria"/>
                <a:cs typeface="Cambria"/>
              </a:rPr>
              <a:t>class</a:t>
            </a:r>
            <a:endParaRPr sz="1800" dirty="0">
              <a:latin typeface="Cambria"/>
              <a:cs typeface="Cambria"/>
            </a:endParaRPr>
          </a:p>
          <a:p>
            <a:pPr marL="12700" marR="638810">
              <a:lnSpc>
                <a:spcPct val="127800"/>
              </a:lnSpc>
              <a:buSzPct val="94444"/>
              <a:buAutoNum type="arabicPeriod"/>
              <a:tabLst>
                <a:tab pos="204470" algn="l"/>
              </a:tabLst>
            </a:pPr>
            <a:r>
              <a:rPr sz="1800" spc="70" dirty="0">
                <a:latin typeface="Cambria"/>
                <a:cs typeface="Cambria"/>
              </a:rPr>
              <a:t>Repeat</a:t>
            </a:r>
            <a:r>
              <a:rPr sz="1800" spc="100" dirty="0">
                <a:latin typeface="Cambria"/>
                <a:cs typeface="Cambria"/>
              </a:rPr>
              <a:t> </a:t>
            </a:r>
            <a:r>
              <a:rPr sz="1800" spc="75" dirty="0">
                <a:latin typeface="Cambria"/>
                <a:cs typeface="Cambria"/>
              </a:rPr>
              <a:t>Step2</a:t>
            </a:r>
            <a:r>
              <a:rPr sz="1800" spc="110" dirty="0">
                <a:latin typeface="Cambria"/>
                <a:cs typeface="Cambria"/>
              </a:rPr>
              <a:t> </a:t>
            </a:r>
            <a:r>
              <a:rPr sz="1800" spc="60" dirty="0">
                <a:latin typeface="Cambria"/>
                <a:cs typeface="Cambria"/>
              </a:rPr>
              <a:t>with</a:t>
            </a:r>
            <a:r>
              <a:rPr sz="1800" spc="110" dirty="0">
                <a:latin typeface="Cambria"/>
                <a:cs typeface="Cambria"/>
              </a:rPr>
              <a:t> </a:t>
            </a:r>
            <a:r>
              <a:rPr sz="1800" spc="65" dirty="0">
                <a:latin typeface="Cambria"/>
                <a:cs typeface="Cambria"/>
              </a:rPr>
              <a:t>the</a:t>
            </a:r>
            <a:r>
              <a:rPr sz="1800" spc="105" dirty="0">
                <a:latin typeface="Cambria"/>
                <a:cs typeface="Cambria"/>
              </a:rPr>
              <a:t> </a:t>
            </a:r>
            <a:r>
              <a:rPr sz="1800" spc="40" dirty="0">
                <a:latin typeface="Cambria"/>
                <a:cs typeface="Cambria"/>
              </a:rPr>
              <a:t>new</a:t>
            </a:r>
            <a:r>
              <a:rPr sz="1800" spc="105" dirty="0">
                <a:latin typeface="Cambria"/>
                <a:cs typeface="Cambria"/>
              </a:rPr>
              <a:t> </a:t>
            </a:r>
            <a:r>
              <a:rPr sz="1800" spc="60" dirty="0">
                <a:latin typeface="Cambria"/>
                <a:cs typeface="Cambria"/>
              </a:rPr>
              <a:t>term</a:t>
            </a:r>
            <a:r>
              <a:rPr sz="1800" spc="110" dirty="0">
                <a:latin typeface="Cambria"/>
                <a:cs typeface="Cambria"/>
              </a:rPr>
              <a:t> </a:t>
            </a:r>
            <a:r>
              <a:rPr sz="1800" spc="130" dirty="0">
                <a:latin typeface="Cambria"/>
                <a:cs typeface="Cambria"/>
              </a:rPr>
              <a:t>,</a:t>
            </a:r>
            <a:r>
              <a:rPr sz="1800" spc="110" dirty="0">
                <a:latin typeface="Cambria"/>
                <a:cs typeface="Cambria"/>
              </a:rPr>
              <a:t> </a:t>
            </a:r>
            <a:r>
              <a:rPr sz="1800" spc="85" dirty="0">
                <a:latin typeface="Cambria"/>
                <a:cs typeface="Cambria"/>
              </a:rPr>
              <a:t>until</a:t>
            </a:r>
            <a:r>
              <a:rPr sz="1800" spc="95" dirty="0">
                <a:latin typeface="Cambria"/>
                <a:cs typeface="Cambria"/>
              </a:rPr>
              <a:t> </a:t>
            </a:r>
            <a:r>
              <a:rPr sz="1800" spc="15" dirty="0">
                <a:latin typeface="Cambria"/>
                <a:cs typeface="Cambria"/>
              </a:rPr>
              <a:t>no</a:t>
            </a:r>
            <a:r>
              <a:rPr sz="1800" spc="110" dirty="0">
                <a:latin typeface="Cambria"/>
                <a:cs typeface="Cambria"/>
              </a:rPr>
              <a:t> </a:t>
            </a:r>
            <a:r>
              <a:rPr sz="1800" spc="40" dirty="0">
                <a:latin typeface="Cambria"/>
                <a:cs typeface="Cambria"/>
              </a:rPr>
              <a:t>new</a:t>
            </a:r>
            <a:r>
              <a:rPr sz="1800" spc="105" dirty="0">
                <a:latin typeface="Cambria"/>
                <a:cs typeface="Cambria"/>
              </a:rPr>
              <a:t> </a:t>
            </a:r>
            <a:r>
              <a:rPr sz="1800" spc="60" dirty="0">
                <a:latin typeface="Cambria"/>
                <a:cs typeface="Cambria"/>
              </a:rPr>
              <a:t>terms</a:t>
            </a:r>
            <a:r>
              <a:rPr sz="1800" spc="110" dirty="0">
                <a:latin typeface="Cambria"/>
                <a:cs typeface="Cambria"/>
              </a:rPr>
              <a:t> </a:t>
            </a:r>
            <a:r>
              <a:rPr sz="1800" spc="90" dirty="0">
                <a:latin typeface="Cambria"/>
                <a:cs typeface="Cambria"/>
              </a:rPr>
              <a:t>may</a:t>
            </a:r>
            <a:r>
              <a:rPr sz="1800" spc="95" dirty="0">
                <a:latin typeface="Cambria"/>
                <a:cs typeface="Cambria"/>
              </a:rPr>
              <a:t> </a:t>
            </a:r>
            <a:r>
              <a:rPr sz="1800" spc="15" dirty="0">
                <a:latin typeface="Cambria"/>
                <a:cs typeface="Cambria"/>
              </a:rPr>
              <a:t>be</a:t>
            </a:r>
            <a:r>
              <a:rPr sz="1800" spc="105" dirty="0">
                <a:latin typeface="Cambria"/>
                <a:cs typeface="Cambria"/>
              </a:rPr>
              <a:t> </a:t>
            </a:r>
            <a:r>
              <a:rPr sz="1800" spc="40" dirty="0">
                <a:latin typeface="Cambria"/>
                <a:cs typeface="Cambria"/>
              </a:rPr>
              <a:t>added </a:t>
            </a:r>
            <a:r>
              <a:rPr sz="1800" spc="-380" dirty="0">
                <a:latin typeface="Cambria"/>
                <a:cs typeface="Cambria"/>
              </a:rPr>
              <a:t> </a:t>
            </a:r>
            <a:r>
              <a:rPr sz="1800" spc="75" dirty="0">
                <a:latin typeface="Cambria"/>
                <a:cs typeface="Cambria"/>
              </a:rPr>
              <a:t>4.When</a:t>
            </a:r>
            <a:r>
              <a:rPr sz="1800" spc="95" dirty="0">
                <a:latin typeface="Cambria"/>
                <a:cs typeface="Cambria"/>
              </a:rPr>
              <a:t> </a:t>
            </a:r>
            <a:r>
              <a:rPr sz="1800" spc="15" dirty="0">
                <a:latin typeface="Cambria"/>
                <a:cs typeface="Cambria"/>
              </a:rPr>
              <a:t>no</a:t>
            </a:r>
            <a:r>
              <a:rPr sz="1800" spc="100" dirty="0">
                <a:latin typeface="Cambria"/>
                <a:cs typeface="Cambria"/>
              </a:rPr>
              <a:t> </a:t>
            </a:r>
            <a:r>
              <a:rPr sz="1800" spc="40" dirty="0">
                <a:latin typeface="Cambria"/>
                <a:cs typeface="Cambria"/>
              </a:rPr>
              <a:t>new</a:t>
            </a:r>
            <a:r>
              <a:rPr sz="1800" spc="100" dirty="0">
                <a:latin typeface="Cambria"/>
                <a:cs typeface="Cambria"/>
              </a:rPr>
              <a:t> </a:t>
            </a:r>
            <a:r>
              <a:rPr sz="1800" spc="60" dirty="0">
                <a:latin typeface="Cambria"/>
                <a:cs typeface="Cambria"/>
              </a:rPr>
              <a:t>terms</a:t>
            </a:r>
            <a:r>
              <a:rPr sz="1800" spc="110" dirty="0">
                <a:latin typeface="Cambria"/>
                <a:cs typeface="Cambria"/>
              </a:rPr>
              <a:t> </a:t>
            </a:r>
            <a:r>
              <a:rPr sz="1800" spc="60" dirty="0">
                <a:latin typeface="Cambria"/>
                <a:cs typeface="Cambria"/>
              </a:rPr>
              <a:t>are</a:t>
            </a:r>
            <a:r>
              <a:rPr sz="1800" spc="100" dirty="0">
                <a:latin typeface="Cambria"/>
                <a:cs typeface="Cambria"/>
              </a:rPr>
              <a:t> </a:t>
            </a:r>
            <a:r>
              <a:rPr sz="1800" spc="50" dirty="0">
                <a:latin typeface="Cambria"/>
                <a:cs typeface="Cambria"/>
              </a:rPr>
              <a:t>identified</a:t>
            </a:r>
            <a:r>
              <a:rPr sz="1800" spc="110" dirty="0">
                <a:latin typeface="Cambria"/>
                <a:cs typeface="Cambria"/>
              </a:rPr>
              <a:t> </a:t>
            </a:r>
            <a:r>
              <a:rPr sz="1800" spc="75" dirty="0">
                <a:latin typeface="Cambria"/>
                <a:cs typeface="Cambria"/>
              </a:rPr>
              <a:t>in</a:t>
            </a:r>
            <a:r>
              <a:rPr sz="1800" spc="100" dirty="0">
                <a:latin typeface="Cambria"/>
                <a:cs typeface="Cambria"/>
              </a:rPr>
              <a:t> </a:t>
            </a:r>
            <a:r>
              <a:rPr sz="1800" spc="55" dirty="0">
                <a:latin typeface="Cambria"/>
                <a:cs typeface="Cambria"/>
              </a:rPr>
              <a:t>Step2,goto</a:t>
            </a:r>
            <a:r>
              <a:rPr sz="1800" spc="105" dirty="0">
                <a:latin typeface="Cambria"/>
                <a:cs typeface="Cambria"/>
              </a:rPr>
              <a:t> </a:t>
            </a:r>
            <a:r>
              <a:rPr sz="1800" spc="75" dirty="0">
                <a:latin typeface="Cambria"/>
                <a:cs typeface="Cambria"/>
              </a:rPr>
              <a:t>Step1</a:t>
            </a:r>
            <a:endParaRPr sz="1800" dirty="0">
              <a:latin typeface="Cambria"/>
              <a:cs typeface="Cambria"/>
            </a:endParaRPr>
          </a:p>
          <a:p>
            <a:pPr marL="152400" marR="6350" indent="-152400">
              <a:lnSpc>
                <a:spcPct val="100000"/>
              </a:lnSpc>
              <a:spcBef>
                <a:spcPts val="600"/>
              </a:spcBef>
              <a:buSzPct val="94444"/>
              <a:buChar char="•"/>
              <a:tabLst>
                <a:tab pos="152400" algn="l"/>
              </a:tabLst>
            </a:pPr>
            <a:r>
              <a:rPr sz="1800" spc="125" dirty="0">
                <a:latin typeface="Cambria"/>
                <a:cs typeface="Cambria"/>
              </a:rPr>
              <a:t>Many</a:t>
            </a:r>
            <a:r>
              <a:rPr sz="1800" spc="430" dirty="0">
                <a:latin typeface="Cambria"/>
                <a:cs typeface="Cambria"/>
              </a:rPr>
              <a:t> </a:t>
            </a:r>
            <a:r>
              <a:rPr sz="1800" spc="50" dirty="0">
                <a:latin typeface="Cambria"/>
                <a:cs typeface="Cambria"/>
              </a:rPr>
              <a:t>different</a:t>
            </a:r>
            <a:r>
              <a:rPr sz="1800" spc="445" dirty="0">
                <a:latin typeface="Cambria"/>
                <a:cs typeface="Cambria"/>
              </a:rPr>
              <a:t> </a:t>
            </a:r>
            <a:r>
              <a:rPr sz="1800" spc="65" dirty="0">
                <a:latin typeface="Cambria"/>
                <a:cs typeface="Cambria"/>
              </a:rPr>
              <a:t>clustering</a:t>
            </a:r>
            <a:r>
              <a:rPr sz="1800" spc="434" dirty="0">
                <a:latin typeface="Cambria"/>
                <a:cs typeface="Cambria"/>
              </a:rPr>
              <a:t> </a:t>
            </a:r>
            <a:r>
              <a:rPr sz="1800" spc="60" dirty="0">
                <a:latin typeface="Cambria"/>
                <a:cs typeface="Cambria"/>
              </a:rPr>
              <a:t>are</a:t>
            </a:r>
            <a:r>
              <a:rPr sz="1800" spc="445" dirty="0">
                <a:latin typeface="Cambria"/>
                <a:cs typeface="Cambria"/>
              </a:rPr>
              <a:t> </a:t>
            </a:r>
            <a:r>
              <a:rPr sz="1800" spc="30" dirty="0">
                <a:latin typeface="Cambria"/>
                <a:cs typeface="Cambria"/>
              </a:rPr>
              <a:t>possible</a:t>
            </a:r>
            <a:r>
              <a:rPr sz="1800" spc="434" dirty="0">
                <a:latin typeface="Cambria"/>
                <a:cs typeface="Cambria"/>
              </a:rPr>
              <a:t> </a:t>
            </a:r>
            <a:r>
              <a:rPr sz="1800" spc="130" dirty="0">
                <a:latin typeface="Cambria"/>
                <a:cs typeface="Cambria"/>
              </a:rPr>
              <a:t>,</a:t>
            </a:r>
            <a:r>
              <a:rPr sz="1800" spc="445" dirty="0">
                <a:latin typeface="Cambria"/>
                <a:cs typeface="Cambria"/>
              </a:rPr>
              <a:t> </a:t>
            </a:r>
            <a:r>
              <a:rPr sz="1800" spc="50" dirty="0">
                <a:latin typeface="Cambria"/>
                <a:cs typeface="Cambria"/>
              </a:rPr>
              <a:t>depending</a:t>
            </a:r>
            <a:r>
              <a:rPr sz="1800" spc="445" dirty="0">
                <a:latin typeface="Cambria"/>
                <a:cs typeface="Cambria"/>
              </a:rPr>
              <a:t> </a:t>
            </a:r>
            <a:r>
              <a:rPr sz="1800" spc="15" dirty="0">
                <a:latin typeface="Cambria"/>
                <a:cs typeface="Cambria"/>
              </a:rPr>
              <a:t>on</a:t>
            </a:r>
            <a:r>
              <a:rPr sz="1800" spc="30" dirty="0">
                <a:latin typeface="Cambria"/>
                <a:cs typeface="Cambria"/>
              </a:rPr>
              <a:t> </a:t>
            </a:r>
            <a:r>
              <a:rPr sz="1800" spc="65" dirty="0">
                <a:latin typeface="Cambria"/>
                <a:cs typeface="Cambria"/>
              </a:rPr>
              <a:t>the</a:t>
            </a:r>
            <a:r>
              <a:rPr sz="1800" spc="445" dirty="0">
                <a:latin typeface="Cambria"/>
                <a:cs typeface="Cambria"/>
              </a:rPr>
              <a:t> </a:t>
            </a:r>
            <a:r>
              <a:rPr sz="1800" spc="40" dirty="0">
                <a:latin typeface="Cambria"/>
                <a:cs typeface="Cambria"/>
              </a:rPr>
              <a:t>selections</a:t>
            </a:r>
            <a:r>
              <a:rPr sz="1800" spc="440" dirty="0">
                <a:latin typeface="Cambria"/>
                <a:cs typeface="Cambria"/>
              </a:rPr>
              <a:t> </a:t>
            </a:r>
            <a:r>
              <a:rPr sz="1800" spc="75" dirty="0">
                <a:latin typeface="Cambria"/>
                <a:cs typeface="Cambria"/>
              </a:rPr>
              <a:t>in </a:t>
            </a:r>
            <a:r>
              <a:rPr sz="1800" spc="-385" dirty="0">
                <a:latin typeface="Cambria"/>
                <a:cs typeface="Cambria"/>
              </a:rPr>
              <a:t> </a:t>
            </a:r>
            <a:r>
              <a:rPr sz="1800" spc="75" dirty="0">
                <a:latin typeface="Cambria"/>
                <a:cs typeface="Cambria"/>
              </a:rPr>
              <a:t>Step1</a:t>
            </a:r>
            <a:r>
              <a:rPr sz="1800" spc="100" dirty="0">
                <a:latin typeface="Cambria"/>
                <a:cs typeface="Cambria"/>
              </a:rPr>
              <a:t> </a:t>
            </a:r>
            <a:r>
              <a:rPr sz="1800" spc="80" dirty="0">
                <a:latin typeface="Cambria"/>
                <a:cs typeface="Cambria"/>
              </a:rPr>
              <a:t>and</a:t>
            </a:r>
            <a:r>
              <a:rPr sz="1800" spc="105" dirty="0">
                <a:latin typeface="Cambria"/>
                <a:cs typeface="Cambria"/>
              </a:rPr>
              <a:t> </a:t>
            </a:r>
            <a:r>
              <a:rPr sz="1800" spc="85" dirty="0">
                <a:latin typeface="Cambria"/>
                <a:cs typeface="Cambria"/>
              </a:rPr>
              <a:t>Step2.Clusters</a:t>
            </a:r>
            <a:r>
              <a:rPr sz="1800" spc="120" dirty="0">
                <a:latin typeface="Cambria"/>
                <a:cs typeface="Cambria"/>
              </a:rPr>
              <a:t> </a:t>
            </a:r>
            <a:r>
              <a:rPr sz="1800" spc="60" dirty="0">
                <a:latin typeface="Cambria"/>
                <a:cs typeface="Cambria"/>
              </a:rPr>
              <a:t>are</a:t>
            </a:r>
            <a:r>
              <a:rPr sz="1800" spc="100" dirty="0">
                <a:latin typeface="Cambria"/>
                <a:cs typeface="Cambria"/>
              </a:rPr>
              <a:t> </a:t>
            </a:r>
            <a:r>
              <a:rPr sz="1800" spc="40" dirty="0">
                <a:latin typeface="Cambria"/>
                <a:cs typeface="Cambria"/>
              </a:rPr>
              <a:t>not</a:t>
            </a:r>
            <a:r>
              <a:rPr sz="1800" spc="105" dirty="0">
                <a:latin typeface="Cambria"/>
                <a:cs typeface="Cambria"/>
              </a:rPr>
              <a:t> </a:t>
            </a:r>
            <a:r>
              <a:rPr sz="1800" spc="55" dirty="0">
                <a:latin typeface="Cambria"/>
                <a:cs typeface="Cambria"/>
              </a:rPr>
              <a:t>necessarily</a:t>
            </a:r>
            <a:r>
              <a:rPr sz="1800" spc="100" dirty="0">
                <a:latin typeface="Cambria"/>
                <a:cs typeface="Cambria"/>
              </a:rPr>
              <a:t> </a:t>
            </a:r>
            <a:r>
              <a:rPr sz="1800" spc="120" dirty="0">
                <a:latin typeface="Cambria"/>
                <a:cs typeface="Cambria"/>
              </a:rPr>
              <a:t>a</a:t>
            </a:r>
            <a:r>
              <a:rPr sz="1800" spc="100" dirty="0">
                <a:latin typeface="Cambria"/>
                <a:cs typeface="Cambria"/>
              </a:rPr>
              <a:t> </a:t>
            </a:r>
            <a:r>
              <a:rPr sz="1800" spc="65" dirty="0">
                <a:latin typeface="Cambria"/>
                <a:cs typeface="Cambria"/>
              </a:rPr>
              <a:t>partition.</a:t>
            </a:r>
            <a:endParaRPr sz="1800" dirty="0">
              <a:latin typeface="Cambria"/>
              <a:cs typeface="Cambria"/>
            </a:endParaRPr>
          </a:p>
          <a:p>
            <a:pPr marL="12700">
              <a:lnSpc>
                <a:spcPct val="100000"/>
              </a:lnSpc>
              <a:spcBef>
                <a:spcPts val="600"/>
              </a:spcBef>
            </a:pPr>
            <a:r>
              <a:rPr sz="1800" spc="85" dirty="0">
                <a:latin typeface="Cambria"/>
                <a:cs typeface="Cambria"/>
              </a:rPr>
              <a:t>Example:</a:t>
            </a:r>
            <a:endParaRPr sz="1800" dirty="0">
              <a:latin typeface="Cambria"/>
              <a:cs typeface="Cambria"/>
            </a:endParaRPr>
          </a:p>
          <a:p>
            <a:pPr marL="152400" marR="5080" indent="-152400" algn="just">
              <a:lnSpc>
                <a:spcPct val="100000"/>
              </a:lnSpc>
              <a:spcBef>
                <a:spcPts val="600"/>
              </a:spcBef>
              <a:buSzPct val="94444"/>
              <a:buChar char="•"/>
              <a:tabLst>
                <a:tab pos="152400" algn="l"/>
              </a:tabLst>
            </a:pPr>
            <a:r>
              <a:rPr sz="1800" spc="80" dirty="0">
                <a:latin typeface="Cambria"/>
                <a:cs typeface="Cambria"/>
              </a:rPr>
              <a:t>Assume </a:t>
            </a:r>
            <a:r>
              <a:rPr sz="1800" spc="95" dirty="0">
                <a:latin typeface="Cambria"/>
                <a:cs typeface="Cambria"/>
              </a:rPr>
              <a:t>that </a:t>
            </a:r>
            <a:r>
              <a:rPr sz="1800" spc="65" dirty="0">
                <a:latin typeface="Cambria"/>
                <a:cs typeface="Cambria"/>
              </a:rPr>
              <a:t>the</a:t>
            </a:r>
            <a:r>
              <a:rPr sz="1800" spc="70" dirty="0">
                <a:latin typeface="Cambria"/>
                <a:cs typeface="Cambria"/>
              </a:rPr>
              <a:t> </a:t>
            </a:r>
            <a:r>
              <a:rPr sz="1800" spc="60" dirty="0">
                <a:latin typeface="Cambria"/>
                <a:cs typeface="Cambria"/>
              </a:rPr>
              <a:t>term</a:t>
            </a:r>
            <a:r>
              <a:rPr sz="1800" spc="65" dirty="0">
                <a:latin typeface="Cambria"/>
                <a:cs typeface="Cambria"/>
              </a:rPr>
              <a:t> </a:t>
            </a:r>
            <a:r>
              <a:rPr sz="1800" spc="40" dirty="0">
                <a:latin typeface="Cambria"/>
                <a:cs typeface="Cambria"/>
              </a:rPr>
              <a:t>selected</a:t>
            </a:r>
            <a:r>
              <a:rPr sz="1800" spc="45" dirty="0">
                <a:latin typeface="Cambria"/>
                <a:cs typeface="Cambria"/>
              </a:rPr>
              <a:t> </a:t>
            </a:r>
            <a:r>
              <a:rPr sz="1800" spc="75" dirty="0">
                <a:latin typeface="Cambria"/>
                <a:cs typeface="Cambria"/>
              </a:rPr>
              <a:t>in</a:t>
            </a:r>
            <a:r>
              <a:rPr sz="1800" spc="80" dirty="0">
                <a:latin typeface="Cambria"/>
                <a:cs typeface="Cambria"/>
              </a:rPr>
              <a:t> </a:t>
            </a:r>
            <a:r>
              <a:rPr sz="1800" spc="60" dirty="0">
                <a:latin typeface="Cambria"/>
                <a:cs typeface="Cambria"/>
              </a:rPr>
              <a:t>either</a:t>
            </a:r>
            <a:r>
              <a:rPr sz="1800" spc="65" dirty="0">
                <a:latin typeface="Cambria"/>
                <a:cs typeface="Cambria"/>
              </a:rPr>
              <a:t> </a:t>
            </a:r>
            <a:r>
              <a:rPr sz="1800" spc="75" dirty="0">
                <a:latin typeface="Cambria"/>
                <a:cs typeface="Cambria"/>
              </a:rPr>
              <a:t>Step1 </a:t>
            </a:r>
            <a:r>
              <a:rPr sz="1800" dirty="0">
                <a:latin typeface="Cambria"/>
                <a:cs typeface="Cambria"/>
              </a:rPr>
              <a:t>or</a:t>
            </a:r>
            <a:r>
              <a:rPr sz="1800" spc="5" dirty="0">
                <a:latin typeface="Cambria"/>
                <a:cs typeface="Cambria"/>
              </a:rPr>
              <a:t> </a:t>
            </a:r>
            <a:r>
              <a:rPr sz="1800" spc="80" dirty="0">
                <a:latin typeface="Cambria"/>
                <a:cs typeface="Cambria"/>
              </a:rPr>
              <a:t>Step2 </a:t>
            </a:r>
            <a:r>
              <a:rPr sz="1800" spc="60" dirty="0">
                <a:latin typeface="Cambria"/>
                <a:cs typeface="Cambria"/>
              </a:rPr>
              <a:t>is</a:t>
            </a:r>
            <a:r>
              <a:rPr sz="1800" spc="65" dirty="0">
                <a:latin typeface="Cambria"/>
                <a:cs typeface="Cambria"/>
              </a:rPr>
              <a:t> </a:t>
            </a:r>
            <a:r>
              <a:rPr sz="1800" spc="70" dirty="0">
                <a:latin typeface="Cambria"/>
                <a:cs typeface="Cambria"/>
              </a:rPr>
              <a:t>the</a:t>
            </a:r>
            <a:r>
              <a:rPr sz="1800" spc="75" dirty="0">
                <a:latin typeface="Cambria"/>
                <a:cs typeface="Cambria"/>
              </a:rPr>
              <a:t> </a:t>
            </a:r>
            <a:r>
              <a:rPr sz="1800" spc="30" dirty="0">
                <a:latin typeface="Cambria"/>
                <a:cs typeface="Cambria"/>
              </a:rPr>
              <a:t>lowest </a:t>
            </a:r>
            <a:r>
              <a:rPr sz="1800" spc="35" dirty="0">
                <a:latin typeface="Cambria"/>
                <a:cs typeface="Cambria"/>
              </a:rPr>
              <a:t> </a:t>
            </a:r>
            <a:r>
              <a:rPr sz="1800" spc="60" dirty="0">
                <a:latin typeface="Cambria"/>
                <a:cs typeface="Cambria"/>
              </a:rPr>
              <a:t>numbered, </a:t>
            </a:r>
            <a:r>
              <a:rPr sz="1800" spc="80" dirty="0">
                <a:latin typeface="Cambria"/>
                <a:cs typeface="Cambria"/>
              </a:rPr>
              <a:t>and </a:t>
            </a:r>
            <a:r>
              <a:rPr sz="1800" spc="95" dirty="0">
                <a:latin typeface="Cambria"/>
                <a:cs typeface="Cambria"/>
              </a:rPr>
              <a:t>that </a:t>
            </a:r>
            <a:r>
              <a:rPr sz="1800" spc="65" dirty="0">
                <a:latin typeface="Cambria"/>
                <a:cs typeface="Cambria"/>
              </a:rPr>
              <a:t>the </a:t>
            </a:r>
            <a:r>
              <a:rPr sz="1800" spc="60" dirty="0">
                <a:latin typeface="Cambria"/>
                <a:cs typeface="Cambria"/>
              </a:rPr>
              <a:t>term </a:t>
            </a:r>
            <a:r>
              <a:rPr sz="1800" spc="40" dirty="0">
                <a:latin typeface="Cambria"/>
                <a:cs typeface="Cambria"/>
              </a:rPr>
              <a:t>selected </a:t>
            </a:r>
            <a:r>
              <a:rPr sz="1800" spc="75" dirty="0">
                <a:latin typeface="Cambria"/>
                <a:cs typeface="Cambria"/>
              </a:rPr>
              <a:t>in Step2 </a:t>
            </a:r>
            <a:r>
              <a:rPr sz="1800" spc="90" dirty="0">
                <a:latin typeface="Cambria"/>
                <a:cs typeface="Cambria"/>
              </a:rPr>
              <a:t>may </a:t>
            </a:r>
            <a:r>
              <a:rPr sz="1800" spc="40" dirty="0">
                <a:latin typeface="Cambria"/>
                <a:cs typeface="Cambria"/>
              </a:rPr>
              <a:t>not </a:t>
            </a:r>
            <a:r>
              <a:rPr sz="1800" spc="15" dirty="0">
                <a:latin typeface="Cambria"/>
                <a:cs typeface="Cambria"/>
              </a:rPr>
              <a:t>be </a:t>
            </a:r>
            <a:r>
              <a:rPr sz="1800" spc="75" dirty="0">
                <a:latin typeface="Cambria"/>
                <a:cs typeface="Cambria"/>
              </a:rPr>
              <a:t>in </a:t>
            </a:r>
            <a:r>
              <a:rPr sz="1800" spc="105" dirty="0">
                <a:latin typeface="Cambria"/>
                <a:cs typeface="Cambria"/>
              </a:rPr>
              <a:t>an </a:t>
            </a:r>
            <a:r>
              <a:rPr sz="1800" spc="70" dirty="0">
                <a:latin typeface="Cambria"/>
                <a:cs typeface="Cambria"/>
              </a:rPr>
              <a:t>existing </a:t>
            </a:r>
            <a:r>
              <a:rPr sz="1800" spc="75" dirty="0">
                <a:latin typeface="Cambria"/>
                <a:cs typeface="Cambria"/>
              </a:rPr>
              <a:t> </a:t>
            </a:r>
            <a:r>
              <a:rPr sz="1800" spc="55" dirty="0">
                <a:latin typeface="Cambria"/>
                <a:cs typeface="Cambria"/>
              </a:rPr>
              <a:t>class(assures</a:t>
            </a:r>
            <a:r>
              <a:rPr sz="1800" spc="105" dirty="0">
                <a:latin typeface="Cambria"/>
                <a:cs typeface="Cambria"/>
              </a:rPr>
              <a:t> </a:t>
            </a:r>
            <a:r>
              <a:rPr sz="1800" spc="120" dirty="0">
                <a:latin typeface="Cambria"/>
                <a:cs typeface="Cambria"/>
              </a:rPr>
              <a:t>a</a:t>
            </a:r>
            <a:r>
              <a:rPr sz="1800" spc="100" dirty="0">
                <a:latin typeface="Cambria"/>
                <a:cs typeface="Cambria"/>
              </a:rPr>
              <a:t> </a:t>
            </a:r>
            <a:r>
              <a:rPr sz="1800" spc="50" dirty="0">
                <a:latin typeface="Cambria"/>
                <a:cs typeface="Cambria"/>
              </a:rPr>
              <a:t>partition).</a:t>
            </a:r>
            <a:endParaRPr sz="1800" dirty="0">
              <a:latin typeface="Cambria"/>
              <a:cs typeface="Cambria"/>
            </a:endParaRPr>
          </a:p>
          <a:p>
            <a:pPr marL="12700" marR="2462530">
              <a:lnSpc>
                <a:spcPct val="127800"/>
              </a:lnSpc>
            </a:pPr>
            <a:r>
              <a:rPr sz="1800" spc="90" dirty="0">
                <a:latin typeface="Cambria"/>
                <a:cs typeface="Cambria"/>
              </a:rPr>
              <a:t>Classes</a:t>
            </a:r>
            <a:r>
              <a:rPr sz="1800" spc="100" dirty="0">
                <a:latin typeface="Cambria"/>
                <a:cs typeface="Cambria"/>
              </a:rPr>
              <a:t> </a:t>
            </a:r>
            <a:r>
              <a:rPr sz="1800" spc="45" dirty="0">
                <a:latin typeface="Cambria"/>
                <a:cs typeface="Cambria"/>
              </a:rPr>
              <a:t>created: </a:t>
            </a:r>
            <a:r>
              <a:rPr sz="1800" spc="50" dirty="0">
                <a:latin typeface="Cambria"/>
                <a:cs typeface="Cambria"/>
              </a:rPr>
              <a:t> </a:t>
            </a:r>
            <a:r>
              <a:rPr sz="1800" spc="65" dirty="0">
                <a:latin typeface="Cambria"/>
                <a:cs typeface="Cambria"/>
              </a:rPr>
              <a:t>Class1=(Term1,Term3,Term4,Term2,Term8,Term6) </a:t>
            </a:r>
            <a:r>
              <a:rPr sz="1800" spc="-385" dirty="0">
                <a:latin typeface="Cambria"/>
                <a:cs typeface="Cambria"/>
              </a:rPr>
              <a:t> </a:t>
            </a:r>
            <a:r>
              <a:rPr sz="1800" spc="55" dirty="0">
                <a:latin typeface="Cambria"/>
                <a:cs typeface="Cambria"/>
              </a:rPr>
              <a:t>Class2=(Term5)</a:t>
            </a:r>
            <a:endParaRPr sz="1800" dirty="0">
              <a:latin typeface="Cambria"/>
              <a:cs typeface="Cambria"/>
            </a:endParaRPr>
          </a:p>
          <a:p>
            <a:pPr marL="12700">
              <a:lnSpc>
                <a:spcPct val="100000"/>
              </a:lnSpc>
              <a:spcBef>
                <a:spcPts val="600"/>
              </a:spcBef>
            </a:pPr>
            <a:r>
              <a:rPr sz="1800" spc="55" dirty="0">
                <a:latin typeface="Cambria"/>
                <a:cs typeface="Cambria"/>
              </a:rPr>
              <a:t>Class3=(Term7)</a:t>
            </a:r>
            <a:endParaRPr sz="1800" dirty="0">
              <a:latin typeface="Cambria"/>
              <a:cs typeface="Cambri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12" name="object 2"/>
          <p:cNvSpPr txBox="1">
            <a:spLocks noGrp="1"/>
          </p:cNvSpPr>
          <p:nvPr>
            <p:ph type="title"/>
          </p:nvPr>
        </p:nvSpPr>
        <p:spPr>
          <a:xfrm>
            <a:off x="535940" y="408178"/>
            <a:ext cx="5483860" cy="505267"/>
          </a:xfrm>
          <a:prstGeom prst="rect">
            <a:avLst/>
          </a:prstGeom>
        </p:spPr>
        <p:txBody>
          <a:bodyPr vert="horz" wrap="square" lIns="0" tIns="12700" rIns="0" bIns="0" rtlCol="0">
            <a:spAutoFit/>
          </a:bodyPr>
          <a:lstStyle/>
          <a:p>
            <a:pPr marL="12700">
              <a:lnSpc>
                <a:spcPct val="100000"/>
              </a:lnSpc>
              <a:spcBef>
                <a:spcPts val="100"/>
              </a:spcBef>
            </a:pPr>
            <a:r>
              <a:rPr sz="3200" b="1" spc="355" dirty="0">
                <a:solidFill>
                  <a:srgbClr val="002060"/>
                </a:solidFill>
                <a:latin typeface="Cambria"/>
                <a:cs typeface="Cambria"/>
              </a:rPr>
              <a:t>C</a:t>
            </a:r>
            <a:r>
              <a:rPr sz="2550" b="1" spc="355" dirty="0">
                <a:solidFill>
                  <a:srgbClr val="002060"/>
                </a:solidFill>
                <a:latin typeface="Cambria"/>
                <a:cs typeface="Cambria"/>
              </a:rPr>
              <a:t>ONNECTED</a:t>
            </a:r>
            <a:r>
              <a:rPr sz="2550" b="1" spc="265" dirty="0">
                <a:solidFill>
                  <a:srgbClr val="002060"/>
                </a:solidFill>
                <a:latin typeface="Cambria"/>
                <a:cs typeface="Cambria"/>
              </a:rPr>
              <a:t> </a:t>
            </a:r>
            <a:r>
              <a:rPr sz="3200" b="1" spc="310" dirty="0">
                <a:solidFill>
                  <a:srgbClr val="002060"/>
                </a:solidFill>
                <a:latin typeface="Cambria"/>
                <a:cs typeface="Cambria"/>
              </a:rPr>
              <a:t>C</a:t>
            </a:r>
            <a:r>
              <a:rPr sz="2550" b="1" spc="310" dirty="0">
                <a:solidFill>
                  <a:srgbClr val="002060"/>
                </a:solidFill>
                <a:latin typeface="Cambria"/>
                <a:cs typeface="Cambria"/>
              </a:rPr>
              <a:t>OMPONENTS</a:t>
            </a:r>
            <a:r>
              <a:rPr sz="3200" b="1" spc="310" dirty="0">
                <a:solidFill>
                  <a:srgbClr val="002060"/>
                </a:solidFill>
                <a:latin typeface="Cambria"/>
                <a:cs typeface="Cambria"/>
              </a:rPr>
              <a:t>:</a:t>
            </a:r>
            <a:endParaRPr sz="3200" b="1" dirty="0">
              <a:solidFill>
                <a:srgbClr val="002060"/>
              </a:solidFill>
              <a:latin typeface="Cambria"/>
              <a:cs typeface="Cambria"/>
            </a:endParaRPr>
          </a:p>
        </p:txBody>
      </p:sp>
      <p:sp>
        <p:nvSpPr>
          <p:cNvPr id="13" name="object 3"/>
          <p:cNvSpPr txBox="1"/>
          <p:nvPr/>
        </p:nvSpPr>
        <p:spPr>
          <a:xfrm>
            <a:off x="507491" y="1172210"/>
            <a:ext cx="7844155" cy="5329555"/>
          </a:xfrm>
          <a:prstGeom prst="rect">
            <a:avLst/>
          </a:prstGeom>
        </p:spPr>
        <p:txBody>
          <a:bodyPr vert="horz" wrap="square" lIns="0" tIns="12700" rIns="0" bIns="0" rtlCol="0">
            <a:spAutoFit/>
          </a:bodyPr>
          <a:lstStyle/>
          <a:p>
            <a:pPr marL="151765" indent="-139700">
              <a:lnSpc>
                <a:spcPct val="100000"/>
              </a:lnSpc>
              <a:spcBef>
                <a:spcPts val="100"/>
              </a:spcBef>
              <a:buSzPct val="94444"/>
              <a:buChar char="•"/>
              <a:tabLst>
                <a:tab pos="152400" algn="l"/>
              </a:tabLst>
            </a:pPr>
            <a:r>
              <a:rPr sz="1800" spc="60" dirty="0">
                <a:latin typeface="Cambria"/>
                <a:cs typeface="Cambria"/>
              </a:rPr>
              <a:t>Connected</a:t>
            </a:r>
            <a:r>
              <a:rPr sz="1800" spc="260" dirty="0">
                <a:latin typeface="Cambria"/>
                <a:cs typeface="Cambria"/>
              </a:rPr>
              <a:t> </a:t>
            </a:r>
            <a:r>
              <a:rPr sz="1800" spc="40" dirty="0">
                <a:latin typeface="Cambria"/>
                <a:cs typeface="Cambria"/>
              </a:rPr>
              <a:t>components</a:t>
            </a:r>
            <a:r>
              <a:rPr sz="1800" spc="254" dirty="0">
                <a:latin typeface="Cambria"/>
                <a:cs typeface="Cambria"/>
              </a:rPr>
              <a:t> </a:t>
            </a:r>
            <a:r>
              <a:rPr sz="1800" spc="45" dirty="0">
                <a:latin typeface="Cambria"/>
                <a:cs typeface="Cambria"/>
              </a:rPr>
              <a:t>require</a:t>
            </a:r>
            <a:r>
              <a:rPr sz="1800" spc="260" dirty="0">
                <a:latin typeface="Cambria"/>
                <a:cs typeface="Cambria"/>
              </a:rPr>
              <a:t> </a:t>
            </a:r>
            <a:r>
              <a:rPr sz="1800" spc="90" dirty="0">
                <a:latin typeface="Cambria"/>
                <a:cs typeface="Cambria"/>
              </a:rPr>
              <a:t>all</a:t>
            </a:r>
            <a:r>
              <a:rPr sz="1800" spc="250" dirty="0">
                <a:latin typeface="Cambria"/>
                <a:cs typeface="Cambria"/>
              </a:rPr>
              <a:t> </a:t>
            </a:r>
            <a:r>
              <a:rPr sz="1800" spc="60" dirty="0">
                <a:latin typeface="Cambria"/>
                <a:cs typeface="Cambria"/>
              </a:rPr>
              <a:t>terms</a:t>
            </a:r>
            <a:r>
              <a:rPr sz="1800" spc="254" dirty="0">
                <a:latin typeface="Cambria"/>
                <a:cs typeface="Cambria"/>
              </a:rPr>
              <a:t> </a:t>
            </a:r>
            <a:r>
              <a:rPr sz="1800" spc="75" dirty="0">
                <a:latin typeface="Cambria"/>
                <a:cs typeface="Cambria"/>
              </a:rPr>
              <a:t>in</a:t>
            </a:r>
            <a:r>
              <a:rPr sz="1800" spc="260" dirty="0">
                <a:latin typeface="Cambria"/>
                <a:cs typeface="Cambria"/>
              </a:rPr>
              <a:t> </a:t>
            </a:r>
            <a:r>
              <a:rPr sz="1800" spc="120" dirty="0">
                <a:latin typeface="Cambria"/>
                <a:cs typeface="Cambria"/>
              </a:rPr>
              <a:t>a</a:t>
            </a:r>
            <a:r>
              <a:rPr sz="1800" spc="265" dirty="0">
                <a:latin typeface="Cambria"/>
                <a:cs typeface="Cambria"/>
              </a:rPr>
              <a:t> </a:t>
            </a:r>
            <a:r>
              <a:rPr sz="1800" spc="60" dirty="0">
                <a:latin typeface="Cambria"/>
                <a:cs typeface="Cambria"/>
              </a:rPr>
              <a:t>cluster(thesaurus</a:t>
            </a:r>
            <a:r>
              <a:rPr sz="1800" spc="260" dirty="0">
                <a:latin typeface="Cambria"/>
                <a:cs typeface="Cambria"/>
              </a:rPr>
              <a:t> </a:t>
            </a:r>
            <a:r>
              <a:rPr sz="1800" spc="35" dirty="0">
                <a:latin typeface="Cambria"/>
                <a:cs typeface="Cambria"/>
              </a:rPr>
              <a:t>class)to</a:t>
            </a:r>
            <a:endParaRPr sz="1800" dirty="0">
              <a:latin typeface="Cambria"/>
              <a:cs typeface="Cambria"/>
            </a:endParaRPr>
          </a:p>
          <a:p>
            <a:pPr marL="285115">
              <a:lnSpc>
                <a:spcPct val="100000"/>
              </a:lnSpc>
            </a:pPr>
            <a:r>
              <a:rPr sz="1800" spc="15" dirty="0">
                <a:latin typeface="Cambria"/>
                <a:cs typeface="Cambria"/>
              </a:rPr>
              <a:t>be</a:t>
            </a:r>
            <a:r>
              <a:rPr sz="1800" spc="90" dirty="0">
                <a:latin typeface="Cambria"/>
                <a:cs typeface="Cambria"/>
              </a:rPr>
              <a:t> </a:t>
            </a:r>
            <a:r>
              <a:rPr sz="1800" spc="75" dirty="0">
                <a:latin typeface="Cambria"/>
                <a:cs typeface="Cambria"/>
              </a:rPr>
              <a:t>similar</a:t>
            </a:r>
            <a:r>
              <a:rPr sz="1800" spc="100" dirty="0">
                <a:latin typeface="Cambria"/>
                <a:cs typeface="Cambria"/>
              </a:rPr>
              <a:t> </a:t>
            </a:r>
            <a:r>
              <a:rPr sz="1800" spc="15" dirty="0">
                <a:latin typeface="Cambria"/>
                <a:cs typeface="Cambria"/>
              </a:rPr>
              <a:t>to</a:t>
            </a:r>
            <a:r>
              <a:rPr sz="1800" spc="95" dirty="0">
                <a:latin typeface="Cambria"/>
                <a:cs typeface="Cambria"/>
              </a:rPr>
              <a:t> </a:t>
            </a:r>
            <a:r>
              <a:rPr sz="1800" spc="105" dirty="0">
                <a:latin typeface="Cambria"/>
                <a:cs typeface="Cambria"/>
              </a:rPr>
              <a:t>at</a:t>
            </a:r>
            <a:r>
              <a:rPr sz="1800" spc="100" dirty="0">
                <a:latin typeface="Cambria"/>
                <a:cs typeface="Cambria"/>
              </a:rPr>
              <a:t> </a:t>
            </a:r>
            <a:r>
              <a:rPr sz="1800" spc="70" dirty="0">
                <a:latin typeface="Cambria"/>
                <a:cs typeface="Cambria"/>
              </a:rPr>
              <a:t>least</a:t>
            </a:r>
            <a:r>
              <a:rPr sz="1800" spc="100" dirty="0">
                <a:latin typeface="Cambria"/>
                <a:cs typeface="Cambria"/>
              </a:rPr>
              <a:t> </a:t>
            </a:r>
            <a:r>
              <a:rPr sz="1800" spc="20" dirty="0">
                <a:latin typeface="Cambria"/>
                <a:cs typeface="Cambria"/>
              </a:rPr>
              <a:t>one</a:t>
            </a:r>
            <a:r>
              <a:rPr sz="1800" spc="95" dirty="0">
                <a:latin typeface="Cambria"/>
                <a:cs typeface="Cambria"/>
              </a:rPr>
              <a:t> </a:t>
            </a:r>
            <a:r>
              <a:rPr sz="1800" spc="40" dirty="0">
                <a:latin typeface="Cambria"/>
                <a:cs typeface="Cambria"/>
              </a:rPr>
              <a:t>other</a:t>
            </a:r>
            <a:r>
              <a:rPr sz="1800" spc="105" dirty="0">
                <a:latin typeface="Cambria"/>
                <a:cs typeface="Cambria"/>
              </a:rPr>
              <a:t> </a:t>
            </a:r>
            <a:r>
              <a:rPr sz="1800" spc="75" dirty="0">
                <a:latin typeface="Cambria"/>
                <a:cs typeface="Cambria"/>
              </a:rPr>
              <a:t>term.</a:t>
            </a:r>
            <a:endParaRPr sz="1800" dirty="0">
              <a:latin typeface="Cambria"/>
              <a:cs typeface="Cambria"/>
            </a:endParaRPr>
          </a:p>
          <a:p>
            <a:pPr marL="152400" marR="5080" indent="-152400">
              <a:lnSpc>
                <a:spcPct val="100000"/>
              </a:lnSpc>
              <a:spcBef>
                <a:spcPts val="600"/>
              </a:spcBef>
              <a:buSzPct val="94444"/>
              <a:buChar char="•"/>
              <a:tabLst>
                <a:tab pos="152400" algn="l"/>
              </a:tabLst>
            </a:pPr>
            <a:r>
              <a:rPr sz="1800" spc="114" dirty="0">
                <a:latin typeface="Cambria"/>
                <a:cs typeface="Cambria"/>
              </a:rPr>
              <a:t>In</a:t>
            </a:r>
            <a:r>
              <a:rPr sz="1800" spc="105" dirty="0">
                <a:latin typeface="Cambria"/>
                <a:cs typeface="Cambria"/>
              </a:rPr>
              <a:t> </a:t>
            </a:r>
            <a:r>
              <a:rPr sz="1800" spc="65" dirty="0">
                <a:latin typeface="Cambria"/>
                <a:cs typeface="Cambria"/>
              </a:rPr>
              <a:t>the</a:t>
            </a:r>
            <a:r>
              <a:rPr sz="1800" spc="110" dirty="0">
                <a:latin typeface="Cambria"/>
                <a:cs typeface="Cambria"/>
              </a:rPr>
              <a:t> </a:t>
            </a:r>
            <a:r>
              <a:rPr sz="1800" spc="80" dirty="0">
                <a:latin typeface="Cambria"/>
                <a:cs typeface="Cambria"/>
              </a:rPr>
              <a:t>graph,</a:t>
            </a:r>
            <a:r>
              <a:rPr sz="1800" spc="110" dirty="0">
                <a:latin typeface="Cambria"/>
                <a:cs typeface="Cambria"/>
              </a:rPr>
              <a:t> </a:t>
            </a:r>
            <a:r>
              <a:rPr sz="1800" spc="120" dirty="0">
                <a:latin typeface="Cambria"/>
                <a:cs typeface="Cambria"/>
              </a:rPr>
              <a:t>a</a:t>
            </a:r>
            <a:r>
              <a:rPr sz="1800" spc="110" dirty="0">
                <a:latin typeface="Cambria"/>
                <a:cs typeface="Cambria"/>
              </a:rPr>
              <a:t> </a:t>
            </a:r>
            <a:r>
              <a:rPr sz="1800" spc="35" dirty="0">
                <a:latin typeface="Cambria"/>
                <a:cs typeface="Cambria"/>
              </a:rPr>
              <a:t>connected</a:t>
            </a:r>
            <a:r>
              <a:rPr sz="1800" spc="110" dirty="0">
                <a:latin typeface="Cambria"/>
                <a:cs typeface="Cambria"/>
              </a:rPr>
              <a:t> </a:t>
            </a:r>
            <a:r>
              <a:rPr sz="1800" spc="30" dirty="0">
                <a:latin typeface="Cambria"/>
                <a:cs typeface="Cambria"/>
              </a:rPr>
              <a:t>component</a:t>
            </a:r>
            <a:r>
              <a:rPr sz="1800" spc="110" dirty="0">
                <a:latin typeface="Cambria"/>
                <a:cs typeface="Cambria"/>
              </a:rPr>
              <a:t> </a:t>
            </a:r>
            <a:r>
              <a:rPr sz="1800" spc="60" dirty="0">
                <a:latin typeface="Cambria"/>
                <a:cs typeface="Cambria"/>
              </a:rPr>
              <a:t>is</a:t>
            </a:r>
            <a:r>
              <a:rPr sz="1800" spc="105" dirty="0">
                <a:latin typeface="Cambria"/>
                <a:cs typeface="Cambria"/>
              </a:rPr>
              <a:t> </a:t>
            </a:r>
            <a:r>
              <a:rPr sz="1800" spc="120" dirty="0">
                <a:latin typeface="Cambria"/>
                <a:cs typeface="Cambria"/>
              </a:rPr>
              <a:t>a</a:t>
            </a:r>
            <a:r>
              <a:rPr sz="1800" spc="114" dirty="0">
                <a:latin typeface="Cambria"/>
                <a:cs typeface="Cambria"/>
              </a:rPr>
              <a:t> </a:t>
            </a:r>
            <a:r>
              <a:rPr sz="1800" spc="90" dirty="0">
                <a:latin typeface="Cambria"/>
                <a:cs typeface="Cambria"/>
              </a:rPr>
              <a:t>maximal</a:t>
            </a:r>
            <a:r>
              <a:rPr sz="1800" spc="105" dirty="0">
                <a:latin typeface="Cambria"/>
                <a:cs typeface="Cambria"/>
              </a:rPr>
              <a:t> </a:t>
            </a:r>
            <a:r>
              <a:rPr sz="1800" spc="55" dirty="0">
                <a:latin typeface="Cambria"/>
                <a:cs typeface="Cambria"/>
              </a:rPr>
              <a:t>set</a:t>
            </a:r>
            <a:r>
              <a:rPr sz="1800" spc="105" dirty="0">
                <a:latin typeface="Cambria"/>
                <a:cs typeface="Cambria"/>
              </a:rPr>
              <a:t> </a:t>
            </a:r>
            <a:r>
              <a:rPr sz="1800" spc="-5" dirty="0">
                <a:latin typeface="Cambria"/>
                <a:cs typeface="Cambria"/>
              </a:rPr>
              <a:t>of</a:t>
            </a:r>
            <a:r>
              <a:rPr sz="1800" spc="105" dirty="0">
                <a:latin typeface="Cambria"/>
                <a:cs typeface="Cambria"/>
              </a:rPr>
              <a:t> </a:t>
            </a:r>
            <a:r>
              <a:rPr sz="1800" spc="55" dirty="0">
                <a:latin typeface="Cambria"/>
                <a:cs typeface="Cambria"/>
              </a:rPr>
              <a:t>nodes,such</a:t>
            </a:r>
            <a:r>
              <a:rPr sz="1800" spc="120" dirty="0">
                <a:latin typeface="Cambria"/>
                <a:cs typeface="Cambria"/>
              </a:rPr>
              <a:t> </a:t>
            </a:r>
            <a:r>
              <a:rPr sz="1800" spc="95" dirty="0">
                <a:latin typeface="Cambria"/>
                <a:cs typeface="Cambria"/>
              </a:rPr>
              <a:t>that </a:t>
            </a:r>
            <a:r>
              <a:rPr sz="1800" spc="-385" dirty="0">
                <a:latin typeface="Cambria"/>
                <a:cs typeface="Cambria"/>
              </a:rPr>
              <a:t> </a:t>
            </a:r>
            <a:r>
              <a:rPr sz="1800" spc="60" dirty="0">
                <a:latin typeface="Cambria"/>
                <a:cs typeface="Cambria"/>
              </a:rPr>
              <a:t>each</a:t>
            </a:r>
            <a:r>
              <a:rPr sz="1800" spc="100" dirty="0">
                <a:latin typeface="Cambria"/>
                <a:cs typeface="Cambria"/>
              </a:rPr>
              <a:t> </a:t>
            </a:r>
            <a:r>
              <a:rPr sz="1800" spc="20" dirty="0">
                <a:latin typeface="Cambria"/>
                <a:cs typeface="Cambria"/>
              </a:rPr>
              <a:t>node</a:t>
            </a:r>
            <a:r>
              <a:rPr sz="1800" spc="100" dirty="0">
                <a:latin typeface="Cambria"/>
                <a:cs typeface="Cambria"/>
              </a:rPr>
              <a:t> </a:t>
            </a:r>
            <a:r>
              <a:rPr sz="1800" spc="60" dirty="0">
                <a:latin typeface="Cambria"/>
                <a:cs typeface="Cambria"/>
              </a:rPr>
              <a:t>is</a:t>
            </a:r>
            <a:r>
              <a:rPr sz="1800" spc="105" dirty="0">
                <a:latin typeface="Cambria"/>
                <a:cs typeface="Cambria"/>
              </a:rPr>
              <a:t> </a:t>
            </a:r>
            <a:r>
              <a:rPr sz="1800" spc="60" dirty="0">
                <a:latin typeface="Cambria"/>
                <a:cs typeface="Cambria"/>
              </a:rPr>
              <a:t>reachable</a:t>
            </a:r>
            <a:r>
              <a:rPr sz="1800" spc="95" dirty="0">
                <a:latin typeface="Cambria"/>
                <a:cs typeface="Cambria"/>
              </a:rPr>
              <a:t> </a:t>
            </a:r>
            <a:r>
              <a:rPr sz="1800" spc="35" dirty="0">
                <a:latin typeface="Cambria"/>
                <a:cs typeface="Cambria"/>
              </a:rPr>
              <a:t>from</a:t>
            </a:r>
            <a:r>
              <a:rPr sz="1800" spc="105" dirty="0">
                <a:latin typeface="Cambria"/>
                <a:cs typeface="Cambria"/>
              </a:rPr>
              <a:t> </a:t>
            </a:r>
            <a:r>
              <a:rPr sz="1800" spc="40" dirty="0">
                <a:latin typeface="Cambria"/>
                <a:cs typeface="Cambria"/>
              </a:rPr>
              <a:t>every</a:t>
            </a:r>
            <a:r>
              <a:rPr sz="1800" spc="95" dirty="0">
                <a:latin typeface="Cambria"/>
                <a:cs typeface="Cambria"/>
              </a:rPr>
              <a:t> </a:t>
            </a:r>
            <a:r>
              <a:rPr sz="1800" spc="40" dirty="0">
                <a:latin typeface="Cambria"/>
                <a:cs typeface="Cambria"/>
              </a:rPr>
              <a:t>other</a:t>
            </a:r>
            <a:r>
              <a:rPr sz="1800" spc="105" dirty="0">
                <a:latin typeface="Cambria"/>
                <a:cs typeface="Cambria"/>
              </a:rPr>
              <a:t> </a:t>
            </a:r>
            <a:r>
              <a:rPr sz="1800" spc="20" dirty="0">
                <a:latin typeface="Cambria"/>
                <a:cs typeface="Cambria"/>
              </a:rPr>
              <a:t>node</a:t>
            </a:r>
            <a:r>
              <a:rPr sz="1800" spc="100" dirty="0">
                <a:latin typeface="Cambria"/>
                <a:cs typeface="Cambria"/>
              </a:rPr>
              <a:t> </a:t>
            </a:r>
            <a:r>
              <a:rPr sz="1800" spc="75" dirty="0">
                <a:latin typeface="Cambria"/>
                <a:cs typeface="Cambria"/>
              </a:rPr>
              <a:t>in</a:t>
            </a:r>
            <a:r>
              <a:rPr sz="1800" spc="105" dirty="0">
                <a:latin typeface="Cambria"/>
                <a:cs typeface="Cambria"/>
              </a:rPr>
              <a:t> </a:t>
            </a:r>
            <a:r>
              <a:rPr sz="1800" spc="65" dirty="0">
                <a:latin typeface="Cambria"/>
                <a:cs typeface="Cambria"/>
              </a:rPr>
              <a:t>the</a:t>
            </a:r>
            <a:r>
              <a:rPr sz="1800" spc="105" dirty="0">
                <a:latin typeface="Cambria"/>
                <a:cs typeface="Cambria"/>
              </a:rPr>
              <a:t> </a:t>
            </a:r>
            <a:r>
              <a:rPr sz="1800" spc="75" dirty="0">
                <a:latin typeface="Cambria"/>
                <a:cs typeface="Cambria"/>
              </a:rPr>
              <a:t>set.</a:t>
            </a:r>
            <a:endParaRPr sz="1800" dirty="0">
              <a:latin typeface="Cambria"/>
              <a:cs typeface="Cambria"/>
            </a:endParaRPr>
          </a:p>
          <a:p>
            <a:pPr marL="12700">
              <a:lnSpc>
                <a:spcPct val="100000"/>
              </a:lnSpc>
              <a:spcBef>
                <a:spcPts val="600"/>
              </a:spcBef>
            </a:pPr>
            <a:r>
              <a:rPr sz="1800" spc="65" dirty="0">
                <a:latin typeface="Cambria"/>
                <a:cs typeface="Cambria"/>
              </a:rPr>
              <a:t>Algorithm:</a:t>
            </a:r>
            <a:endParaRPr sz="1800" dirty="0">
              <a:latin typeface="Cambria"/>
              <a:cs typeface="Cambria"/>
            </a:endParaRPr>
          </a:p>
          <a:p>
            <a:pPr marL="204470" marR="5080" indent="-204470">
              <a:lnSpc>
                <a:spcPct val="100000"/>
              </a:lnSpc>
              <a:spcBef>
                <a:spcPts val="600"/>
              </a:spcBef>
              <a:buSzPct val="94444"/>
              <a:buAutoNum type="arabicPeriod"/>
              <a:tabLst>
                <a:tab pos="204470" algn="l"/>
              </a:tabLst>
            </a:pPr>
            <a:r>
              <a:rPr sz="1800" spc="75" dirty="0">
                <a:latin typeface="Cambria"/>
                <a:cs typeface="Cambria"/>
              </a:rPr>
              <a:t>Select</a:t>
            </a:r>
            <a:r>
              <a:rPr sz="1800" spc="110" dirty="0">
                <a:latin typeface="Cambria"/>
                <a:cs typeface="Cambria"/>
              </a:rPr>
              <a:t> </a:t>
            </a:r>
            <a:r>
              <a:rPr sz="1800" spc="120" dirty="0">
                <a:latin typeface="Cambria"/>
                <a:cs typeface="Cambria"/>
              </a:rPr>
              <a:t>a</a:t>
            </a:r>
            <a:r>
              <a:rPr sz="1800" spc="105" dirty="0">
                <a:latin typeface="Cambria"/>
                <a:cs typeface="Cambria"/>
              </a:rPr>
              <a:t> </a:t>
            </a:r>
            <a:r>
              <a:rPr sz="1800" spc="60" dirty="0">
                <a:latin typeface="Cambria"/>
                <a:cs typeface="Cambria"/>
              </a:rPr>
              <a:t>term</a:t>
            </a:r>
            <a:r>
              <a:rPr sz="1800" spc="110" dirty="0">
                <a:latin typeface="Cambria"/>
                <a:cs typeface="Cambria"/>
              </a:rPr>
              <a:t> </a:t>
            </a:r>
            <a:r>
              <a:rPr sz="1800" spc="40" dirty="0">
                <a:latin typeface="Cambria"/>
                <a:cs typeface="Cambria"/>
              </a:rPr>
              <a:t>not</a:t>
            </a:r>
            <a:r>
              <a:rPr sz="1800" spc="105" dirty="0">
                <a:latin typeface="Cambria"/>
                <a:cs typeface="Cambria"/>
              </a:rPr>
              <a:t> </a:t>
            </a:r>
            <a:r>
              <a:rPr sz="1800" spc="75" dirty="0">
                <a:latin typeface="Cambria"/>
                <a:cs typeface="Cambria"/>
              </a:rPr>
              <a:t>in</a:t>
            </a:r>
            <a:r>
              <a:rPr sz="1800" spc="105" dirty="0">
                <a:latin typeface="Cambria"/>
                <a:cs typeface="Cambria"/>
              </a:rPr>
              <a:t> </a:t>
            </a:r>
            <a:r>
              <a:rPr sz="1800" spc="120" dirty="0">
                <a:latin typeface="Cambria"/>
                <a:cs typeface="Cambria"/>
              </a:rPr>
              <a:t>a</a:t>
            </a:r>
            <a:r>
              <a:rPr sz="1800" spc="110" dirty="0">
                <a:latin typeface="Cambria"/>
                <a:cs typeface="Cambria"/>
              </a:rPr>
              <a:t> </a:t>
            </a:r>
            <a:r>
              <a:rPr sz="1800" spc="65" dirty="0">
                <a:latin typeface="Cambria"/>
                <a:cs typeface="Cambria"/>
              </a:rPr>
              <a:t>class</a:t>
            </a:r>
            <a:r>
              <a:rPr sz="1800" spc="105" dirty="0">
                <a:latin typeface="Cambria"/>
                <a:cs typeface="Cambria"/>
              </a:rPr>
              <a:t> </a:t>
            </a:r>
            <a:r>
              <a:rPr sz="1800" spc="80" dirty="0">
                <a:latin typeface="Cambria"/>
                <a:cs typeface="Cambria"/>
              </a:rPr>
              <a:t>and</a:t>
            </a:r>
            <a:r>
              <a:rPr sz="1800" spc="120" dirty="0">
                <a:latin typeface="Cambria"/>
                <a:cs typeface="Cambria"/>
              </a:rPr>
              <a:t> </a:t>
            </a:r>
            <a:r>
              <a:rPr sz="1800" spc="45" dirty="0">
                <a:latin typeface="Cambria"/>
                <a:cs typeface="Cambria"/>
              </a:rPr>
              <a:t>place</a:t>
            </a:r>
            <a:r>
              <a:rPr sz="1800" spc="100" dirty="0">
                <a:latin typeface="Cambria"/>
                <a:cs typeface="Cambria"/>
              </a:rPr>
              <a:t> </a:t>
            </a:r>
            <a:r>
              <a:rPr sz="1800" spc="75" dirty="0">
                <a:latin typeface="Cambria"/>
                <a:cs typeface="Cambria"/>
              </a:rPr>
              <a:t>it</a:t>
            </a:r>
            <a:r>
              <a:rPr sz="1800" spc="105" dirty="0">
                <a:latin typeface="Cambria"/>
                <a:cs typeface="Cambria"/>
              </a:rPr>
              <a:t> </a:t>
            </a:r>
            <a:r>
              <a:rPr sz="1800" spc="75" dirty="0">
                <a:latin typeface="Cambria"/>
                <a:cs typeface="Cambria"/>
              </a:rPr>
              <a:t>in</a:t>
            </a:r>
            <a:r>
              <a:rPr sz="1800" spc="110" dirty="0">
                <a:latin typeface="Cambria"/>
                <a:cs typeface="Cambria"/>
              </a:rPr>
              <a:t> </a:t>
            </a:r>
            <a:r>
              <a:rPr sz="1800" spc="120" dirty="0">
                <a:latin typeface="Cambria"/>
                <a:cs typeface="Cambria"/>
              </a:rPr>
              <a:t>a</a:t>
            </a:r>
            <a:r>
              <a:rPr sz="1800" spc="105" dirty="0">
                <a:latin typeface="Cambria"/>
                <a:cs typeface="Cambria"/>
              </a:rPr>
              <a:t> </a:t>
            </a:r>
            <a:r>
              <a:rPr sz="1800" spc="40" dirty="0">
                <a:latin typeface="Cambria"/>
                <a:cs typeface="Cambria"/>
              </a:rPr>
              <a:t>new</a:t>
            </a:r>
            <a:r>
              <a:rPr sz="1800" spc="105" dirty="0">
                <a:latin typeface="Cambria"/>
                <a:cs typeface="Cambria"/>
              </a:rPr>
              <a:t> </a:t>
            </a:r>
            <a:r>
              <a:rPr sz="1800" spc="55" dirty="0">
                <a:latin typeface="Cambria"/>
                <a:cs typeface="Cambria"/>
              </a:rPr>
              <a:t>class(If</a:t>
            </a:r>
            <a:r>
              <a:rPr sz="1800" spc="105" dirty="0">
                <a:latin typeface="Cambria"/>
                <a:cs typeface="Cambria"/>
              </a:rPr>
              <a:t> </a:t>
            </a:r>
            <a:r>
              <a:rPr sz="1800" spc="85" dirty="0">
                <a:latin typeface="Cambria"/>
                <a:cs typeface="Cambria"/>
              </a:rPr>
              <a:t>all</a:t>
            </a:r>
            <a:r>
              <a:rPr sz="1800" spc="100" dirty="0">
                <a:latin typeface="Cambria"/>
                <a:cs typeface="Cambria"/>
              </a:rPr>
              <a:t> </a:t>
            </a:r>
            <a:r>
              <a:rPr sz="1800" spc="60" dirty="0">
                <a:latin typeface="Cambria"/>
                <a:cs typeface="Cambria"/>
              </a:rPr>
              <a:t>terms</a:t>
            </a:r>
            <a:r>
              <a:rPr sz="1800" spc="114" dirty="0">
                <a:latin typeface="Cambria"/>
                <a:cs typeface="Cambria"/>
              </a:rPr>
              <a:t> </a:t>
            </a:r>
            <a:r>
              <a:rPr sz="1800" spc="60" dirty="0">
                <a:latin typeface="Cambria"/>
                <a:cs typeface="Cambria"/>
              </a:rPr>
              <a:t>are</a:t>
            </a:r>
            <a:r>
              <a:rPr sz="1800" spc="110" dirty="0">
                <a:latin typeface="Cambria"/>
                <a:cs typeface="Cambria"/>
              </a:rPr>
              <a:t> </a:t>
            </a:r>
            <a:r>
              <a:rPr sz="1800" spc="75" dirty="0">
                <a:latin typeface="Cambria"/>
                <a:cs typeface="Cambria"/>
              </a:rPr>
              <a:t>in </a:t>
            </a:r>
            <a:r>
              <a:rPr sz="1800" spc="-385" dirty="0">
                <a:latin typeface="Cambria"/>
                <a:cs typeface="Cambria"/>
              </a:rPr>
              <a:t> </a:t>
            </a:r>
            <a:r>
              <a:rPr sz="1800" spc="65" dirty="0">
                <a:latin typeface="Cambria"/>
                <a:cs typeface="Cambria"/>
              </a:rPr>
              <a:t>classes,</a:t>
            </a:r>
            <a:r>
              <a:rPr sz="1800" spc="95" dirty="0">
                <a:latin typeface="Cambria"/>
                <a:cs typeface="Cambria"/>
              </a:rPr>
              <a:t> </a:t>
            </a:r>
            <a:r>
              <a:rPr sz="1800" spc="5" dirty="0">
                <a:latin typeface="Cambria"/>
                <a:cs typeface="Cambria"/>
              </a:rPr>
              <a:t>stop)</a:t>
            </a:r>
            <a:endParaRPr sz="1800" dirty="0">
              <a:latin typeface="Cambria"/>
              <a:cs typeface="Cambria"/>
            </a:endParaRPr>
          </a:p>
          <a:p>
            <a:pPr marL="12700" marR="1852930">
              <a:lnSpc>
                <a:spcPct val="127800"/>
              </a:lnSpc>
              <a:buSzPct val="94444"/>
              <a:buAutoNum type="arabicPeriod"/>
              <a:tabLst>
                <a:tab pos="204470" algn="l"/>
              </a:tabLst>
            </a:pPr>
            <a:r>
              <a:rPr sz="1800" spc="80" dirty="0">
                <a:latin typeface="Cambria"/>
                <a:cs typeface="Cambria"/>
              </a:rPr>
              <a:t>Place</a:t>
            </a:r>
            <a:r>
              <a:rPr sz="1800" spc="90" dirty="0">
                <a:latin typeface="Cambria"/>
                <a:cs typeface="Cambria"/>
              </a:rPr>
              <a:t> </a:t>
            </a:r>
            <a:r>
              <a:rPr sz="1800" spc="75" dirty="0">
                <a:latin typeface="Cambria"/>
                <a:cs typeface="Cambria"/>
              </a:rPr>
              <a:t>in</a:t>
            </a:r>
            <a:r>
              <a:rPr sz="1800" spc="105" dirty="0">
                <a:latin typeface="Cambria"/>
                <a:cs typeface="Cambria"/>
              </a:rPr>
              <a:t> </a:t>
            </a:r>
            <a:r>
              <a:rPr sz="1800" spc="95" dirty="0">
                <a:latin typeface="Cambria"/>
                <a:cs typeface="Cambria"/>
              </a:rPr>
              <a:t>that</a:t>
            </a:r>
            <a:r>
              <a:rPr sz="1800" spc="100" dirty="0">
                <a:latin typeface="Cambria"/>
                <a:cs typeface="Cambria"/>
              </a:rPr>
              <a:t> </a:t>
            </a:r>
            <a:r>
              <a:rPr sz="1800" spc="65" dirty="0">
                <a:latin typeface="Cambria"/>
                <a:cs typeface="Cambria"/>
              </a:rPr>
              <a:t>class</a:t>
            </a:r>
            <a:r>
              <a:rPr sz="1800" spc="105" dirty="0">
                <a:latin typeface="Cambria"/>
                <a:cs typeface="Cambria"/>
              </a:rPr>
              <a:t> </a:t>
            </a:r>
            <a:r>
              <a:rPr sz="1800" spc="85" dirty="0">
                <a:latin typeface="Cambria"/>
                <a:cs typeface="Cambria"/>
              </a:rPr>
              <a:t>all</a:t>
            </a:r>
            <a:r>
              <a:rPr sz="1800" spc="100" dirty="0">
                <a:latin typeface="Cambria"/>
                <a:cs typeface="Cambria"/>
              </a:rPr>
              <a:t> </a:t>
            </a:r>
            <a:r>
              <a:rPr sz="1800" spc="40" dirty="0">
                <a:latin typeface="Cambria"/>
                <a:cs typeface="Cambria"/>
              </a:rPr>
              <a:t>other</a:t>
            </a:r>
            <a:r>
              <a:rPr sz="1800" spc="105" dirty="0">
                <a:latin typeface="Cambria"/>
                <a:cs typeface="Cambria"/>
              </a:rPr>
              <a:t> </a:t>
            </a:r>
            <a:r>
              <a:rPr sz="1800" spc="60" dirty="0">
                <a:latin typeface="Cambria"/>
                <a:cs typeface="Cambria"/>
              </a:rPr>
              <a:t>terms</a:t>
            </a:r>
            <a:r>
              <a:rPr sz="1800" spc="105" dirty="0">
                <a:latin typeface="Cambria"/>
                <a:cs typeface="Cambria"/>
              </a:rPr>
              <a:t> </a:t>
            </a:r>
            <a:r>
              <a:rPr sz="1800" spc="95" dirty="0">
                <a:latin typeface="Cambria"/>
                <a:cs typeface="Cambria"/>
              </a:rPr>
              <a:t>that</a:t>
            </a:r>
            <a:r>
              <a:rPr sz="1800" spc="105" dirty="0">
                <a:latin typeface="Cambria"/>
                <a:cs typeface="Cambria"/>
              </a:rPr>
              <a:t> </a:t>
            </a:r>
            <a:r>
              <a:rPr sz="1800" spc="60" dirty="0">
                <a:latin typeface="Cambria"/>
                <a:cs typeface="Cambria"/>
              </a:rPr>
              <a:t>are</a:t>
            </a:r>
            <a:r>
              <a:rPr sz="1800" spc="100" dirty="0">
                <a:latin typeface="Cambria"/>
                <a:cs typeface="Cambria"/>
              </a:rPr>
              <a:t> </a:t>
            </a:r>
            <a:r>
              <a:rPr sz="1800" spc="75" dirty="0">
                <a:latin typeface="Cambria"/>
                <a:cs typeface="Cambria"/>
              </a:rPr>
              <a:t>similar</a:t>
            </a:r>
            <a:r>
              <a:rPr sz="1800" spc="105" dirty="0">
                <a:latin typeface="Cambria"/>
                <a:cs typeface="Cambria"/>
              </a:rPr>
              <a:t> </a:t>
            </a:r>
            <a:r>
              <a:rPr sz="1800" spc="15" dirty="0">
                <a:latin typeface="Cambria"/>
                <a:cs typeface="Cambria"/>
              </a:rPr>
              <a:t>to</a:t>
            </a:r>
            <a:r>
              <a:rPr sz="1800" spc="100" dirty="0">
                <a:latin typeface="Cambria"/>
                <a:cs typeface="Cambria"/>
              </a:rPr>
              <a:t> </a:t>
            </a:r>
            <a:r>
              <a:rPr sz="1800" spc="70" dirty="0">
                <a:latin typeface="Cambria"/>
                <a:cs typeface="Cambria"/>
              </a:rPr>
              <a:t>it </a:t>
            </a:r>
            <a:r>
              <a:rPr sz="1800" spc="-380" dirty="0">
                <a:latin typeface="Cambria"/>
                <a:cs typeface="Cambria"/>
              </a:rPr>
              <a:t> </a:t>
            </a:r>
            <a:r>
              <a:rPr sz="1800" spc="70" dirty="0">
                <a:latin typeface="Cambria"/>
                <a:cs typeface="Cambria"/>
              </a:rPr>
              <a:t>3.For</a:t>
            </a:r>
            <a:r>
              <a:rPr sz="1800" spc="150" dirty="0">
                <a:latin typeface="Cambria"/>
                <a:cs typeface="Cambria"/>
              </a:rPr>
              <a:t> </a:t>
            </a:r>
            <a:r>
              <a:rPr sz="1800" spc="60" dirty="0">
                <a:latin typeface="Cambria"/>
                <a:cs typeface="Cambria"/>
              </a:rPr>
              <a:t>each</a:t>
            </a:r>
            <a:r>
              <a:rPr sz="1800" spc="155" dirty="0">
                <a:latin typeface="Cambria"/>
                <a:cs typeface="Cambria"/>
              </a:rPr>
              <a:t> </a:t>
            </a:r>
            <a:r>
              <a:rPr sz="1800" spc="60" dirty="0">
                <a:latin typeface="Cambria"/>
                <a:cs typeface="Cambria"/>
              </a:rPr>
              <a:t>term</a:t>
            </a:r>
            <a:r>
              <a:rPr sz="1800" spc="155" dirty="0">
                <a:latin typeface="Cambria"/>
                <a:cs typeface="Cambria"/>
              </a:rPr>
              <a:t> </a:t>
            </a:r>
            <a:r>
              <a:rPr sz="1800" spc="45" dirty="0">
                <a:latin typeface="Cambria"/>
                <a:cs typeface="Cambria"/>
              </a:rPr>
              <a:t>placed</a:t>
            </a:r>
            <a:r>
              <a:rPr sz="1800" spc="160" dirty="0">
                <a:latin typeface="Cambria"/>
                <a:cs typeface="Cambria"/>
              </a:rPr>
              <a:t> </a:t>
            </a:r>
            <a:r>
              <a:rPr sz="1800" spc="75" dirty="0">
                <a:latin typeface="Cambria"/>
                <a:cs typeface="Cambria"/>
              </a:rPr>
              <a:t>in</a:t>
            </a:r>
            <a:r>
              <a:rPr sz="1800" spc="160" dirty="0">
                <a:latin typeface="Cambria"/>
                <a:cs typeface="Cambria"/>
              </a:rPr>
              <a:t> </a:t>
            </a:r>
            <a:r>
              <a:rPr sz="1800" spc="65" dirty="0">
                <a:latin typeface="Cambria"/>
                <a:cs typeface="Cambria"/>
              </a:rPr>
              <a:t>the</a:t>
            </a:r>
            <a:r>
              <a:rPr sz="1800" spc="155" dirty="0">
                <a:latin typeface="Cambria"/>
                <a:cs typeface="Cambria"/>
              </a:rPr>
              <a:t> </a:t>
            </a:r>
            <a:r>
              <a:rPr sz="1800" spc="75" dirty="0">
                <a:latin typeface="Cambria"/>
                <a:cs typeface="Cambria"/>
              </a:rPr>
              <a:t>class,</a:t>
            </a:r>
            <a:r>
              <a:rPr sz="1800" spc="165" dirty="0">
                <a:latin typeface="Cambria"/>
                <a:cs typeface="Cambria"/>
              </a:rPr>
              <a:t> </a:t>
            </a:r>
            <a:r>
              <a:rPr sz="1800" spc="55" dirty="0">
                <a:latin typeface="Cambria"/>
                <a:cs typeface="Cambria"/>
              </a:rPr>
              <a:t>repeat</a:t>
            </a:r>
            <a:r>
              <a:rPr sz="1800" spc="160" dirty="0">
                <a:latin typeface="Cambria"/>
                <a:cs typeface="Cambria"/>
              </a:rPr>
              <a:t> </a:t>
            </a:r>
            <a:r>
              <a:rPr sz="1800" spc="40" dirty="0">
                <a:latin typeface="Cambria"/>
                <a:cs typeface="Cambria"/>
              </a:rPr>
              <a:t>step2 </a:t>
            </a:r>
            <a:r>
              <a:rPr sz="1800" spc="45" dirty="0">
                <a:latin typeface="Cambria"/>
                <a:cs typeface="Cambria"/>
              </a:rPr>
              <a:t> </a:t>
            </a:r>
            <a:r>
              <a:rPr sz="1800" spc="75" dirty="0">
                <a:latin typeface="Cambria"/>
                <a:cs typeface="Cambria"/>
              </a:rPr>
              <a:t>4.When</a:t>
            </a:r>
            <a:r>
              <a:rPr sz="1800" spc="95" dirty="0">
                <a:latin typeface="Cambria"/>
                <a:cs typeface="Cambria"/>
              </a:rPr>
              <a:t> </a:t>
            </a:r>
            <a:r>
              <a:rPr sz="1800" spc="15" dirty="0">
                <a:latin typeface="Cambria"/>
                <a:cs typeface="Cambria"/>
              </a:rPr>
              <a:t>no</a:t>
            </a:r>
            <a:r>
              <a:rPr sz="1800" spc="105" dirty="0">
                <a:latin typeface="Cambria"/>
                <a:cs typeface="Cambria"/>
              </a:rPr>
              <a:t> </a:t>
            </a:r>
            <a:r>
              <a:rPr sz="1800" spc="40" dirty="0">
                <a:latin typeface="Cambria"/>
                <a:cs typeface="Cambria"/>
              </a:rPr>
              <a:t>new</a:t>
            </a:r>
            <a:r>
              <a:rPr sz="1800" spc="95" dirty="0">
                <a:latin typeface="Cambria"/>
                <a:cs typeface="Cambria"/>
              </a:rPr>
              <a:t> </a:t>
            </a:r>
            <a:r>
              <a:rPr sz="1800" spc="60" dirty="0">
                <a:latin typeface="Cambria"/>
                <a:cs typeface="Cambria"/>
              </a:rPr>
              <a:t>terms</a:t>
            </a:r>
            <a:r>
              <a:rPr sz="1800" spc="110" dirty="0">
                <a:latin typeface="Cambria"/>
                <a:cs typeface="Cambria"/>
              </a:rPr>
              <a:t> </a:t>
            </a:r>
            <a:r>
              <a:rPr sz="1800" spc="60" dirty="0">
                <a:latin typeface="Cambria"/>
                <a:cs typeface="Cambria"/>
              </a:rPr>
              <a:t>are</a:t>
            </a:r>
            <a:r>
              <a:rPr sz="1800" spc="95" dirty="0">
                <a:latin typeface="Cambria"/>
                <a:cs typeface="Cambria"/>
              </a:rPr>
              <a:t> </a:t>
            </a:r>
            <a:r>
              <a:rPr sz="1800" spc="50" dirty="0">
                <a:latin typeface="Cambria"/>
                <a:cs typeface="Cambria"/>
              </a:rPr>
              <a:t>identified</a:t>
            </a:r>
            <a:r>
              <a:rPr sz="1800" spc="110" dirty="0">
                <a:latin typeface="Cambria"/>
                <a:cs typeface="Cambria"/>
              </a:rPr>
              <a:t> </a:t>
            </a:r>
            <a:r>
              <a:rPr sz="1800" spc="75" dirty="0">
                <a:latin typeface="Cambria"/>
                <a:cs typeface="Cambria"/>
              </a:rPr>
              <a:t>in</a:t>
            </a:r>
            <a:r>
              <a:rPr sz="1800" spc="100" dirty="0">
                <a:latin typeface="Cambria"/>
                <a:cs typeface="Cambria"/>
              </a:rPr>
              <a:t> </a:t>
            </a:r>
            <a:r>
              <a:rPr sz="1800" spc="55" dirty="0">
                <a:latin typeface="Cambria"/>
                <a:cs typeface="Cambria"/>
              </a:rPr>
              <a:t>Step2,goto</a:t>
            </a:r>
            <a:r>
              <a:rPr sz="1800" spc="105" dirty="0">
                <a:latin typeface="Cambria"/>
                <a:cs typeface="Cambria"/>
              </a:rPr>
              <a:t> </a:t>
            </a:r>
            <a:r>
              <a:rPr sz="1800" spc="75" dirty="0">
                <a:latin typeface="Cambria"/>
                <a:cs typeface="Cambria"/>
              </a:rPr>
              <a:t>Step1 </a:t>
            </a:r>
            <a:r>
              <a:rPr sz="1800" spc="80" dirty="0">
                <a:latin typeface="Cambria"/>
                <a:cs typeface="Cambria"/>
              </a:rPr>
              <a:t> </a:t>
            </a:r>
            <a:r>
              <a:rPr sz="1800" spc="85" dirty="0">
                <a:latin typeface="Cambria"/>
                <a:cs typeface="Cambria"/>
              </a:rPr>
              <a:t>Example:</a:t>
            </a:r>
            <a:endParaRPr sz="1800" dirty="0">
              <a:latin typeface="Cambria"/>
              <a:cs typeface="Cambria"/>
            </a:endParaRPr>
          </a:p>
          <a:p>
            <a:pPr marL="12700" marR="1557655">
              <a:lnSpc>
                <a:spcPct val="127800"/>
              </a:lnSpc>
              <a:buSzPct val="94444"/>
              <a:buChar char="•"/>
              <a:tabLst>
                <a:tab pos="152400" algn="l"/>
              </a:tabLst>
            </a:pPr>
            <a:r>
              <a:rPr sz="1800" spc="90" dirty="0">
                <a:latin typeface="Cambria"/>
                <a:cs typeface="Cambria"/>
              </a:rPr>
              <a:t>Classes </a:t>
            </a:r>
            <a:r>
              <a:rPr sz="1800" spc="45" dirty="0">
                <a:latin typeface="Cambria"/>
                <a:cs typeface="Cambria"/>
              </a:rPr>
              <a:t>created: </a:t>
            </a:r>
            <a:r>
              <a:rPr sz="1800" spc="50" dirty="0">
                <a:latin typeface="Cambria"/>
                <a:cs typeface="Cambria"/>
              </a:rPr>
              <a:t> </a:t>
            </a:r>
            <a:r>
              <a:rPr sz="1800" spc="65" dirty="0">
                <a:latin typeface="Cambria"/>
                <a:cs typeface="Cambria"/>
              </a:rPr>
              <a:t>Class1=(Term1,Term3,Term4,Term5,Term6,Term2,Term8) </a:t>
            </a:r>
            <a:r>
              <a:rPr sz="1800" spc="-385" dirty="0">
                <a:latin typeface="Cambria"/>
                <a:cs typeface="Cambria"/>
              </a:rPr>
              <a:t> </a:t>
            </a:r>
            <a:r>
              <a:rPr sz="1800" spc="55" dirty="0">
                <a:latin typeface="Cambria"/>
                <a:cs typeface="Cambria"/>
              </a:rPr>
              <a:t>Class2=(Term7)</a:t>
            </a:r>
            <a:endParaRPr sz="1800" dirty="0">
              <a:latin typeface="Cambria"/>
              <a:cs typeface="Cambria"/>
            </a:endParaRPr>
          </a:p>
          <a:p>
            <a:pPr marL="151765" indent="-139700">
              <a:lnSpc>
                <a:spcPct val="100000"/>
              </a:lnSpc>
              <a:spcBef>
                <a:spcPts val="600"/>
              </a:spcBef>
              <a:buSzPct val="94444"/>
              <a:buChar char="•"/>
              <a:tabLst>
                <a:tab pos="152400" algn="l"/>
              </a:tabLst>
            </a:pPr>
            <a:r>
              <a:rPr sz="1800" spc="70" dirty="0">
                <a:latin typeface="Cambria"/>
                <a:cs typeface="Cambria"/>
              </a:rPr>
              <a:t>Algorithm</a:t>
            </a:r>
            <a:r>
              <a:rPr sz="1800" spc="85" dirty="0">
                <a:latin typeface="Cambria"/>
                <a:cs typeface="Cambria"/>
              </a:rPr>
              <a:t> </a:t>
            </a:r>
            <a:r>
              <a:rPr sz="1800" spc="55" dirty="0">
                <a:latin typeface="Cambria"/>
                <a:cs typeface="Cambria"/>
              </a:rPr>
              <a:t>partitions</a:t>
            </a:r>
            <a:r>
              <a:rPr sz="1800" spc="110" dirty="0">
                <a:latin typeface="Cambria"/>
                <a:cs typeface="Cambria"/>
              </a:rPr>
              <a:t> </a:t>
            </a:r>
            <a:r>
              <a:rPr sz="1800" spc="65" dirty="0">
                <a:latin typeface="Cambria"/>
                <a:cs typeface="Cambria"/>
              </a:rPr>
              <a:t>the</a:t>
            </a:r>
            <a:r>
              <a:rPr sz="1800" spc="110" dirty="0">
                <a:latin typeface="Cambria"/>
                <a:cs typeface="Cambria"/>
              </a:rPr>
              <a:t> </a:t>
            </a:r>
            <a:r>
              <a:rPr sz="1800" spc="55" dirty="0">
                <a:latin typeface="Cambria"/>
                <a:cs typeface="Cambria"/>
              </a:rPr>
              <a:t>set</a:t>
            </a:r>
            <a:r>
              <a:rPr sz="1800" spc="100" dirty="0">
                <a:latin typeface="Cambria"/>
                <a:cs typeface="Cambria"/>
              </a:rPr>
              <a:t> </a:t>
            </a:r>
            <a:r>
              <a:rPr sz="1800" spc="-5" dirty="0">
                <a:latin typeface="Cambria"/>
                <a:cs typeface="Cambria"/>
              </a:rPr>
              <a:t>of</a:t>
            </a:r>
            <a:r>
              <a:rPr sz="1800" spc="105" dirty="0">
                <a:latin typeface="Cambria"/>
                <a:cs typeface="Cambria"/>
              </a:rPr>
              <a:t> </a:t>
            </a:r>
            <a:r>
              <a:rPr sz="1800" spc="60" dirty="0">
                <a:latin typeface="Cambria"/>
                <a:cs typeface="Cambria"/>
              </a:rPr>
              <a:t>terms</a:t>
            </a:r>
            <a:r>
              <a:rPr sz="1800" spc="114" dirty="0">
                <a:latin typeface="Cambria"/>
                <a:cs typeface="Cambria"/>
              </a:rPr>
              <a:t> </a:t>
            </a:r>
            <a:r>
              <a:rPr sz="1800" spc="75" dirty="0">
                <a:latin typeface="Cambria"/>
                <a:cs typeface="Cambria"/>
              </a:rPr>
              <a:t>in</a:t>
            </a:r>
            <a:r>
              <a:rPr sz="1800" spc="100" dirty="0">
                <a:latin typeface="Cambria"/>
                <a:cs typeface="Cambria"/>
              </a:rPr>
              <a:t> </a:t>
            </a:r>
            <a:r>
              <a:rPr sz="1800" spc="15" dirty="0">
                <a:latin typeface="Cambria"/>
                <a:cs typeface="Cambria"/>
              </a:rPr>
              <a:t>to</a:t>
            </a:r>
            <a:r>
              <a:rPr sz="1800" spc="105" dirty="0">
                <a:latin typeface="Cambria"/>
                <a:cs typeface="Cambria"/>
              </a:rPr>
              <a:t> </a:t>
            </a:r>
            <a:r>
              <a:rPr sz="1800" spc="75" dirty="0">
                <a:latin typeface="Cambria"/>
                <a:cs typeface="Cambria"/>
              </a:rPr>
              <a:t>thesaurus</a:t>
            </a:r>
            <a:r>
              <a:rPr sz="1800" spc="125" dirty="0">
                <a:latin typeface="Cambria"/>
                <a:cs typeface="Cambria"/>
              </a:rPr>
              <a:t> </a:t>
            </a:r>
            <a:r>
              <a:rPr sz="1800" spc="65" dirty="0">
                <a:latin typeface="Cambria"/>
                <a:cs typeface="Cambria"/>
              </a:rPr>
              <a:t>classes.</a:t>
            </a:r>
            <a:endParaRPr sz="1800" dirty="0">
              <a:latin typeface="Cambria"/>
              <a:cs typeface="Cambria"/>
            </a:endParaRPr>
          </a:p>
          <a:p>
            <a:pPr marL="151765" indent="-139700">
              <a:lnSpc>
                <a:spcPct val="100000"/>
              </a:lnSpc>
              <a:spcBef>
                <a:spcPts val="600"/>
              </a:spcBef>
              <a:buSzPct val="94444"/>
              <a:buChar char="•"/>
              <a:tabLst>
                <a:tab pos="152400" algn="l"/>
              </a:tabLst>
            </a:pPr>
            <a:r>
              <a:rPr sz="1800" spc="50" dirty="0">
                <a:latin typeface="Cambria"/>
                <a:cs typeface="Cambria"/>
              </a:rPr>
              <a:t>Possible</a:t>
            </a:r>
            <a:r>
              <a:rPr sz="1800" spc="90" dirty="0">
                <a:latin typeface="Cambria"/>
                <a:cs typeface="Cambria"/>
              </a:rPr>
              <a:t> </a:t>
            </a:r>
            <a:r>
              <a:rPr sz="1800" spc="95" dirty="0">
                <a:latin typeface="Cambria"/>
                <a:cs typeface="Cambria"/>
              </a:rPr>
              <a:t>that</a:t>
            </a:r>
            <a:r>
              <a:rPr sz="1800" spc="105" dirty="0">
                <a:latin typeface="Cambria"/>
                <a:cs typeface="Cambria"/>
              </a:rPr>
              <a:t> </a:t>
            </a:r>
            <a:r>
              <a:rPr sz="1800" spc="10" dirty="0">
                <a:latin typeface="Cambria"/>
                <a:cs typeface="Cambria"/>
              </a:rPr>
              <a:t>two</a:t>
            </a:r>
            <a:r>
              <a:rPr sz="1800" spc="105" dirty="0">
                <a:latin typeface="Cambria"/>
                <a:cs typeface="Cambria"/>
              </a:rPr>
              <a:t> </a:t>
            </a:r>
            <a:r>
              <a:rPr sz="1800" spc="60" dirty="0">
                <a:latin typeface="Cambria"/>
                <a:cs typeface="Cambria"/>
              </a:rPr>
              <a:t>terms</a:t>
            </a:r>
            <a:r>
              <a:rPr sz="1800" spc="110" dirty="0">
                <a:latin typeface="Cambria"/>
                <a:cs typeface="Cambria"/>
              </a:rPr>
              <a:t> </a:t>
            </a:r>
            <a:r>
              <a:rPr sz="1800" spc="75" dirty="0">
                <a:latin typeface="Cambria"/>
                <a:cs typeface="Cambria"/>
              </a:rPr>
              <a:t>in</a:t>
            </a:r>
            <a:r>
              <a:rPr sz="1800" spc="105" dirty="0">
                <a:latin typeface="Cambria"/>
                <a:cs typeface="Cambria"/>
              </a:rPr>
              <a:t> </a:t>
            </a:r>
            <a:r>
              <a:rPr sz="1800" spc="65" dirty="0">
                <a:latin typeface="Cambria"/>
                <a:cs typeface="Cambria"/>
              </a:rPr>
              <a:t>the</a:t>
            </a:r>
            <a:r>
              <a:rPr sz="1800" spc="105" dirty="0">
                <a:latin typeface="Cambria"/>
                <a:cs typeface="Cambria"/>
              </a:rPr>
              <a:t> </a:t>
            </a:r>
            <a:r>
              <a:rPr sz="1800" spc="75" dirty="0">
                <a:latin typeface="Cambria"/>
                <a:cs typeface="Cambria"/>
              </a:rPr>
              <a:t>same</a:t>
            </a:r>
            <a:r>
              <a:rPr sz="1800" spc="110" dirty="0">
                <a:latin typeface="Cambria"/>
                <a:cs typeface="Cambria"/>
              </a:rPr>
              <a:t> </a:t>
            </a:r>
            <a:r>
              <a:rPr sz="1800" spc="65" dirty="0">
                <a:latin typeface="Cambria"/>
                <a:cs typeface="Cambria"/>
              </a:rPr>
              <a:t>class</a:t>
            </a:r>
            <a:r>
              <a:rPr sz="1800" spc="110" dirty="0">
                <a:latin typeface="Cambria"/>
                <a:cs typeface="Cambria"/>
              </a:rPr>
              <a:t> </a:t>
            </a:r>
            <a:r>
              <a:rPr sz="1800" spc="75" dirty="0">
                <a:latin typeface="Cambria"/>
                <a:cs typeface="Cambria"/>
              </a:rPr>
              <a:t>have</a:t>
            </a:r>
            <a:r>
              <a:rPr sz="1800" spc="100" dirty="0">
                <a:latin typeface="Cambria"/>
                <a:cs typeface="Cambria"/>
              </a:rPr>
              <a:t> </a:t>
            </a:r>
            <a:r>
              <a:rPr sz="1800" spc="70" dirty="0">
                <a:latin typeface="Cambria"/>
                <a:cs typeface="Cambria"/>
              </a:rPr>
              <a:t>similarity</a:t>
            </a:r>
            <a:r>
              <a:rPr sz="1800" spc="85" dirty="0">
                <a:latin typeface="Cambria"/>
                <a:cs typeface="Cambria"/>
              </a:rPr>
              <a:t> </a:t>
            </a:r>
            <a:r>
              <a:rPr sz="1800" spc="65" dirty="0">
                <a:latin typeface="Cambria"/>
                <a:cs typeface="Cambria"/>
              </a:rPr>
              <a:t>0.</a:t>
            </a:r>
            <a:endParaRPr sz="1800" dirty="0">
              <a:latin typeface="Cambria"/>
              <a:cs typeface="Cambri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984885" y="242823"/>
            <a:ext cx="8147686" cy="1133899"/>
          </a:xfrm>
          <a:prstGeom prst="rect">
            <a:avLst/>
          </a:prstGeom>
        </p:spPr>
        <p:txBody>
          <a:bodyPr vert="horz" wrap="square" lIns="0" tIns="147573" rIns="0" bIns="0" rtlCol="0">
            <a:spAutoFit/>
          </a:bodyPr>
          <a:lstStyle/>
          <a:p>
            <a:pPr marL="1533525" marR="5080">
              <a:lnSpc>
                <a:spcPct val="100000"/>
              </a:lnSpc>
              <a:spcBef>
                <a:spcPts val="100"/>
              </a:spcBef>
            </a:pPr>
            <a:r>
              <a:rPr sz="3200" b="1" spc="300" dirty="0">
                <a:solidFill>
                  <a:srgbClr val="002060"/>
                </a:solidFill>
                <a:latin typeface="Cambria"/>
                <a:cs typeface="Cambria"/>
              </a:rPr>
              <a:t>N</a:t>
            </a:r>
            <a:r>
              <a:rPr sz="2550" b="1" spc="300" dirty="0">
                <a:solidFill>
                  <a:srgbClr val="002060"/>
                </a:solidFill>
                <a:latin typeface="Cambria"/>
                <a:cs typeface="Cambria"/>
              </a:rPr>
              <a:t>ETWORK </a:t>
            </a:r>
            <a:r>
              <a:rPr sz="3200" b="1" spc="300" dirty="0">
                <a:solidFill>
                  <a:srgbClr val="002060"/>
                </a:solidFill>
                <a:latin typeface="Cambria"/>
                <a:cs typeface="Cambria"/>
              </a:rPr>
              <a:t>D</a:t>
            </a:r>
            <a:r>
              <a:rPr sz="2550" b="1" spc="300" dirty="0">
                <a:solidFill>
                  <a:srgbClr val="002060"/>
                </a:solidFill>
                <a:latin typeface="Cambria"/>
                <a:cs typeface="Cambria"/>
              </a:rPr>
              <a:t>IAGRAM </a:t>
            </a:r>
            <a:r>
              <a:rPr sz="2550" b="1" spc="330" dirty="0">
                <a:solidFill>
                  <a:srgbClr val="002060"/>
                </a:solidFill>
                <a:latin typeface="Cambria"/>
                <a:cs typeface="Cambria"/>
              </a:rPr>
              <a:t>OF </a:t>
            </a:r>
            <a:r>
              <a:rPr sz="3200" b="1" spc="300" dirty="0">
                <a:solidFill>
                  <a:srgbClr val="002060"/>
                </a:solidFill>
                <a:latin typeface="Cambria"/>
                <a:cs typeface="Cambria"/>
              </a:rPr>
              <a:t>T</a:t>
            </a:r>
            <a:r>
              <a:rPr sz="2550" b="1" spc="300" dirty="0">
                <a:solidFill>
                  <a:srgbClr val="002060"/>
                </a:solidFill>
                <a:latin typeface="Cambria"/>
                <a:cs typeface="Cambria"/>
              </a:rPr>
              <a:t>ERM </a:t>
            </a:r>
            <a:r>
              <a:rPr sz="2550" b="1" spc="-550" dirty="0">
                <a:solidFill>
                  <a:srgbClr val="002060"/>
                </a:solidFill>
                <a:latin typeface="Cambria"/>
                <a:cs typeface="Cambria"/>
              </a:rPr>
              <a:t> </a:t>
            </a:r>
            <a:r>
              <a:rPr sz="3200" b="1" spc="280" dirty="0">
                <a:solidFill>
                  <a:srgbClr val="002060"/>
                </a:solidFill>
                <a:latin typeface="Cambria"/>
                <a:cs typeface="Cambria"/>
              </a:rPr>
              <a:t>S</a:t>
            </a:r>
            <a:r>
              <a:rPr sz="2550" b="1" spc="280" dirty="0">
                <a:solidFill>
                  <a:srgbClr val="002060"/>
                </a:solidFill>
                <a:latin typeface="Cambria"/>
                <a:cs typeface="Cambria"/>
              </a:rPr>
              <a:t>IMILARITIES</a:t>
            </a:r>
            <a:endParaRPr sz="2550" b="1" dirty="0">
              <a:solidFill>
                <a:srgbClr val="002060"/>
              </a:solidFill>
              <a:latin typeface="Cambria"/>
              <a:cs typeface="Cambria"/>
            </a:endParaRPr>
          </a:p>
        </p:txBody>
      </p:sp>
      <p:grpSp>
        <p:nvGrpSpPr>
          <p:cNvPr id="10" name="object 3"/>
          <p:cNvGrpSpPr/>
          <p:nvPr/>
        </p:nvGrpSpPr>
        <p:grpSpPr>
          <a:xfrm>
            <a:off x="1447800" y="2057400"/>
            <a:ext cx="5689600" cy="4291330"/>
            <a:chOff x="1474850" y="1557400"/>
            <a:chExt cx="5689600" cy="4291330"/>
          </a:xfrm>
        </p:grpSpPr>
        <p:pic>
          <p:nvPicPr>
            <p:cNvPr id="11" name="object 4"/>
            <p:cNvPicPr/>
            <p:nvPr/>
          </p:nvPicPr>
          <p:blipFill>
            <a:blip r:embed="rId3" cstate="print"/>
            <a:stretch>
              <a:fillRect/>
            </a:stretch>
          </p:blipFill>
          <p:spPr>
            <a:xfrm>
              <a:off x="1474850" y="1557400"/>
              <a:ext cx="5689600" cy="4290949"/>
            </a:xfrm>
            <a:prstGeom prst="rect">
              <a:avLst/>
            </a:prstGeom>
          </p:spPr>
        </p:pic>
        <p:sp>
          <p:nvSpPr>
            <p:cNvPr id="12" name="object 5"/>
            <p:cNvSpPr/>
            <p:nvPr/>
          </p:nvSpPr>
          <p:spPr>
            <a:xfrm>
              <a:off x="1943099" y="1989200"/>
              <a:ext cx="3133725" cy="3384550"/>
            </a:xfrm>
            <a:custGeom>
              <a:avLst/>
              <a:gdLst/>
              <a:ahLst/>
              <a:cxnLst/>
              <a:rect l="l" t="t" r="r" b="b"/>
              <a:pathLst>
                <a:path w="3133725" h="3384550">
                  <a:moveTo>
                    <a:pt x="541401" y="0"/>
                  </a:moveTo>
                  <a:lnTo>
                    <a:pt x="0" y="2114423"/>
                  </a:lnTo>
                </a:path>
                <a:path w="3133725" h="3384550">
                  <a:moveTo>
                    <a:pt x="612775" y="0"/>
                  </a:moveTo>
                  <a:lnTo>
                    <a:pt x="3127375" y="79375"/>
                  </a:lnTo>
                </a:path>
                <a:path w="3133725" h="3384550">
                  <a:moveTo>
                    <a:pt x="3133725" y="71374"/>
                  </a:moveTo>
                  <a:lnTo>
                    <a:pt x="1189101" y="3384550"/>
                  </a:lnTo>
                </a:path>
                <a:path w="3133725" h="3384550">
                  <a:moveTo>
                    <a:pt x="20700" y="2166874"/>
                  </a:moveTo>
                  <a:lnTo>
                    <a:pt x="1189101" y="3384550"/>
                  </a:lnTo>
                </a:path>
                <a:path w="3133725" h="3384550">
                  <a:moveTo>
                    <a:pt x="36575" y="2160524"/>
                  </a:moveTo>
                  <a:lnTo>
                    <a:pt x="3117850" y="88900"/>
                  </a:lnTo>
                </a:path>
                <a:path w="3133725" h="3384550">
                  <a:moveTo>
                    <a:pt x="541401" y="71374"/>
                  </a:moveTo>
                  <a:lnTo>
                    <a:pt x="1184275" y="3371850"/>
                  </a:lnTo>
                </a:path>
              </a:pathLst>
            </a:custGeom>
            <a:ln w="19050">
              <a:solidFill>
                <a:srgbClr val="D2601C"/>
              </a:solidFill>
            </a:ln>
          </p:spPr>
          <p:txBody>
            <a:bodyPr wrap="square" lIns="0" tIns="0" rIns="0" bIns="0" rtlCol="0"/>
            <a:lstStyle/>
            <a:p>
              <a:endParaRPr/>
            </a:p>
          </p:txBody>
        </p:sp>
        <p:sp>
          <p:nvSpPr>
            <p:cNvPr id="13" name="object 6"/>
            <p:cNvSpPr/>
            <p:nvPr/>
          </p:nvSpPr>
          <p:spPr>
            <a:xfrm>
              <a:off x="3132200" y="2760598"/>
              <a:ext cx="3384550" cy="2613660"/>
            </a:xfrm>
            <a:custGeom>
              <a:avLst/>
              <a:gdLst/>
              <a:ahLst/>
              <a:cxnLst/>
              <a:rect l="l" t="t" r="r" b="b"/>
              <a:pathLst>
                <a:path w="3384550" h="2613660">
                  <a:moveTo>
                    <a:pt x="3363849" y="0"/>
                  </a:moveTo>
                  <a:lnTo>
                    <a:pt x="0" y="2613152"/>
                  </a:lnTo>
                </a:path>
                <a:path w="3384550" h="2613660">
                  <a:moveTo>
                    <a:pt x="71374" y="2613152"/>
                  </a:moveTo>
                  <a:lnTo>
                    <a:pt x="2946400" y="2362200"/>
                  </a:lnTo>
                </a:path>
                <a:path w="3384550" h="2613660">
                  <a:moveTo>
                    <a:pt x="3384550" y="20700"/>
                  </a:moveTo>
                  <a:lnTo>
                    <a:pt x="2946400" y="2362327"/>
                  </a:lnTo>
                </a:path>
              </a:pathLst>
            </a:custGeom>
            <a:ln w="28575">
              <a:solidFill>
                <a:srgbClr val="7597D9"/>
              </a:solidFill>
            </a:ln>
          </p:spPr>
          <p:txBody>
            <a:bodyPr wrap="square" lIns="0" tIns="0" rIns="0" bIns="0" rtlCol="0"/>
            <a:lstStyle/>
            <a:p>
              <a:endParaRPr/>
            </a:p>
          </p:txBody>
        </p:sp>
        <p:sp>
          <p:nvSpPr>
            <p:cNvPr id="14" name="object 7"/>
            <p:cNvSpPr/>
            <p:nvPr/>
          </p:nvSpPr>
          <p:spPr>
            <a:xfrm>
              <a:off x="2535300" y="2005075"/>
              <a:ext cx="4135754" cy="2256155"/>
            </a:xfrm>
            <a:custGeom>
              <a:avLst/>
              <a:gdLst/>
              <a:ahLst/>
              <a:cxnLst/>
              <a:rect l="l" t="t" r="r" b="b"/>
              <a:pathLst>
                <a:path w="4135754" h="2256154">
                  <a:moveTo>
                    <a:pt x="0" y="0"/>
                  </a:moveTo>
                  <a:lnTo>
                    <a:pt x="4135374" y="2255774"/>
                  </a:lnTo>
                </a:path>
              </a:pathLst>
            </a:custGeom>
            <a:ln w="28575">
              <a:solidFill>
                <a:srgbClr val="009900"/>
              </a:solidFill>
            </a:ln>
          </p:spPr>
          <p:txBody>
            <a:bodyPr wrap="square" lIns="0" tIns="0" rIns="0" bIns="0" rtlCol="0"/>
            <a:lstStyle/>
            <a:p>
              <a:endParaRPr/>
            </a:p>
          </p:txBody>
        </p:sp>
        <p:sp>
          <p:nvSpPr>
            <p:cNvPr id="15" name="object 8"/>
            <p:cNvSpPr/>
            <p:nvPr/>
          </p:nvSpPr>
          <p:spPr>
            <a:xfrm>
              <a:off x="1908174" y="2743200"/>
              <a:ext cx="4606925" cy="2630805"/>
            </a:xfrm>
            <a:custGeom>
              <a:avLst/>
              <a:gdLst/>
              <a:ahLst/>
              <a:cxnLst/>
              <a:rect l="l" t="t" r="r" b="b"/>
              <a:pathLst>
                <a:path w="4606925" h="2630804">
                  <a:moveTo>
                    <a:pt x="4606925" y="0"/>
                  </a:moveTo>
                  <a:lnTo>
                    <a:pt x="0" y="1406525"/>
                  </a:lnTo>
                </a:path>
                <a:path w="4606925" h="2630804">
                  <a:moveTo>
                    <a:pt x="71500" y="1406525"/>
                  </a:moveTo>
                  <a:lnTo>
                    <a:pt x="1230376" y="2617851"/>
                  </a:lnTo>
                </a:path>
                <a:path w="4606925" h="2630804">
                  <a:moveTo>
                    <a:pt x="1224026" y="2630551"/>
                  </a:moveTo>
                  <a:lnTo>
                    <a:pt x="4586351" y="20574"/>
                  </a:lnTo>
                </a:path>
              </a:pathLst>
            </a:custGeom>
            <a:ln w="28575">
              <a:solidFill>
                <a:srgbClr val="3A435B"/>
              </a:solidFill>
            </a:ln>
          </p:spPr>
          <p:txBody>
            <a:bodyPr wrap="square" lIns="0" tIns="0" rIns="0" bIns="0" rtlCol="0"/>
            <a:lstStyle/>
            <a:p>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2588260" cy="474489"/>
          </a:xfrm>
          <a:prstGeom prst="rect">
            <a:avLst/>
          </a:prstGeom>
        </p:spPr>
        <p:txBody>
          <a:bodyPr vert="horz" wrap="square" lIns="0" tIns="12700" rIns="0" bIns="0" rtlCol="0">
            <a:spAutoFit/>
          </a:bodyPr>
          <a:lstStyle/>
          <a:p>
            <a:pPr marL="12700">
              <a:lnSpc>
                <a:spcPct val="100000"/>
              </a:lnSpc>
              <a:spcBef>
                <a:spcPts val="100"/>
              </a:spcBef>
            </a:pPr>
            <a:r>
              <a:rPr sz="3000" b="1" spc="290" dirty="0">
                <a:solidFill>
                  <a:srgbClr val="002060"/>
                </a:solidFill>
                <a:latin typeface="Cambria"/>
                <a:cs typeface="Cambria"/>
              </a:rPr>
              <a:t>C</a:t>
            </a:r>
            <a:r>
              <a:rPr b="1" spc="290" dirty="0">
                <a:solidFill>
                  <a:srgbClr val="002060"/>
                </a:solidFill>
                <a:latin typeface="Cambria"/>
                <a:cs typeface="Cambria"/>
              </a:rPr>
              <a:t>OMPARISON</a:t>
            </a:r>
            <a:endParaRPr sz="3000" b="1" dirty="0">
              <a:solidFill>
                <a:srgbClr val="002060"/>
              </a:solidFill>
              <a:latin typeface="Cambria"/>
              <a:cs typeface="Cambria"/>
            </a:endParaRPr>
          </a:p>
        </p:txBody>
      </p:sp>
      <p:sp>
        <p:nvSpPr>
          <p:cNvPr id="10" name="object 3"/>
          <p:cNvSpPr txBox="1"/>
          <p:nvPr/>
        </p:nvSpPr>
        <p:spPr>
          <a:xfrm>
            <a:off x="535940" y="1554879"/>
            <a:ext cx="7234555" cy="4739640"/>
          </a:xfrm>
          <a:prstGeom prst="rect">
            <a:avLst/>
          </a:prstGeom>
        </p:spPr>
        <p:txBody>
          <a:bodyPr vert="horz" wrap="square" lIns="0" tIns="50165" rIns="0" bIns="0" rtlCol="0">
            <a:spAutoFit/>
          </a:bodyPr>
          <a:lstStyle/>
          <a:p>
            <a:pPr marL="285115" indent="-273050">
              <a:lnSpc>
                <a:spcPct val="100000"/>
              </a:lnSpc>
              <a:spcBef>
                <a:spcPts val="395"/>
              </a:spcBef>
              <a:buClr>
                <a:srgbClr val="FD8537"/>
              </a:buClr>
              <a:buSzPct val="68750"/>
              <a:buFont typeface="Wingdings"/>
              <a:buChar char=""/>
              <a:tabLst>
                <a:tab pos="285750" algn="l"/>
              </a:tabLst>
            </a:pPr>
            <a:r>
              <a:rPr sz="2400" spc="120" dirty="0">
                <a:latin typeface="Cambria"/>
                <a:cs typeface="Cambria"/>
              </a:rPr>
              <a:t>Clique</a:t>
            </a:r>
            <a:endParaRPr sz="2400" dirty="0">
              <a:latin typeface="Cambria"/>
              <a:cs typeface="Cambria"/>
            </a:endParaRPr>
          </a:p>
          <a:p>
            <a:pPr marL="652145" marR="5080" lvl="1" indent="-273050">
              <a:lnSpc>
                <a:spcPts val="2270"/>
              </a:lnSpc>
              <a:spcBef>
                <a:spcPts val="540"/>
              </a:spcBef>
              <a:buClr>
                <a:srgbClr val="FD8537"/>
              </a:buClr>
              <a:buSzPct val="78571"/>
              <a:buFont typeface="Segoe UI Symbol"/>
              <a:buChar char="⚫"/>
              <a:tabLst>
                <a:tab pos="652145" algn="l"/>
                <a:tab pos="652780" algn="l"/>
              </a:tabLst>
            </a:pPr>
            <a:r>
              <a:rPr sz="2100" spc="55" dirty="0">
                <a:latin typeface="Cambria"/>
                <a:cs typeface="Cambria"/>
              </a:rPr>
              <a:t>Produce</a:t>
            </a:r>
            <a:r>
              <a:rPr sz="2100" spc="120" dirty="0">
                <a:latin typeface="Cambria"/>
                <a:cs typeface="Cambria"/>
              </a:rPr>
              <a:t> </a:t>
            </a:r>
            <a:r>
              <a:rPr sz="2100" spc="65" dirty="0">
                <a:latin typeface="Cambria"/>
                <a:cs typeface="Cambria"/>
              </a:rPr>
              <a:t>classes</a:t>
            </a:r>
            <a:r>
              <a:rPr sz="2100" spc="135" dirty="0">
                <a:latin typeface="Cambria"/>
                <a:cs typeface="Cambria"/>
              </a:rPr>
              <a:t> </a:t>
            </a:r>
            <a:r>
              <a:rPr sz="2100" spc="114" dirty="0">
                <a:latin typeface="Cambria"/>
                <a:cs typeface="Cambria"/>
              </a:rPr>
              <a:t>that </a:t>
            </a:r>
            <a:r>
              <a:rPr sz="2100" spc="90" dirty="0">
                <a:latin typeface="Cambria"/>
                <a:cs typeface="Cambria"/>
              </a:rPr>
              <a:t>have</a:t>
            </a:r>
            <a:r>
              <a:rPr sz="2100" spc="120" dirty="0">
                <a:latin typeface="Cambria"/>
                <a:cs typeface="Cambria"/>
              </a:rPr>
              <a:t> </a:t>
            </a:r>
            <a:r>
              <a:rPr sz="2100" spc="80" dirty="0">
                <a:latin typeface="Cambria"/>
                <a:cs typeface="Cambria"/>
              </a:rPr>
              <a:t>the</a:t>
            </a:r>
            <a:r>
              <a:rPr sz="2100" spc="125" dirty="0">
                <a:latin typeface="Cambria"/>
                <a:cs typeface="Cambria"/>
              </a:rPr>
              <a:t> </a:t>
            </a:r>
            <a:r>
              <a:rPr sz="2100" spc="60" dirty="0">
                <a:latin typeface="Cambria"/>
                <a:cs typeface="Cambria"/>
              </a:rPr>
              <a:t>strongest</a:t>
            </a:r>
            <a:r>
              <a:rPr sz="2100" spc="130" dirty="0">
                <a:latin typeface="Cambria"/>
                <a:cs typeface="Cambria"/>
              </a:rPr>
              <a:t> </a:t>
            </a:r>
            <a:r>
              <a:rPr sz="2100" spc="70" dirty="0">
                <a:latin typeface="Cambria"/>
                <a:cs typeface="Cambria"/>
              </a:rPr>
              <a:t>relationships </a:t>
            </a:r>
            <a:r>
              <a:rPr sz="2100" spc="-450" dirty="0">
                <a:latin typeface="Cambria"/>
                <a:cs typeface="Cambria"/>
              </a:rPr>
              <a:t> </a:t>
            </a:r>
            <a:r>
              <a:rPr sz="2100" spc="40" dirty="0">
                <a:latin typeface="Cambria"/>
                <a:cs typeface="Cambria"/>
              </a:rPr>
              <a:t>between</a:t>
            </a:r>
            <a:r>
              <a:rPr sz="2100" spc="114" dirty="0">
                <a:latin typeface="Cambria"/>
                <a:cs typeface="Cambria"/>
              </a:rPr>
              <a:t> </a:t>
            </a:r>
            <a:r>
              <a:rPr sz="2100" spc="105" dirty="0">
                <a:latin typeface="Cambria"/>
                <a:cs typeface="Cambria"/>
              </a:rPr>
              <a:t>all</a:t>
            </a:r>
            <a:r>
              <a:rPr sz="2100" spc="120" dirty="0">
                <a:latin typeface="Cambria"/>
                <a:cs typeface="Cambria"/>
              </a:rPr>
              <a:t> </a:t>
            </a:r>
            <a:r>
              <a:rPr sz="2100" spc="-5" dirty="0">
                <a:latin typeface="Cambria"/>
                <a:cs typeface="Cambria"/>
              </a:rPr>
              <a:t>of</a:t>
            </a:r>
            <a:r>
              <a:rPr sz="2100" spc="120" dirty="0">
                <a:latin typeface="Cambria"/>
                <a:cs typeface="Cambria"/>
              </a:rPr>
              <a:t> </a:t>
            </a:r>
            <a:r>
              <a:rPr sz="2100" spc="80" dirty="0">
                <a:latin typeface="Cambria"/>
                <a:cs typeface="Cambria"/>
              </a:rPr>
              <a:t>the</a:t>
            </a:r>
            <a:r>
              <a:rPr sz="2100" spc="125" dirty="0">
                <a:latin typeface="Cambria"/>
                <a:cs typeface="Cambria"/>
              </a:rPr>
              <a:t> </a:t>
            </a:r>
            <a:r>
              <a:rPr sz="2100" spc="20" dirty="0">
                <a:latin typeface="Cambria"/>
                <a:cs typeface="Cambria"/>
              </a:rPr>
              <a:t>words</a:t>
            </a:r>
            <a:r>
              <a:rPr sz="2100" spc="114" dirty="0">
                <a:latin typeface="Cambria"/>
                <a:cs typeface="Cambria"/>
              </a:rPr>
              <a:t> </a:t>
            </a:r>
            <a:r>
              <a:rPr sz="2100" spc="90" dirty="0">
                <a:latin typeface="Cambria"/>
                <a:cs typeface="Cambria"/>
              </a:rPr>
              <a:t>in</a:t>
            </a:r>
            <a:r>
              <a:rPr sz="2100" spc="135" dirty="0">
                <a:latin typeface="Cambria"/>
                <a:cs typeface="Cambria"/>
              </a:rPr>
              <a:t> </a:t>
            </a:r>
            <a:r>
              <a:rPr sz="2100" spc="80" dirty="0">
                <a:latin typeface="Cambria"/>
                <a:cs typeface="Cambria"/>
              </a:rPr>
              <a:t>the</a:t>
            </a:r>
            <a:r>
              <a:rPr sz="2100" spc="120" dirty="0">
                <a:latin typeface="Cambria"/>
                <a:cs typeface="Cambria"/>
              </a:rPr>
              <a:t> </a:t>
            </a:r>
            <a:r>
              <a:rPr sz="2100" spc="75" dirty="0">
                <a:latin typeface="Cambria"/>
                <a:cs typeface="Cambria"/>
              </a:rPr>
              <a:t>class</a:t>
            </a:r>
            <a:endParaRPr sz="2100" dirty="0">
              <a:latin typeface="Cambria"/>
              <a:cs typeface="Cambria"/>
            </a:endParaRPr>
          </a:p>
          <a:p>
            <a:pPr marL="652145" marR="140335" lvl="1" indent="-273050">
              <a:lnSpc>
                <a:spcPts val="2270"/>
              </a:lnSpc>
              <a:spcBef>
                <a:spcPts val="500"/>
              </a:spcBef>
              <a:buClr>
                <a:srgbClr val="FD8537"/>
              </a:buClr>
              <a:buSzPct val="78571"/>
              <a:buFont typeface="Segoe UI Symbol"/>
              <a:buChar char="⚫"/>
              <a:tabLst>
                <a:tab pos="652145" algn="l"/>
                <a:tab pos="652780" algn="l"/>
              </a:tabLst>
            </a:pPr>
            <a:r>
              <a:rPr sz="2100" spc="100" dirty="0">
                <a:latin typeface="Cambria"/>
                <a:cs typeface="Cambria"/>
              </a:rPr>
              <a:t>The</a:t>
            </a:r>
            <a:r>
              <a:rPr sz="2100" spc="114" dirty="0">
                <a:latin typeface="Cambria"/>
                <a:cs typeface="Cambria"/>
              </a:rPr>
              <a:t> </a:t>
            </a:r>
            <a:r>
              <a:rPr sz="2100" spc="75" dirty="0">
                <a:latin typeface="Cambria"/>
                <a:cs typeface="Cambria"/>
              </a:rPr>
              <a:t>class</a:t>
            </a:r>
            <a:r>
              <a:rPr sz="2100" spc="125" dirty="0">
                <a:latin typeface="Cambria"/>
                <a:cs typeface="Cambria"/>
              </a:rPr>
              <a:t> </a:t>
            </a:r>
            <a:r>
              <a:rPr sz="2100" spc="70" dirty="0">
                <a:latin typeface="Cambria"/>
                <a:cs typeface="Cambria"/>
              </a:rPr>
              <a:t>is</a:t>
            </a:r>
            <a:r>
              <a:rPr sz="2100" spc="120" dirty="0">
                <a:latin typeface="Cambria"/>
                <a:cs typeface="Cambria"/>
              </a:rPr>
              <a:t> </a:t>
            </a:r>
            <a:r>
              <a:rPr sz="2100" spc="30" dirty="0">
                <a:latin typeface="Cambria"/>
                <a:cs typeface="Cambria"/>
              </a:rPr>
              <a:t>more</a:t>
            </a:r>
            <a:r>
              <a:rPr sz="2100" spc="114" dirty="0">
                <a:latin typeface="Cambria"/>
                <a:cs typeface="Cambria"/>
              </a:rPr>
              <a:t> </a:t>
            </a:r>
            <a:r>
              <a:rPr sz="2100" spc="80" dirty="0">
                <a:latin typeface="Cambria"/>
                <a:cs typeface="Cambria"/>
              </a:rPr>
              <a:t>likely</a:t>
            </a:r>
            <a:r>
              <a:rPr sz="2100" spc="125" dirty="0">
                <a:latin typeface="Cambria"/>
                <a:cs typeface="Cambria"/>
              </a:rPr>
              <a:t> </a:t>
            </a:r>
            <a:r>
              <a:rPr sz="2100" spc="15" dirty="0">
                <a:latin typeface="Cambria"/>
                <a:cs typeface="Cambria"/>
              </a:rPr>
              <a:t>to</a:t>
            </a:r>
            <a:r>
              <a:rPr sz="2100" spc="120" dirty="0">
                <a:latin typeface="Cambria"/>
                <a:cs typeface="Cambria"/>
              </a:rPr>
              <a:t> </a:t>
            </a:r>
            <a:r>
              <a:rPr sz="2100" spc="15" dirty="0">
                <a:latin typeface="Cambria"/>
                <a:cs typeface="Cambria"/>
              </a:rPr>
              <a:t>be</a:t>
            </a:r>
            <a:r>
              <a:rPr sz="2100" spc="114" dirty="0">
                <a:latin typeface="Cambria"/>
                <a:cs typeface="Cambria"/>
              </a:rPr>
              <a:t> </a:t>
            </a:r>
            <a:r>
              <a:rPr sz="2100" spc="55" dirty="0">
                <a:latin typeface="Cambria"/>
                <a:cs typeface="Cambria"/>
              </a:rPr>
              <a:t>describing</a:t>
            </a:r>
            <a:r>
              <a:rPr sz="2100" spc="125" dirty="0">
                <a:latin typeface="Cambria"/>
                <a:cs typeface="Cambria"/>
              </a:rPr>
              <a:t> </a:t>
            </a:r>
            <a:r>
              <a:rPr sz="2100" spc="140" dirty="0">
                <a:latin typeface="Cambria"/>
                <a:cs typeface="Cambria"/>
              </a:rPr>
              <a:t>a</a:t>
            </a:r>
            <a:r>
              <a:rPr sz="2100" spc="114" dirty="0">
                <a:latin typeface="Cambria"/>
                <a:cs typeface="Cambria"/>
              </a:rPr>
              <a:t> </a:t>
            </a:r>
            <a:r>
              <a:rPr sz="2100" spc="80" dirty="0">
                <a:latin typeface="Cambria"/>
                <a:cs typeface="Cambria"/>
              </a:rPr>
              <a:t>particular </a:t>
            </a:r>
            <a:r>
              <a:rPr sz="2100" spc="-445" dirty="0">
                <a:latin typeface="Cambria"/>
                <a:cs typeface="Cambria"/>
              </a:rPr>
              <a:t> </a:t>
            </a:r>
            <a:r>
              <a:rPr sz="2100" spc="30" dirty="0">
                <a:latin typeface="Cambria"/>
                <a:cs typeface="Cambria"/>
              </a:rPr>
              <a:t>concept</a:t>
            </a:r>
            <a:endParaRPr sz="2100" dirty="0">
              <a:latin typeface="Cambria"/>
              <a:cs typeface="Cambria"/>
            </a:endParaRPr>
          </a:p>
          <a:p>
            <a:pPr marL="652780" lvl="1" indent="-273050">
              <a:lnSpc>
                <a:spcPct val="100000"/>
              </a:lnSpc>
              <a:spcBef>
                <a:spcPts val="215"/>
              </a:spcBef>
              <a:buClr>
                <a:srgbClr val="FD8537"/>
              </a:buClr>
              <a:buSzPct val="78571"/>
              <a:buFont typeface="Segoe UI Symbol"/>
              <a:buChar char="⚫"/>
              <a:tabLst>
                <a:tab pos="652145" algn="l"/>
                <a:tab pos="652780" algn="l"/>
              </a:tabLst>
            </a:pPr>
            <a:r>
              <a:rPr sz="2100" spc="55" dirty="0">
                <a:latin typeface="Cambria"/>
                <a:cs typeface="Cambria"/>
              </a:rPr>
              <a:t>Produce</a:t>
            </a:r>
            <a:r>
              <a:rPr sz="2100" spc="120" dirty="0">
                <a:latin typeface="Cambria"/>
                <a:cs typeface="Cambria"/>
              </a:rPr>
              <a:t> </a:t>
            </a:r>
            <a:r>
              <a:rPr sz="2100" spc="30" dirty="0">
                <a:latin typeface="Cambria"/>
                <a:cs typeface="Cambria"/>
              </a:rPr>
              <a:t>more</a:t>
            </a:r>
            <a:r>
              <a:rPr sz="2100" spc="125" dirty="0">
                <a:latin typeface="Cambria"/>
                <a:cs typeface="Cambria"/>
              </a:rPr>
              <a:t> </a:t>
            </a:r>
            <a:r>
              <a:rPr sz="2100" spc="65" dirty="0">
                <a:latin typeface="Cambria"/>
                <a:cs typeface="Cambria"/>
              </a:rPr>
              <a:t>classes</a:t>
            </a:r>
            <a:r>
              <a:rPr sz="2100" spc="130" dirty="0">
                <a:latin typeface="Cambria"/>
                <a:cs typeface="Cambria"/>
              </a:rPr>
              <a:t> </a:t>
            </a:r>
            <a:r>
              <a:rPr sz="2100" spc="114" dirty="0">
                <a:latin typeface="Cambria"/>
                <a:cs typeface="Cambria"/>
              </a:rPr>
              <a:t>than</a:t>
            </a:r>
            <a:r>
              <a:rPr sz="2100" spc="120" dirty="0">
                <a:latin typeface="Cambria"/>
                <a:cs typeface="Cambria"/>
              </a:rPr>
              <a:t> </a:t>
            </a:r>
            <a:r>
              <a:rPr sz="2100" spc="80" dirty="0">
                <a:latin typeface="Cambria"/>
                <a:cs typeface="Cambria"/>
              </a:rPr>
              <a:t>the</a:t>
            </a:r>
            <a:r>
              <a:rPr sz="2100" spc="120" dirty="0">
                <a:latin typeface="Cambria"/>
                <a:cs typeface="Cambria"/>
              </a:rPr>
              <a:t> </a:t>
            </a:r>
            <a:r>
              <a:rPr sz="2100" spc="50" dirty="0">
                <a:latin typeface="Cambria"/>
                <a:cs typeface="Cambria"/>
              </a:rPr>
              <a:t>other</a:t>
            </a:r>
            <a:r>
              <a:rPr sz="2100" spc="135" dirty="0">
                <a:latin typeface="Cambria"/>
                <a:cs typeface="Cambria"/>
              </a:rPr>
              <a:t> </a:t>
            </a:r>
            <a:r>
              <a:rPr sz="2100" spc="60" dirty="0">
                <a:latin typeface="Cambria"/>
                <a:cs typeface="Cambria"/>
              </a:rPr>
              <a:t>techniques</a:t>
            </a:r>
            <a:endParaRPr sz="2100" dirty="0">
              <a:latin typeface="Cambria"/>
              <a:cs typeface="Cambria"/>
            </a:endParaRPr>
          </a:p>
          <a:p>
            <a:pPr marL="285115" indent="-273050">
              <a:lnSpc>
                <a:spcPct val="100000"/>
              </a:lnSpc>
              <a:spcBef>
                <a:spcPts val="305"/>
              </a:spcBef>
              <a:buClr>
                <a:srgbClr val="FD8537"/>
              </a:buClr>
              <a:buSzPct val="68750"/>
              <a:buFont typeface="Wingdings"/>
              <a:buChar char=""/>
              <a:tabLst>
                <a:tab pos="285750" algn="l"/>
              </a:tabLst>
            </a:pPr>
            <a:r>
              <a:rPr sz="2400" spc="125" dirty="0">
                <a:latin typeface="Cambria"/>
                <a:cs typeface="Cambria"/>
              </a:rPr>
              <a:t>Single</a:t>
            </a:r>
            <a:r>
              <a:rPr sz="2400" spc="75" dirty="0">
                <a:latin typeface="Cambria"/>
                <a:cs typeface="Cambria"/>
              </a:rPr>
              <a:t> </a:t>
            </a:r>
            <a:r>
              <a:rPr sz="2400" spc="120" dirty="0">
                <a:latin typeface="Cambria"/>
                <a:cs typeface="Cambria"/>
              </a:rPr>
              <a:t>link</a:t>
            </a:r>
            <a:endParaRPr sz="2400" dirty="0">
              <a:latin typeface="Cambria"/>
              <a:cs typeface="Cambria"/>
            </a:endParaRPr>
          </a:p>
          <a:p>
            <a:pPr marL="652780" lvl="1" indent="-273050">
              <a:lnSpc>
                <a:spcPct val="100000"/>
              </a:lnSpc>
              <a:spcBef>
                <a:spcPts val="260"/>
              </a:spcBef>
              <a:buClr>
                <a:srgbClr val="FD8537"/>
              </a:buClr>
              <a:buSzPct val="78571"/>
              <a:buFont typeface="Segoe UI Symbol"/>
              <a:buChar char="⚫"/>
              <a:tabLst>
                <a:tab pos="652145" algn="l"/>
                <a:tab pos="652780" algn="l"/>
              </a:tabLst>
            </a:pPr>
            <a:r>
              <a:rPr sz="2100" spc="90" dirty="0">
                <a:latin typeface="Cambria"/>
                <a:cs typeface="Cambria"/>
              </a:rPr>
              <a:t>Partition</a:t>
            </a:r>
            <a:r>
              <a:rPr sz="2100" spc="110" dirty="0">
                <a:latin typeface="Cambria"/>
                <a:cs typeface="Cambria"/>
              </a:rPr>
              <a:t> </a:t>
            </a:r>
            <a:r>
              <a:rPr sz="2100" spc="80" dirty="0">
                <a:latin typeface="Cambria"/>
                <a:cs typeface="Cambria"/>
              </a:rPr>
              <a:t>the</a:t>
            </a:r>
            <a:r>
              <a:rPr sz="2100" spc="110" dirty="0">
                <a:latin typeface="Cambria"/>
                <a:cs typeface="Cambria"/>
              </a:rPr>
              <a:t> </a:t>
            </a:r>
            <a:r>
              <a:rPr sz="2100" spc="75" dirty="0">
                <a:latin typeface="Cambria"/>
                <a:cs typeface="Cambria"/>
              </a:rPr>
              <a:t>term</a:t>
            </a:r>
            <a:r>
              <a:rPr sz="2100" spc="114" dirty="0">
                <a:latin typeface="Cambria"/>
                <a:cs typeface="Cambria"/>
              </a:rPr>
              <a:t> </a:t>
            </a:r>
            <a:r>
              <a:rPr sz="2100" spc="55" dirty="0">
                <a:latin typeface="Cambria"/>
                <a:cs typeface="Cambria"/>
              </a:rPr>
              <a:t>into</a:t>
            </a:r>
            <a:r>
              <a:rPr sz="2100" spc="110" dirty="0">
                <a:latin typeface="Cambria"/>
                <a:cs typeface="Cambria"/>
              </a:rPr>
              <a:t> </a:t>
            </a:r>
            <a:r>
              <a:rPr sz="2100" spc="65" dirty="0">
                <a:latin typeface="Cambria"/>
                <a:cs typeface="Cambria"/>
              </a:rPr>
              <a:t>classes</a:t>
            </a:r>
            <a:endParaRPr sz="2100" dirty="0">
              <a:latin typeface="Cambria"/>
              <a:cs typeface="Cambria"/>
            </a:endParaRPr>
          </a:p>
          <a:p>
            <a:pPr marL="652145" marR="957580" lvl="1" indent="-273050">
              <a:lnSpc>
                <a:spcPts val="2270"/>
              </a:lnSpc>
              <a:spcBef>
                <a:spcPts val="540"/>
              </a:spcBef>
              <a:buClr>
                <a:srgbClr val="FD8537"/>
              </a:buClr>
              <a:buSzPct val="78571"/>
              <a:buFont typeface="Segoe UI Symbol"/>
              <a:buChar char="⚫"/>
              <a:tabLst>
                <a:tab pos="652145" algn="l"/>
                <a:tab pos="652780" algn="l"/>
              </a:tabLst>
            </a:pPr>
            <a:r>
              <a:rPr sz="2100" spc="55" dirty="0">
                <a:latin typeface="Cambria"/>
                <a:cs typeface="Cambria"/>
              </a:rPr>
              <a:t>Produce</a:t>
            </a:r>
            <a:r>
              <a:rPr sz="2100" spc="120" dirty="0">
                <a:latin typeface="Cambria"/>
                <a:cs typeface="Cambria"/>
              </a:rPr>
              <a:t> </a:t>
            </a:r>
            <a:r>
              <a:rPr sz="2100" spc="80" dirty="0">
                <a:latin typeface="Cambria"/>
                <a:cs typeface="Cambria"/>
              </a:rPr>
              <a:t>the</a:t>
            </a:r>
            <a:r>
              <a:rPr sz="2100" spc="125" dirty="0">
                <a:latin typeface="Cambria"/>
                <a:cs typeface="Cambria"/>
              </a:rPr>
              <a:t> </a:t>
            </a:r>
            <a:r>
              <a:rPr sz="2100" spc="45" dirty="0">
                <a:latin typeface="Cambria"/>
                <a:cs typeface="Cambria"/>
              </a:rPr>
              <a:t>fewest</a:t>
            </a:r>
            <a:r>
              <a:rPr sz="2100" spc="125" dirty="0">
                <a:latin typeface="Cambria"/>
                <a:cs typeface="Cambria"/>
              </a:rPr>
              <a:t> </a:t>
            </a:r>
            <a:r>
              <a:rPr sz="2100" spc="75" dirty="0">
                <a:latin typeface="Cambria"/>
                <a:cs typeface="Cambria"/>
              </a:rPr>
              <a:t>number</a:t>
            </a:r>
            <a:r>
              <a:rPr sz="2100" spc="120" dirty="0">
                <a:latin typeface="Cambria"/>
                <a:cs typeface="Cambria"/>
              </a:rPr>
              <a:t> </a:t>
            </a:r>
            <a:r>
              <a:rPr sz="2100" spc="-5" dirty="0">
                <a:latin typeface="Cambria"/>
                <a:cs typeface="Cambria"/>
              </a:rPr>
              <a:t>of</a:t>
            </a:r>
            <a:r>
              <a:rPr sz="2100" spc="130" dirty="0">
                <a:latin typeface="Cambria"/>
                <a:cs typeface="Cambria"/>
              </a:rPr>
              <a:t> </a:t>
            </a:r>
            <a:r>
              <a:rPr sz="2100" spc="65" dirty="0">
                <a:latin typeface="Cambria"/>
                <a:cs typeface="Cambria"/>
              </a:rPr>
              <a:t>classes</a:t>
            </a:r>
            <a:r>
              <a:rPr sz="2100" spc="135" dirty="0">
                <a:latin typeface="Cambria"/>
                <a:cs typeface="Cambria"/>
              </a:rPr>
              <a:t> </a:t>
            </a:r>
            <a:r>
              <a:rPr sz="2100" spc="90" dirty="0">
                <a:latin typeface="Cambria"/>
                <a:cs typeface="Cambria"/>
              </a:rPr>
              <a:t>and</a:t>
            </a:r>
            <a:r>
              <a:rPr sz="2100" spc="120" dirty="0">
                <a:latin typeface="Cambria"/>
                <a:cs typeface="Cambria"/>
              </a:rPr>
              <a:t> </a:t>
            </a:r>
            <a:r>
              <a:rPr sz="2100" spc="80" dirty="0">
                <a:latin typeface="Cambria"/>
                <a:cs typeface="Cambria"/>
              </a:rPr>
              <a:t>the </a:t>
            </a:r>
            <a:r>
              <a:rPr sz="2100" spc="-445" dirty="0">
                <a:latin typeface="Cambria"/>
                <a:cs typeface="Cambria"/>
              </a:rPr>
              <a:t> </a:t>
            </a:r>
            <a:r>
              <a:rPr sz="2100" spc="70" dirty="0">
                <a:latin typeface="Cambria"/>
                <a:cs typeface="Cambria"/>
              </a:rPr>
              <a:t>weakest</a:t>
            </a:r>
            <a:r>
              <a:rPr sz="2100" spc="114" dirty="0">
                <a:latin typeface="Cambria"/>
                <a:cs typeface="Cambria"/>
              </a:rPr>
              <a:t> </a:t>
            </a:r>
            <a:r>
              <a:rPr sz="2100" spc="70" dirty="0">
                <a:latin typeface="Cambria"/>
                <a:cs typeface="Cambria"/>
              </a:rPr>
              <a:t>relationship</a:t>
            </a:r>
            <a:r>
              <a:rPr sz="2100" spc="125" dirty="0">
                <a:latin typeface="Cambria"/>
                <a:cs typeface="Cambria"/>
              </a:rPr>
              <a:t> </a:t>
            </a:r>
            <a:r>
              <a:rPr sz="2100" spc="40" dirty="0">
                <a:latin typeface="Cambria"/>
                <a:cs typeface="Cambria"/>
              </a:rPr>
              <a:t>between</a:t>
            </a:r>
            <a:r>
              <a:rPr sz="2100" spc="120" dirty="0">
                <a:latin typeface="Cambria"/>
                <a:cs typeface="Cambria"/>
              </a:rPr>
              <a:t> </a:t>
            </a:r>
            <a:r>
              <a:rPr sz="2100" spc="70" dirty="0">
                <a:latin typeface="Cambria"/>
                <a:cs typeface="Cambria"/>
              </a:rPr>
              <a:t>terms</a:t>
            </a:r>
            <a:endParaRPr sz="2100" dirty="0">
              <a:latin typeface="Cambria"/>
              <a:cs typeface="Cambria"/>
            </a:endParaRPr>
          </a:p>
          <a:p>
            <a:pPr marL="652145" marR="361950" lvl="1" indent="-273050">
              <a:lnSpc>
                <a:spcPts val="2270"/>
              </a:lnSpc>
              <a:spcBef>
                <a:spcPts val="500"/>
              </a:spcBef>
              <a:buClr>
                <a:srgbClr val="FD8537"/>
              </a:buClr>
              <a:buSzPct val="78571"/>
              <a:buFont typeface="Segoe UI Symbol"/>
              <a:buChar char="⚫"/>
              <a:tabLst>
                <a:tab pos="652145" algn="l"/>
                <a:tab pos="652780" algn="l"/>
              </a:tabLst>
            </a:pPr>
            <a:r>
              <a:rPr sz="2100" spc="135" dirty="0">
                <a:latin typeface="Cambria"/>
                <a:cs typeface="Cambria"/>
              </a:rPr>
              <a:t>It</a:t>
            </a:r>
            <a:r>
              <a:rPr sz="2100" spc="105" dirty="0">
                <a:latin typeface="Cambria"/>
                <a:cs typeface="Cambria"/>
              </a:rPr>
              <a:t> </a:t>
            </a:r>
            <a:r>
              <a:rPr sz="2100" spc="70" dirty="0">
                <a:latin typeface="Cambria"/>
                <a:cs typeface="Cambria"/>
              </a:rPr>
              <a:t>is</a:t>
            </a:r>
            <a:r>
              <a:rPr sz="2100" spc="125" dirty="0">
                <a:latin typeface="Cambria"/>
                <a:cs typeface="Cambria"/>
              </a:rPr>
              <a:t> </a:t>
            </a:r>
            <a:r>
              <a:rPr sz="2100" spc="35" dirty="0">
                <a:latin typeface="Cambria"/>
                <a:cs typeface="Cambria"/>
              </a:rPr>
              <a:t>possible</a:t>
            </a:r>
            <a:r>
              <a:rPr sz="2100" spc="120" dirty="0">
                <a:latin typeface="Cambria"/>
                <a:cs typeface="Cambria"/>
              </a:rPr>
              <a:t> </a:t>
            </a:r>
            <a:r>
              <a:rPr sz="2100" spc="114" dirty="0">
                <a:latin typeface="Cambria"/>
                <a:cs typeface="Cambria"/>
              </a:rPr>
              <a:t>that</a:t>
            </a:r>
            <a:r>
              <a:rPr sz="2100" spc="110" dirty="0">
                <a:latin typeface="Cambria"/>
                <a:cs typeface="Cambria"/>
              </a:rPr>
              <a:t> </a:t>
            </a:r>
            <a:r>
              <a:rPr sz="2100" spc="10" dirty="0">
                <a:latin typeface="Cambria"/>
                <a:cs typeface="Cambria"/>
              </a:rPr>
              <a:t>two</a:t>
            </a:r>
            <a:r>
              <a:rPr sz="2100" spc="130" dirty="0">
                <a:latin typeface="Cambria"/>
                <a:cs typeface="Cambria"/>
              </a:rPr>
              <a:t> </a:t>
            </a:r>
            <a:r>
              <a:rPr sz="2100" spc="70" dirty="0">
                <a:latin typeface="Cambria"/>
                <a:cs typeface="Cambria"/>
              </a:rPr>
              <a:t>terms</a:t>
            </a:r>
            <a:r>
              <a:rPr sz="2100" spc="120" dirty="0">
                <a:latin typeface="Cambria"/>
                <a:cs typeface="Cambria"/>
              </a:rPr>
              <a:t> </a:t>
            </a:r>
            <a:r>
              <a:rPr sz="2100" spc="114" dirty="0">
                <a:latin typeface="Cambria"/>
                <a:cs typeface="Cambria"/>
              </a:rPr>
              <a:t>that</a:t>
            </a:r>
            <a:r>
              <a:rPr sz="2100" spc="110" dirty="0">
                <a:latin typeface="Cambria"/>
                <a:cs typeface="Cambria"/>
              </a:rPr>
              <a:t> </a:t>
            </a:r>
            <a:r>
              <a:rPr sz="2100" spc="90" dirty="0">
                <a:latin typeface="Cambria"/>
                <a:cs typeface="Cambria"/>
              </a:rPr>
              <a:t>have</a:t>
            </a:r>
            <a:r>
              <a:rPr sz="2100" spc="120" dirty="0">
                <a:latin typeface="Cambria"/>
                <a:cs typeface="Cambria"/>
              </a:rPr>
              <a:t> </a:t>
            </a:r>
            <a:r>
              <a:rPr sz="2100" spc="140" dirty="0">
                <a:latin typeface="Cambria"/>
                <a:cs typeface="Cambria"/>
              </a:rPr>
              <a:t>a</a:t>
            </a:r>
            <a:r>
              <a:rPr sz="2100" spc="125" dirty="0">
                <a:latin typeface="Cambria"/>
                <a:cs typeface="Cambria"/>
              </a:rPr>
              <a:t> </a:t>
            </a:r>
            <a:r>
              <a:rPr sz="2100" spc="85" dirty="0">
                <a:latin typeface="Cambria"/>
                <a:cs typeface="Cambria"/>
              </a:rPr>
              <a:t>similarity </a:t>
            </a:r>
            <a:r>
              <a:rPr sz="2100" spc="-450" dirty="0">
                <a:latin typeface="Cambria"/>
                <a:cs typeface="Cambria"/>
              </a:rPr>
              <a:t> </a:t>
            </a:r>
            <a:r>
              <a:rPr sz="2100" spc="85" dirty="0">
                <a:latin typeface="Cambria"/>
                <a:cs typeface="Cambria"/>
              </a:rPr>
              <a:t>value</a:t>
            </a:r>
            <a:r>
              <a:rPr sz="2100" spc="114" dirty="0">
                <a:latin typeface="Cambria"/>
                <a:cs typeface="Cambria"/>
              </a:rPr>
              <a:t> </a:t>
            </a:r>
            <a:r>
              <a:rPr sz="2100" spc="-5" dirty="0">
                <a:latin typeface="Cambria"/>
                <a:cs typeface="Cambria"/>
              </a:rPr>
              <a:t>of</a:t>
            </a:r>
            <a:r>
              <a:rPr sz="2100" spc="120" dirty="0">
                <a:latin typeface="Cambria"/>
                <a:cs typeface="Cambria"/>
              </a:rPr>
              <a:t> </a:t>
            </a:r>
            <a:r>
              <a:rPr sz="2100" spc="20" dirty="0">
                <a:latin typeface="Cambria"/>
                <a:cs typeface="Cambria"/>
              </a:rPr>
              <a:t>zero</a:t>
            </a:r>
            <a:r>
              <a:rPr sz="2100" spc="130" dirty="0">
                <a:latin typeface="Cambria"/>
                <a:cs typeface="Cambria"/>
              </a:rPr>
              <a:t> </a:t>
            </a:r>
            <a:r>
              <a:rPr sz="2100" spc="65" dirty="0">
                <a:latin typeface="Cambria"/>
                <a:cs typeface="Cambria"/>
              </a:rPr>
              <a:t>will</a:t>
            </a:r>
            <a:r>
              <a:rPr sz="2100" spc="130" dirty="0">
                <a:latin typeface="Cambria"/>
                <a:cs typeface="Cambria"/>
              </a:rPr>
              <a:t> </a:t>
            </a:r>
            <a:r>
              <a:rPr sz="2100" spc="15" dirty="0">
                <a:latin typeface="Cambria"/>
                <a:cs typeface="Cambria"/>
              </a:rPr>
              <a:t>be</a:t>
            </a:r>
            <a:r>
              <a:rPr sz="2100" spc="114" dirty="0">
                <a:latin typeface="Cambria"/>
                <a:cs typeface="Cambria"/>
              </a:rPr>
              <a:t> </a:t>
            </a:r>
            <a:r>
              <a:rPr sz="2100" spc="85" dirty="0">
                <a:latin typeface="Cambria"/>
                <a:cs typeface="Cambria"/>
              </a:rPr>
              <a:t>in</a:t>
            </a:r>
            <a:r>
              <a:rPr sz="2100" spc="130" dirty="0">
                <a:latin typeface="Cambria"/>
                <a:cs typeface="Cambria"/>
              </a:rPr>
              <a:t> </a:t>
            </a:r>
            <a:r>
              <a:rPr sz="2100" spc="80" dirty="0">
                <a:latin typeface="Cambria"/>
                <a:cs typeface="Cambria"/>
              </a:rPr>
              <a:t>the</a:t>
            </a:r>
            <a:r>
              <a:rPr sz="2100" spc="120" dirty="0">
                <a:latin typeface="Cambria"/>
                <a:cs typeface="Cambria"/>
              </a:rPr>
              <a:t> </a:t>
            </a:r>
            <a:r>
              <a:rPr sz="2100" spc="85" dirty="0">
                <a:latin typeface="Cambria"/>
                <a:cs typeface="Cambria"/>
              </a:rPr>
              <a:t>same</a:t>
            </a:r>
            <a:r>
              <a:rPr sz="2100" spc="120" dirty="0">
                <a:latin typeface="Cambria"/>
                <a:cs typeface="Cambria"/>
              </a:rPr>
              <a:t> </a:t>
            </a:r>
            <a:r>
              <a:rPr sz="2100" spc="70" dirty="0">
                <a:latin typeface="Cambria"/>
                <a:cs typeface="Cambria"/>
              </a:rPr>
              <a:t>class</a:t>
            </a:r>
            <a:endParaRPr sz="2100" dirty="0">
              <a:latin typeface="Cambria"/>
              <a:cs typeface="Cambria"/>
            </a:endParaRPr>
          </a:p>
          <a:p>
            <a:pPr marL="652145" marR="594360" lvl="1" indent="-273050">
              <a:lnSpc>
                <a:spcPts val="2270"/>
              </a:lnSpc>
              <a:spcBef>
                <a:spcPts val="500"/>
              </a:spcBef>
              <a:buClr>
                <a:srgbClr val="FD8537"/>
              </a:buClr>
              <a:buSzPct val="78571"/>
              <a:buFont typeface="Segoe UI Symbol"/>
              <a:buChar char="⚫"/>
              <a:tabLst>
                <a:tab pos="652145" algn="l"/>
                <a:tab pos="652780" algn="l"/>
              </a:tabLst>
            </a:pPr>
            <a:r>
              <a:rPr sz="2100" spc="110" dirty="0">
                <a:latin typeface="Cambria"/>
                <a:cs typeface="Cambria"/>
              </a:rPr>
              <a:t>Classes</a:t>
            </a:r>
            <a:r>
              <a:rPr sz="2100" spc="114" dirty="0">
                <a:latin typeface="Cambria"/>
                <a:cs typeface="Cambria"/>
              </a:rPr>
              <a:t> </a:t>
            </a:r>
            <a:r>
              <a:rPr sz="2100" spc="65" dirty="0">
                <a:latin typeface="Cambria"/>
                <a:cs typeface="Cambria"/>
              </a:rPr>
              <a:t>will</a:t>
            </a:r>
            <a:r>
              <a:rPr sz="2100" spc="130" dirty="0">
                <a:latin typeface="Cambria"/>
                <a:cs typeface="Cambria"/>
              </a:rPr>
              <a:t> </a:t>
            </a:r>
            <a:r>
              <a:rPr sz="2100" spc="50" dirty="0">
                <a:latin typeface="Cambria"/>
                <a:cs typeface="Cambria"/>
              </a:rPr>
              <a:t>not</a:t>
            </a:r>
            <a:r>
              <a:rPr sz="2100" spc="114" dirty="0">
                <a:latin typeface="Cambria"/>
                <a:cs typeface="Cambria"/>
              </a:rPr>
              <a:t> </a:t>
            </a:r>
            <a:r>
              <a:rPr sz="2100" spc="20" dirty="0">
                <a:latin typeface="Cambria"/>
                <a:cs typeface="Cambria"/>
              </a:rPr>
              <a:t>be</a:t>
            </a:r>
            <a:r>
              <a:rPr sz="2100" spc="110" dirty="0">
                <a:latin typeface="Cambria"/>
                <a:cs typeface="Cambria"/>
              </a:rPr>
              <a:t> </a:t>
            </a:r>
            <a:r>
              <a:rPr sz="2100" spc="55" dirty="0">
                <a:latin typeface="Cambria"/>
                <a:cs typeface="Cambria"/>
              </a:rPr>
              <a:t>associated</a:t>
            </a:r>
            <a:r>
              <a:rPr sz="2100" spc="120" dirty="0">
                <a:latin typeface="Cambria"/>
                <a:cs typeface="Cambria"/>
              </a:rPr>
              <a:t> </a:t>
            </a:r>
            <a:r>
              <a:rPr sz="2100" spc="75" dirty="0">
                <a:latin typeface="Cambria"/>
                <a:cs typeface="Cambria"/>
              </a:rPr>
              <a:t>with</a:t>
            </a:r>
            <a:r>
              <a:rPr sz="2100" spc="114" dirty="0">
                <a:latin typeface="Cambria"/>
                <a:cs typeface="Cambria"/>
              </a:rPr>
              <a:t> </a:t>
            </a:r>
            <a:r>
              <a:rPr sz="2100" spc="140" dirty="0">
                <a:latin typeface="Cambria"/>
                <a:cs typeface="Cambria"/>
              </a:rPr>
              <a:t>a</a:t>
            </a:r>
            <a:r>
              <a:rPr sz="2100" spc="125" dirty="0">
                <a:latin typeface="Cambria"/>
                <a:cs typeface="Cambria"/>
              </a:rPr>
              <a:t> </a:t>
            </a:r>
            <a:r>
              <a:rPr sz="2100" spc="30" dirty="0">
                <a:latin typeface="Cambria"/>
                <a:cs typeface="Cambria"/>
              </a:rPr>
              <a:t>concept</a:t>
            </a:r>
            <a:r>
              <a:rPr sz="2100" spc="120" dirty="0">
                <a:latin typeface="Cambria"/>
                <a:cs typeface="Cambria"/>
              </a:rPr>
              <a:t> </a:t>
            </a:r>
            <a:r>
              <a:rPr sz="2100" spc="80" dirty="0">
                <a:latin typeface="Cambria"/>
                <a:cs typeface="Cambria"/>
              </a:rPr>
              <a:t>but </a:t>
            </a:r>
            <a:r>
              <a:rPr sz="2100" spc="-450" dirty="0">
                <a:latin typeface="Cambria"/>
                <a:cs typeface="Cambria"/>
              </a:rPr>
              <a:t> </a:t>
            </a:r>
            <a:r>
              <a:rPr sz="2100" spc="20" dirty="0">
                <a:latin typeface="Cambria"/>
                <a:cs typeface="Cambria"/>
              </a:rPr>
              <a:t>cover</a:t>
            </a:r>
            <a:r>
              <a:rPr sz="2100" spc="114" dirty="0">
                <a:latin typeface="Cambria"/>
                <a:cs typeface="Cambria"/>
              </a:rPr>
              <a:t> </a:t>
            </a:r>
            <a:r>
              <a:rPr sz="2100" spc="50" dirty="0">
                <a:latin typeface="Cambria"/>
                <a:cs typeface="Cambria"/>
              </a:rPr>
              <a:t>diverse</a:t>
            </a:r>
            <a:r>
              <a:rPr sz="2100" spc="120" dirty="0">
                <a:latin typeface="Cambria"/>
                <a:cs typeface="Cambria"/>
              </a:rPr>
              <a:t> </a:t>
            </a:r>
            <a:r>
              <a:rPr sz="2100" spc="35" dirty="0">
                <a:latin typeface="Cambria"/>
                <a:cs typeface="Cambria"/>
              </a:rPr>
              <a:t>concepts</a:t>
            </a:r>
            <a:endParaRPr sz="2100" dirty="0">
              <a:latin typeface="Cambria"/>
              <a:cs typeface="Cambri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5483860" cy="474489"/>
          </a:xfrm>
          <a:prstGeom prst="rect">
            <a:avLst/>
          </a:prstGeom>
        </p:spPr>
        <p:txBody>
          <a:bodyPr vert="horz" wrap="square" lIns="0" tIns="12700" rIns="0" bIns="0" rtlCol="0">
            <a:spAutoFit/>
          </a:bodyPr>
          <a:lstStyle/>
          <a:p>
            <a:pPr marL="12700">
              <a:lnSpc>
                <a:spcPct val="100000"/>
              </a:lnSpc>
              <a:spcBef>
                <a:spcPts val="100"/>
              </a:spcBef>
            </a:pPr>
            <a:r>
              <a:rPr sz="3000" b="1" spc="290" dirty="0">
                <a:solidFill>
                  <a:srgbClr val="002060"/>
                </a:solidFill>
                <a:latin typeface="Cambria"/>
                <a:cs typeface="Cambria"/>
              </a:rPr>
              <a:t>C</a:t>
            </a:r>
            <a:r>
              <a:rPr b="1" spc="290" dirty="0">
                <a:solidFill>
                  <a:srgbClr val="002060"/>
                </a:solidFill>
                <a:latin typeface="Cambria"/>
                <a:cs typeface="Cambria"/>
              </a:rPr>
              <a:t>OMPARISON</a:t>
            </a:r>
            <a:r>
              <a:rPr b="1" spc="235" dirty="0">
                <a:solidFill>
                  <a:srgbClr val="002060"/>
                </a:solidFill>
                <a:latin typeface="Cambria"/>
                <a:cs typeface="Cambria"/>
              </a:rPr>
              <a:t> </a:t>
            </a:r>
            <a:r>
              <a:rPr sz="3000" b="1" spc="170" dirty="0">
                <a:solidFill>
                  <a:srgbClr val="002060"/>
                </a:solidFill>
                <a:latin typeface="Cambria"/>
                <a:cs typeface="Cambria"/>
              </a:rPr>
              <a:t>(C</a:t>
            </a:r>
            <a:r>
              <a:rPr b="1" spc="170" dirty="0">
                <a:solidFill>
                  <a:srgbClr val="002060"/>
                </a:solidFill>
                <a:latin typeface="Cambria"/>
                <a:cs typeface="Cambria"/>
              </a:rPr>
              <a:t>ONT</a:t>
            </a:r>
            <a:r>
              <a:rPr sz="3000" b="1" spc="170" dirty="0">
                <a:solidFill>
                  <a:srgbClr val="002060"/>
                </a:solidFill>
                <a:latin typeface="Cambria"/>
                <a:cs typeface="Cambria"/>
              </a:rPr>
              <a:t>.)</a:t>
            </a:r>
            <a:endParaRPr sz="3000" b="1" dirty="0">
              <a:solidFill>
                <a:srgbClr val="002060"/>
              </a:solidFill>
              <a:latin typeface="Cambria"/>
              <a:cs typeface="Cambria"/>
            </a:endParaRPr>
          </a:p>
        </p:txBody>
      </p:sp>
      <p:sp>
        <p:nvSpPr>
          <p:cNvPr id="10" name="object 3"/>
          <p:cNvSpPr txBox="1"/>
          <p:nvPr/>
        </p:nvSpPr>
        <p:spPr>
          <a:xfrm>
            <a:off x="523240" y="1592326"/>
            <a:ext cx="7265034" cy="4518660"/>
          </a:xfrm>
          <a:prstGeom prst="rect">
            <a:avLst/>
          </a:prstGeom>
        </p:spPr>
        <p:txBody>
          <a:bodyPr vert="horz" wrap="square" lIns="0" tIns="53975" rIns="0" bIns="0" rtlCol="0">
            <a:spAutoFit/>
          </a:bodyPr>
          <a:lstStyle/>
          <a:p>
            <a:pPr marL="297815" marR="17780" indent="-273050">
              <a:lnSpc>
                <a:spcPts val="2590"/>
              </a:lnSpc>
              <a:spcBef>
                <a:spcPts val="425"/>
              </a:spcBef>
              <a:buClr>
                <a:srgbClr val="FD8537"/>
              </a:buClr>
              <a:buSzPct val="68750"/>
              <a:buFont typeface="Wingdings"/>
              <a:buChar char=""/>
              <a:tabLst>
                <a:tab pos="298450" algn="l"/>
              </a:tabLst>
            </a:pPr>
            <a:r>
              <a:rPr sz="2400" spc="114" dirty="0">
                <a:latin typeface="Cambria"/>
                <a:cs typeface="Cambria"/>
              </a:rPr>
              <a:t>The</a:t>
            </a:r>
            <a:r>
              <a:rPr sz="2400" spc="120" dirty="0">
                <a:latin typeface="Cambria"/>
                <a:cs typeface="Cambria"/>
              </a:rPr>
              <a:t> </a:t>
            </a:r>
            <a:r>
              <a:rPr sz="2400" spc="55" dirty="0">
                <a:latin typeface="Cambria"/>
                <a:cs typeface="Cambria"/>
              </a:rPr>
              <a:t>selection</a:t>
            </a:r>
            <a:r>
              <a:rPr sz="2400" spc="125" dirty="0">
                <a:latin typeface="Cambria"/>
                <a:cs typeface="Cambria"/>
              </a:rPr>
              <a:t> </a:t>
            </a:r>
            <a:r>
              <a:rPr sz="2400" spc="-5" dirty="0">
                <a:latin typeface="Cambria"/>
                <a:cs typeface="Cambria"/>
              </a:rPr>
              <a:t>of</a:t>
            </a:r>
            <a:r>
              <a:rPr sz="2400" spc="140" dirty="0">
                <a:latin typeface="Cambria"/>
                <a:cs typeface="Cambria"/>
              </a:rPr>
              <a:t> </a:t>
            </a:r>
            <a:r>
              <a:rPr sz="2400" spc="90" dirty="0">
                <a:latin typeface="Cambria"/>
                <a:cs typeface="Cambria"/>
              </a:rPr>
              <a:t>the</a:t>
            </a:r>
            <a:r>
              <a:rPr sz="2400" spc="125" dirty="0">
                <a:latin typeface="Cambria"/>
                <a:cs typeface="Cambria"/>
              </a:rPr>
              <a:t> </a:t>
            </a:r>
            <a:r>
              <a:rPr sz="2400" spc="70" dirty="0">
                <a:latin typeface="Cambria"/>
                <a:cs typeface="Cambria"/>
              </a:rPr>
              <a:t>technique</a:t>
            </a:r>
            <a:r>
              <a:rPr sz="2400" spc="125" dirty="0">
                <a:latin typeface="Cambria"/>
                <a:cs typeface="Cambria"/>
              </a:rPr>
              <a:t> </a:t>
            </a:r>
            <a:r>
              <a:rPr sz="2400" spc="80" dirty="0">
                <a:latin typeface="Cambria"/>
                <a:cs typeface="Cambria"/>
              </a:rPr>
              <a:t>is</a:t>
            </a:r>
            <a:r>
              <a:rPr sz="2400" spc="135" dirty="0">
                <a:latin typeface="Cambria"/>
                <a:cs typeface="Cambria"/>
              </a:rPr>
              <a:t> </a:t>
            </a:r>
            <a:r>
              <a:rPr sz="2400" spc="60" dirty="0">
                <a:latin typeface="Cambria"/>
                <a:cs typeface="Cambria"/>
              </a:rPr>
              <a:t>also</a:t>
            </a:r>
            <a:r>
              <a:rPr sz="2400" spc="125" dirty="0">
                <a:latin typeface="Cambria"/>
                <a:cs typeface="Cambria"/>
              </a:rPr>
              <a:t> </a:t>
            </a:r>
            <a:r>
              <a:rPr sz="2400" spc="45" dirty="0">
                <a:latin typeface="Cambria"/>
                <a:cs typeface="Cambria"/>
              </a:rPr>
              <a:t>governed</a:t>
            </a:r>
            <a:r>
              <a:rPr sz="2400" spc="125" dirty="0">
                <a:latin typeface="Cambria"/>
                <a:cs typeface="Cambria"/>
              </a:rPr>
              <a:t> </a:t>
            </a:r>
            <a:r>
              <a:rPr sz="2400" spc="45" dirty="0">
                <a:latin typeface="Cambria"/>
                <a:cs typeface="Cambria"/>
              </a:rPr>
              <a:t>by </a:t>
            </a:r>
            <a:r>
              <a:rPr sz="2400" spc="-515" dirty="0">
                <a:latin typeface="Cambria"/>
                <a:cs typeface="Cambria"/>
              </a:rPr>
              <a:t> </a:t>
            </a:r>
            <a:r>
              <a:rPr sz="2400" spc="90" dirty="0">
                <a:latin typeface="Cambria"/>
                <a:cs typeface="Cambria"/>
              </a:rPr>
              <a:t>the</a:t>
            </a:r>
            <a:r>
              <a:rPr sz="2400" spc="125" dirty="0">
                <a:latin typeface="Cambria"/>
                <a:cs typeface="Cambria"/>
              </a:rPr>
              <a:t> </a:t>
            </a:r>
            <a:r>
              <a:rPr sz="2400" spc="75" dirty="0">
                <a:latin typeface="Cambria"/>
                <a:cs typeface="Cambria"/>
              </a:rPr>
              <a:t>density</a:t>
            </a:r>
            <a:r>
              <a:rPr sz="2400" spc="125" dirty="0">
                <a:latin typeface="Cambria"/>
                <a:cs typeface="Cambria"/>
              </a:rPr>
              <a:t> </a:t>
            </a:r>
            <a:r>
              <a:rPr sz="2400" spc="-5" dirty="0">
                <a:latin typeface="Cambria"/>
                <a:cs typeface="Cambria"/>
              </a:rPr>
              <a:t>of</a:t>
            </a:r>
            <a:r>
              <a:rPr sz="2400" spc="135" dirty="0">
                <a:latin typeface="Cambria"/>
                <a:cs typeface="Cambria"/>
              </a:rPr>
              <a:t> </a:t>
            </a:r>
            <a:r>
              <a:rPr sz="2400" spc="90" dirty="0">
                <a:latin typeface="Cambria"/>
                <a:cs typeface="Cambria"/>
              </a:rPr>
              <a:t>the</a:t>
            </a:r>
            <a:r>
              <a:rPr sz="2400" spc="125" dirty="0">
                <a:latin typeface="Cambria"/>
                <a:cs typeface="Cambria"/>
              </a:rPr>
              <a:t> </a:t>
            </a:r>
            <a:r>
              <a:rPr sz="2400" spc="85" dirty="0">
                <a:latin typeface="Cambria"/>
                <a:cs typeface="Cambria"/>
              </a:rPr>
              <a:t>term</a:t>
            </a:r>
            <a:r>
              <a:rPr sz="2400" spc="140" dirty="0">
                <a:latin typeface="Cambria"/>
                <a:cs typeface="Cambria"/>
              </a:rPr>
              <a:t> </a:t>
            </a:r>
            <a:r>
              <a:rPr sz="2400" spc="80" dirty="0">
                <a:latin typeface="Cambria"/>
                <a:cs typeface="Cambria"/>
              </a:rPr>
              <a:t>relationship</a:t>
            </a:r>
            <a:r>
              <a:rPr sz="2400" spc="120" dirty="0">
                <a:latin typeface="Cambria"/>
                <a:cs typeface="Cambria"/>
              </a:rPr>
              <a:t> </a:t>
            </a:r>
            <a:r>
              <a:rPr sz="2400" spc="110" dirty="0">
                <a:latin typeface="Cambria"/>
                <a:cs typeface="Cambria"/>
              </a:rPr>
              <a:t>matrix</a:t>
            </a:r>
            <a:r>
              <a:rPr sz="2400" spc="130" dirty="0">
                <a:latin typeface="Cambria"/>
                <a:cs typeface="Cambria"/>
              </a:rPr>
              <a:t> </a:t>
            </a:r>
            <a:r>
              <a:rPr sz="2400" spc="105" dirty="0">
                <a:latin typeface="Cambria"/>
                <a:cs typeface="Cambria"/>
              </a:rPr>
              <a:t>and </a:t>
            </a:r>
            <a:r>
              <a:rPr sz="2400" spc="110" dirty="0">
                <a:latin typeface="Cambria"/>
                <a:cs typeface="Cambria"/>
              </a:rPr>
              <a:t> </a:t>
            </a:r>
            <a:r>
              <a:rPr sz="2400" spc="35" dirty="0">
                <a:latin typeface="Cambria"/>
                <a:cs typeface="Cambria"/>
              </a:rPr>
              <a:t>objects</a:t>
            </a:r>
            <a:r>
              <a:rPr sz="2400" spc="130" dirty="0">
                <a:latin typeface="Cambria"/>
                <a:cs typeface="Cambria"/>
              </a:rPr>
              <a:t> </a:t>
            </a:r>
            <a:r>
              <a:rPr sz="2400" spc="-5" dirty="0">
                <a:latin typeface="Cambria"/>
                <a:cs typeface="Cambria"/>
              </a:rPr>
              <a:t>of</a:t>
            </a:r>
            <a:r>
              <a:rPr sz="2400" spc="135" dirty="0">
                <a:latin typeface="Cambria"/>
                <a:cs typeface="Cambria"/>
              </a:rPr>
              <a:t> </a:t>
            </a:r>
            <a:r>
              <a:rPr sz="2400" spc="90" dirty="0">
                <a:latin typeface="Cambria"/>
                <a:cs typeface="Cambria"/>
              </a:rPr>
              <a:t>the</a:t>
            </a:r>
            <a:r>
              <a:rPr sz="2400" spc="125" dirty="0">
                <a:latin typeface="Cambria"/>
                <a:cs typeface="Cambria"/>
              </a:rPr>
              <a:t> </a:t>
            </a:r>
            <a:r>
              <a:rPr sz="2400" spc="100" dirty="0">
                <a:latin typeface="Cambria"/>
                <a:cs typeface="Cambria"/>
              </a:rPr>
              <a:t>thesaurus</a:t>
            </a:r>
            <a:endParaRPr sz="2400" dirty="0">
              <a:latin typeface="Cambria"/>
              <a:cs typeface="Cambria"/>
            </a:endParaRPr>
          </a:p>
          <a:p>
            <a:pPr marL="665480" lvl="1" indent="-273050">
              <a:lnSpc>
                <a:spcPct val="100000"/>
              </a:lnSpc>
              <a:spcBef>
                <a:spcPts val="225"/>
              </a:spcBef>
              <a:buClr>
                <a:srgbClr val="FD8537"/>
              </a:buClr>
              <a:buSzPct val="78571"/>
              <a:buFont typeface="Segoe UI Symbol"/>
              <a:buChar char="⚫"/>
              <a:tabLst>
                <a:tab pos="664845" algn="l"/>
                <a:tab pos="665480" algn="l"/>
              </a:tabLst>
            </a:pPr>
            <a:r>
              <a:rPr sz="2100" spc="90" dirty="0">
                <a:latin typeface="Cambria"/>
                <a:cs typeface="Cambria"/>
              </a:rPr>
              <a:t>Term</a:t>
            </a:r>
            <a:r>
              <a:rPr sz="2100" spc="105" dirty="0">
                <a:latin typeface="Cambria"/>
                <a:cs typeface="Cambria"/>
              </a:rPr>
              <a:t> </a:t>
            </a:r>
            <a:r>
              <a:rPr sz="2100" spc="70" dirty="0">
                <a:latin typeface="Cambria"/>
                <a:cs typeface="Cambria"/>
              </a:rPr>
              <a:t>relationship</a:t>
            </a:r>
            <a:r>
              <a:rPr sz="2100" spc="105" dirty="0">
                <a:latin typeface="Cambria"/>
                <a:cs typeface="Cambria"/>
              </a:rPr>
              <a:t> </a:t>
            </a:r>
            <a:r>
              <a:rPr sz="2100" spc="95" dirty="0">
                <a:latin typeface="Cambria"/>
                <a:cs typeface="Cambria"/>
              </a:rPr>
              <a:t>matrix</a:t>
            </a:r>
            <a:endParaRPr sz="2100" dirty="0">
              <a:latin typeface="Cambria"/>
              <a:cs typeface="Cambria"/>
            </a:endParaRPr>
          </a:p>
          <a:p>
            <a:pPr marL="939800" lvl="2" indent="-183515">
              <a:lnSpc>
                <a:spcPct val="100000"/>
              </a:lnSpc>
              <a:spcBef>
                <a:spcPts val="215"/>
              </a:spcBef>
              <a:buClr>
                <a:srgbClr val="DF752E"/>
              </a:buClr>
              <a:buSzPct val="58333"/>
              <a:buFont typeface="Wingdings"/>
              <a:buChar char=""/>
              <a:tabLst>
                <a:tab pos="939800" algn="l"/>
              </a:tabLst>
            </a:pPr>
            <a:r>
              <a:rPr sz="1800" spc="75" dirty="0">
                <a:latin typeface="Cambria"/>
                <a:cs typeface="Cambria"/>
              </a:rPr>
              <a:t>Sparse:</a:t>
            </a:r>
            <a:r>
              <a:rPr sz="1800" spc="100" dirty="0">
                <a:latin typeface="Cambria"/>
                <a:cs typeface="Cambria"/>
              </a:rPr>
              <a:t> </a:t>
            </a:r>
            <a:r>
              <a:rPr sz="1800" spc="35" dirty="0">
                <a:latin typeface="Cambria"/>
                <a:cs typeface="Cambria"/>
              </a:rPr>
              <a:t>toward</a:t>
            </a:r>
            <a:r>
              <a:rPr sz="1800" spc="100" dirty="0">
                <a:latin typeface="Cambria"/>
                <a:cs typeface="Cambria"/>
              </a:rPr>
              <a:t> </a:t>
            </a:r>
            <a:r>
              <a:rPr sz="1800" spc="60" dirty="0">
                <a:latin typeface="Cambria"/>
                <a:cs typeface="Cambria"/>
              </a:rPr>
              <a:t>single</a:t>
            </a:r>
            <a:r>
              <a:rPr sz="1800" spc="100" dirty="0">
                <a:latin typeface="Cambria"/>
                <a:cs typeface="Cambria"/>
              </a:rPr>
              <a:t> </a:t>
            </a:r>
            <a:r>
              <a:rPr sz="1800" spc="85" dirty="0">
                <a:latin typeface="Cambria"/>
                <a:cs typeface="Cambria"/>
              </a:rPr>
              <a:t>link</a:t>
            </a:r>
            <a:endParaRPr sz="1800" dirty="0">
              <a:latin typeface="Cambria"/>
              <a:cs typeface="Cambria"/>
            </a:endParaRPr>
          </a:p>
          <a:p>
            <a:pPr marL="939800" lvl="2" indent="-183515">
              <a:lnSpc>
                <a:spcPct val="100000"/>
              </a:lnSpc>
              <a:spcBef>
                <a:spcPts val="215"/>
              </a:spcBef>
              <a:buClr>
                <a:srgbClr val="DF752E"/>
              </a:buClr>
              <a:buSzPct val="58333"/>
              <a:buFont typeface="Wingdings"/>
              <a:buChar char=""/>
              <a:tabLst>
                <a:tab pos="939800" algn="l"/>
              </a:tabLst>
            </a:pPr>
            <a:r>
              <a:rPr sz="1800" spc="70" dirty="0">
                <a:latin typeface="Cambria"/>
                <a:cs typeface="Cambria"/>
              </a:rPr>
              <a:t>Dense:</a:t>
            </a:r>
            <a:r>
              <a:rPr sz="1800" spc="80" dirty="0">
                <a:latin typeface="Cambria"/>
                <a:cs typeface="Cambria"/>
              </a:rPr>
              <a:t> </a:t>
            </a:r>
            <a:r>
              <a:rPr sz="1800" spc="40" dirty="0">
                <a:latin typeface="Cambria"/>
                <a:cs typeface="Cambria"/>
              </a:rPr>
              <a:t>toward</a:t>
            </a:r>
            <a:r>
              <a:rPr sz="1800" spc="85" dirty="0">
                <a:latin typeface="Cambria"/>
                <a:cs typeface="Cambria"/>
              </a:rPr>
              <a:t> </a:t>
            </a:r>
            <a:r>
              <a:rPr sz="1800" spc="40" dirty="0">
                <a:latin typeface="Cambria"/>
                <a:cs typeface="Cambria"/>
              </a:rPr>
              <a:t>clique</a:t>
            </a:r>
            <a:endParaRPr sz="1800" dirty="0">
              <a:latin typeface="Cambria"/>
              <a:cs typeface="Cambria"/>
            </a:endParaRPr>
          </a:p>
          <a:p>
            <a:pPr marL="665480" lvl="1" indent="-273050">
              <a:lnSpc>
                <a:spcPct val="100000"/>
              </a:lnSpc>
              <a:spcBef>
                <a:spcPts val="254"/>
              </a:spcBef>
              <a:buClr>
                <a:srgbClr val="FD8537"/>
              </a:buClr>
              <a:buSzPct val="78571"/>
              <a:buFont typeface="Segoe UI Symbol"/>
              <a:buChar char="⚫"/>
              <a:tabLst>
                <a:tab pos="664845" algn="l"/>
                <a:tab pos="665480" algn="l"/>
              </a:tabLst>
            </a:pPr>
            <a:r>
              <a:rPr sz="2100" spc="75" dirty="0">
                <a:latin typeface="Cambria"/>
                <a:cs typeface="Cambria"/>
              </a:rPr>
              <a:t>Objects</a:t>
            </a:r>
            <a:r>
              <a:rPr sz="2100" spc="114" dirty="0">
                <a:latin typeface="Cambria"/>
                <a:cs typeface="Cambria"/>
              </a:rPr>
              <a:t> </a:t>
            </a:r>
            <a:r>
              <a:rPr sz="2100" spc="-5" dirty="0">
                <a:latin typeface="Cambria"/>
                <a:cs typeface="Cambria"/>
              </a:rPr>
              <a:t>of</a:t>
            </a:r>
            <a:r>
              <a:rPr sz="2100" spc="120" dirty="0">
                <a:latin typeface="Cambria"/>
                <a:cs typeface="Cambria"/>
              </a:rPr>
              <a:t> </a:t>
            </a:r>
            <a:r>
              <a:rPr sz="2100" spc="80" dirty="0">
                <a:latin typeface="Cambria"/>
                <a:cs typeface="Cambria"/>
              </a:rPr>
              <a:t>the</a:t>
            </a:r>
            <a:r>
              <a:rPr sz="2100" spc="114" dirty="0">
                <a:latin typeface="Cambria"/>
                <a:cs typeface="Cambria"/>
              </a:rPr>
              <a:t> </a:t>
            </a:r>
            <a:r>
              <a:rPr sz="2100" spc="85" dirty="0">
                <a:latin typeface="Cambria"/>
                <a:cs typeface="Cambria"/>
              </a:rPr>
              <a:t>thesaurus</a:t>
            </a:r>
            <a:endParaRPr sz="2100" dirty="0">
              <a:latin typeface="Cambria"/>
              <a:cs typeface="Cambria"/>
            </a:endParaRPr>
          </a:p>
          <a:p>
            <a:pPr marL="939800" lvl="2" indent="-183515">
              <a:lnSpc>
                <a:spcPts val="2050"/>
              </a:lnSpc>
              <a:spcBef>
                <a:spcPts val="215"/>
              </a:spcBef>
              <a:buClr>
                <a:srgbClr val="DF752E"/>
              </a:buClr>
              <a:buSzPct val="58333"/>
              <a:buFont typeface="Wingdings"/>
              <a:buChar char=""/>
              <a:tabLst>
                <a:tab pos="939800" algn="l"/>
              </a:tabLst>
            </a:pPr>
            <a:r>
              <a:rPr sz="1800" spc="85" dirty="0">
                <a:latin typeface="Cambria"/>
                <a:cs typeface="Cambria"/>
              </a:rPr>
              <a:t>Cliques </a:t>
            </a:r>
            <a:r>
              <a:rPr sz="1800" spc="25" dirty="0">
                <a:latin typeface="Cambria"/>
                <a:cs typeface="Cambria"/>
              </a:rPr>
              <a:t>provide</a:t>
            </a:r>
            <a:r>
              <a:rPr sz="1800" spc="110" dirty="0">
                <a:latin typeface="Cambria"/>
                <a:cs typeface="Cambria"/>
              </a:rPr>
              <a:t> </a:t>
            </a:r>
            <a:r>
              <a:rPr sz="1800" spc="70" dirty="0">
                <a:latin typeface="Cambria"/>
                <a:cs typeface="Cambria"/>
              </a:rPr>
              <a:t>the</a:t>
            </a:r>
            <a:r>
              <a:rPr sz="1800" spc="95" dirty="0">
                <a:latin typeface="Cambria"/>
                <a:cs typeface="Cambria"/>
              </a:rPr>
              <a:t> </a:t>
            </a:r>
            <a:r>
              <a:rPr sz="1800" spc="70" dirty="0">
                <a:latin typeface="Cambria"/>
                <a:cs typeface="Cambria"/>
              </a:rPr>
              <a:t>highest</a:t>
            </a:r>
            <a:r>
              <a:rPr sz="1800" spc="100" dirty="0">
                <a:latin typeface="Cambria"/>
                <a:cs typeface="Cambria"/>
              </a:rPr>
              <a:t> </a:t>
            </a:r>
            <a:r>
              <a:rPr sz="1800" spc="35" dirty="0">
                <a:latin typeface="Cambria"/>
                <a:cs typeface="Cambria"/>
              </a:rPr>
              <a:t>precision</a:t>
            </a:r>
            <a:r>
              <a:rPr sz="1800" spc="100" dirty="0">
                <a:latin typeface="Cambria"/>
                <a:cs typeface="Cambria"/>
              </a:rPr>
              <a:t> </a:t>
            </a:r>
            <a:r>
              <a:rPr sz="1800" spc="55" dirty="0">
                <a:latin typeface="Cambria"/>
                <a:cs typeface="Cambria"/>
              </a:rPr>
              <a:t>when</a:t>
            </a:r>
            <a:r>
              <a:rPr sz="1800" spc="100" dirty="0">
                <a:latin typeface="Cambria"/>
                <a:cs typeface="Cambria"/>
              </a:rPr>
              <a:t> </a:t>
            </a:r>
            <a:r>
              <a:rPr sz="1800" spc="70" dirty="0">
                <a:latin typeface="Cambria"/>
                <a:cs typeface="Cambria"/>
              </a:rPr>
              <a:t>the</a:t>
            </a:r>
            <a:r>
              <a:rPr sz="1800" spc="95" dirty="0">
                <a:latin typeface="Cambria"/>
                <a:cs typeface="Cambria"/>
              </a:rPr>
              <a:t> </a:t>
            </a:r>
            <a:r>
              <a:rPr sz="1800" spc="75" dirty="0">
                <a:latin typeface="Cambria"/>
                <a:cs typeface="Cambria"/>
              </a:rPr>
              <a:t>statistical</a:t>
            </a:r>
            <a:endParaRPr sz="1800" dirty="0">
              <a:latin typeface="Cambria"/>
              <a:cs typeface="Cambria"/>
            </a:endParaRPr>
          </a:p>
          <a:p>
            <a:pPr marL="939800">
              <a:lnSpc>
                <a:spcPts val="2050"/>
              </a:lnSpc>
            </a:pPr>
            <a:r>
              <a:rPr sz="1800" spc="75" dirty="0">
                <a:latin typeface="Cambria"/>
                <a:cs typeface="Cambria"/>
              </a:rPr>
              <a:t>thesaurus</a:t>
            </a:r>
            <a:r>
              <a:rPr sz="1800" spc="95" dirty="0">
                <a:latin typeface="Cambria"/>
                <a:cs typeface="Cambria"/>
              </a:rPr>
              <a:t> </a:t>
            </a:r>
            <a:r>
              <a:rPr sz="1800" spc="60" dirty="0">
                <a:latin typeface="Cambria"/>
                <a:cs typeface="Cambria"/>
              </a:rPr>
              <a:t>is</a:t>
            </a:r>
            <a:r>
              <a:rPr sz="1800" spc="100" dirty="0">
                <a:latin typeface="Cambria"/>
                <a:cs typeface="Cambria"/>
              </a:rPr>
              <a:t> </a:t>
            </a:r>
            <a:r>
              <a:rPr sz="1800" spc="55" dirty="0">
                <a:latin typeface="Cambria"/>
                <a:cs typeface="Cambria"/>
              </a:rPr>
              <a:t>used</a:t>
            </a:r>
            <a:r>
              <a:rPr sz="1800" spc="105" dirty="0">
                <a:latin typeface="Cambria"/>
                <a:cs typeface="Cambria"/>
              </a:rPr>
              <a:t> </a:t>
            </a:r>
            <a:r>
              <a:rPr sz="1800" spc="15" dirty="0">
                <a:latin typeface="Cambria"/>
                <a:cs typeface="Cambria"/>
              </a:rPr>
              <a:t>for</a:t>
            </a:r>
            <a:r>
              <a:rPr sz="1800" spc="100" dirty="0">
                <a:latin typeface="Cambria"/>
                <a:cs typeface="Cambria"/>
              </a:rPr>
              <a:t> </a:t>
            </a:r>
            <a:r>
              <a:rPr sz="1800" spc="45" dirty="0">
                <a:latin typeface="Cambria"/>
                <a:cs typeface="Cambria"/>
              </a:rPr>
              <a:t>query</a:t>
            </a:r>
            <a:r>
              <a:rPr sz="1800" spc="100" dirty="0">
                <a:latin typeface="Cambria"/>
                <a:cs typeface="Cambria"/>
              </a:rPr>
              <a:t> </a:t>
            </a:r>
            <a:r>
              <a:rPr sz="1800" spc="60" dirty="0">
                <a:latin typeface="Cambria"/>
                <a:cs typeface="Cambria"/>
              </a:rPr>
              <a:t>term</a:t>
            </a:r>
            <a:r>
              <a:rPr sz="1800" spc="95" dirty="0">
                <a:latin typeface="Cambria"/>
                <a:cs typeface="Cambria"/>
              </a:rPr>
              <a:t> </a:t>
            </a:r>
            <a:r>
              <a:rPr sz="1800" spc="55" dirty="0">
                <a:latin typeface="Cambria"/>
                <a:cs typeface="Cambria"/>
              </a:rPr>
              <a:t>expansion</a:t>
            </a:r>
            <a:endParaRPr sz="1800" dirty="0">
              <a:latin typeface="Cambria"/>
              <a:cs typeface="Cambria"/>
            </a:endParaRPr>
          </a:p>
          <a:p>
            <a:pPr marL="939800" marR="399415" lvl="2" indent="-182880">
              <a:lnSpc>
                <a:spcPts val="1939"/>
              </a:lnSpc>
              <a:spcBef>
                <a:spcPts val="465"/>
              </a:spcBef>
              <a:buClr>
                <a:srgbClr val="DF752E"/>
              </a:buClr>
              <a:buSzPct val="58333"/>
              <a:buFont typeface="Wingdings"/>
              <a:buChar char=""/>
              <a:tabLst>
                <a:tab pos="939800" algn="l"/>
              </a:tabLst>
            </a:pPr>
            <a:r>
              <a:rPr sz="1800" spc="85" dirty="0">
                <a:latin typeface="Cambria"/>
                <a:cs typeface="Cambria"/>
              </a:rPr>
              <a:t>The</a:t>
            </a:r>
            <a:r>
              <a:rPr sz="1800" spc="100" dirty="0">
                <a:latin typeface="Cambria"/>
                <a:cs typeface="Cambria"/>
              </a:rPr>
              <a:t> </a:t>
            </a:r>
            <a:r>
              <a:rPr sz="1800" spc="60" dirty="0">
                <a:latin typeface="Cambria"/>
                <a:cs typeface="Cambria"/>
              </a:rPr>
              <a:t>single</a:t>
            </a:r>
            <a:r>
              <a:rPr sz="1800" spc="105" dirty="0">
                <a:latin typeface="Cambria"/>
                <a:cs typeface="Cambria"/>
              </a:rPr>
              <a:t> </a:t>
            </a:r>
            <a:r>
              <a:rPr sz="1800" spc="85" dirty="0">
                <a:latin typeface="Cambria"/>
                <a:cs typeface="Cambria"/>
              </a:rPr>
              <a:t>link</a:t>
            </a:r>
            <a:r>
              <a:rPr sz="1800" spc="90" dirty="0">
                <a:latin typeface="Cambria"/>
                <a:cs typeface="Cambria"/>
              </a:rPr>
              <a:t> </a:t>
            </a:r>
            <a:r>
              <a:rPr sz="1800" spc="65" dirty="0">
                <a:latin typeface="Cambria"/>
                <a:cs typeface="Cambria"/>
              </a:rPr>
              <a:t>algorithm</a:t>
            </a:r>
            <a:r>
              <a:rPr sz="1800" spc="100" dirty="0">
                <a:latin typeface="Cambria"/>
                <a:cs typeface="Cambria"/>
              </a:rPr>
              <a:t> </a:t>
            </a:r>
            <a:r>
              <a:rPr sz="1800" spc="70" dirty="0">
                <a:latin typeface="Cambria"/>
                <a:cs typeface="Cambria"/>
              </a:rPr>
              <a:t>maximize</a:t>
            </a:r>
            <a:r>
              <a:rPr sz="1800" spc="85" dirty="0">
                <a:latin typeface="Cambria"/>
                <a:cs typeface="Cambria"/>
              </a:rPr>
              <a:t> </a:t>
            </a:r>
            <a:r>
              <a:rPr sz="1800" spc="60" dirty="0">
                <a:latin typeface="Cambria"/>
                <a:cs typeface="Cambria"/>
              </a:rPr>
              <a:t>recall</a:t>
            </a:r>
            <a:r>
              <a:rPr sz="1800" spc="100" dirty="0">
                <a:latin typeface="Cambria"/>
                <a:cs typeface="Cambria"/>
              </a:rPr>
              <a:t> </a:t>
            </a:r>
            <a:r>
              <a:rPr sz="1800" spc="65" dirty="0">
                <a:latin typeface="Cambria"/>
                <a:cs typeface="Cambria"/>
              </a:rPr>
              <a:t>but</a:t>
            </a:r>
            <a:r>
              <a:rPr sz="1800" spc="100" dirty="0">
                <a:latin typeface="Cambria"/>
                <a:cs typeface="Cambria"/>
              </a:rPr>
              <a:t> </a:t>
            </a:r>
            <a:r>
              <a:rPr sz="1800" spc="70" dirty="0">
                <a:latin typeface="Cambria"/>
                <a:cs typeface="Cambria"/>
              </a:rPr>
              <a:t>can</a:t>
            </a:r>
            <a:r>
              <a:rPr sz="1800" spc="100" dirty="0">
                <a:latin typeface="Cambria"/>
                <a:cs typeface="Cambria"/>
              </a:rPr>
              <a:t> </a:t>
            </a:r>
            <a:r>
              <a:rPr sz="1800" spc="60" dirty="0">
                <a:latin typeface="Cambria"/>
                <a:cs typeface="Cambria"/>
              </a:rPr>
              <a:t>cause </a:t>
            </a:r>
            <a:r>
              <a:rPr sz="1800" spc="-385" dirty="0">
                <a:latin typeface="Cambria"/>
                <a:cs typeface="Cambria"/>
              </a:rPr>
              <a:t> </a:t>
            </a:r>
            <a:r>
              <a:rPr sz="1800" spc="40" dirty="0">
                <a:latin typeface="Cambria"/>
                <a:cs typeface="Cambria"/>
              </a:rPr>
              <a:t>selection</a:t>
            </a:r>
            <a:r>
              <a:rPr sz="1800" spc="90" dirty="0">
                <a:latin typeface="Cambria"/>
                <a:cs typeface="Cambria"/>
              </a:rPr>
              <a:t> </a:t>
            </a:r>
            <a:r>
              <a:rPr sz="1800" spc="-5" dirty="0">
                <a:latin typeface="Cambria"/>
                <a:cs typeface="Cambria"/>
              </a:rPr>
              <a:t>of</a:t>
            </a:r>
            <a:r>
              <a:rPr sz="1800" spc="100" dirty="0">
                <a:latin typeface="Cambria"/>
                <a:cs typeface="Cambria"/>
              </a:rPr>
              <a:t> </a:t>
            </a:r>
            <a:r>
              <a:rPr sz="1800" spc="90" dirty="0">
                <a:latin typeface="Cambria"/>
                <a:cs typeface="Cambria"/>
              </a:rPr>
              <a:t>many</a:t>
            </a:r>
            <a:r>
              <a:rPr sz="1800" spc="95" dirty="0">
                <a:latin typeface="Cambria"/>
                <a:cs typeface="Cambria"/>
              </a:rPr>
              <a:t> </a:t>
            </a:r>
            <a:r>
              <a:rPr sz="1800" spc="55" dirty="0">
                <a:latin typeface="Cambria"/>
                <a:cs typeface="Cambria"/>
              </a:rPr>
              <a:t>non-relevant</a:t>
            </a:r>
            <a:r>
              <a:rPr sz="1800" spc="100" dirty="0">
                <a:latin typeface="Cambria"/>
                <a:cs typeface="Cambria"/>
              </a:rPr>
              <a:t> </a:t>
            </a:r>
            <a:r>
              <a:rPr sz="1800" spc="65" dirty="0">
                <a:latin typeface="Cambria"/>
                <a:cs typeface="Cambria"/>
              </a:rPr>
              <a:t>items</a:t>
            </a:r>
            <a:endParaRPr sz="1800" dirty="0">
              <a:latin typeface="Cambria"/>
              <a:cs typeface="Cambria"/>
            </a:endParaRPr>
          </a:p>
          <a:p>
            <a:pPr marL="297815" marR="132080" indent="-273050">
              <a:lnSpc>
                <a:spcPts val="2590"/>
              </a:lnSpc>
              <a:spcBef>
                <a:spcPts val="610"/>
              </a:spcBef>
              <a:buClr>
                <a:srgbClr val="FD8537"/>
              </a:buClr>
              <a:buSzPct val="68750"/>
              <a:buFont typeface="Wingdings"/>
              <a:buChar char=""/>
              <a:tabLst>
                <a:tab pos="298450" algn="l"/>
              </a:tabLst>
            </a:pPr>
            <a:r>
              <a:rPr sz="2400" spc="114" dirty="0">
                <a:latin typeface="Cambria"/>
                <a:cs typeface="Cambria"/>
              </a:rPr>
              <a:t>The </a:t>
            </a:r>
            <a:r>
              <a:rPr sz="2400" spc="85" dirty="0">
                <a:latin typeface="Cambria"/>
                <a:cs typeface="Cambria"/>
              </a:rPr>
              <a:t>single</a:t>
            </a:r>
            <a:r>
              <a:rPr sz="2400" spc="114" dirty="0">
                <a:latin typeface="Cambria"/>
                <a:cs typeface="Cambria"/>
              </a:rPr>
              <a:t> </a:t>
            </a:r>
            <a:r>
              <a:rPr sz="2400" spc="120" dirty="0">
                <a:latin typeface="Cambria"/>
                <a:cs typeface="Cambria"/>
              </a:rPr>
              <a:t>link </a:t>
            </a:r>
            <a:r>
              <a:rPr sz="2400" spc="90" dirty="0">
                <a:latin typeface="Cambria"/>
                <a:cs typeface="Cambria"/>
              </a:rPr>
              <a:t>algorithm</a:t>
            </a:r>
            <a:r>
              <a:rPr sz="2400" spc="120" dirty="0">
                <a:latin typeface="Cambria"/>
                <a:cs typeface="Cambria"/>
              </a:rPr>
              <a:t> </a:t>
            </a:r>
            <a:r>
              <a:rPr sz="2400" spc="125" dirty="0">
                <a:latin typeface="Cambria"/>
                <a:cs typeface="Cambria"/>
              </a:rPr>
              <a:t>has</a:t>
            </a:r>
            <a:r>
              <a:rPr sz="2400" spc="130" dirty="0">
                <a:latin typeface="Cambria"/>
                <a:cs typeface="Cambria"/>
              </a:rPr>
              <a:t> </a:t>
            </a:r>
            <a:r>
              <a:rPr sz="2400" spc="90" dirty="0">
                <a:latin typeface="Cambria"/>
                <a:cs typeface="Cambria"/>
              </a:rPr>
              <a:t>the</a:t>
            </a:r>
            <a:r>
              <a:rPr sz="2400" spc="130" dirty="0">
                <a:latin typeface="Cambria"/>
                <a:cs typeface="Cambria"/>
              </a:rPr>
              <a:t> </a:t>
            </a:r>
            <a:r>
              <a:rPr sz="2400" spc="95" dirty="0">
                <a:latin typeface="Cambria"/>
                <a:cs typeface="Cambria"/>
              </a:rPr>
              <a:t>least</a:t>
            </a:r>
            <a:r>
              <a:rPr sz="2400" spc="135" dirty="0">
                <a:latin typeface="Cambria"/>
                <a:cs typeface="Cambria"/>
              </a:rPr>
              <a:t> </a:t>
            </a:r>
            <a:r>
              <a:rPr sz="2400" spc="60" dirty="0">
                <a:latin typeface="Cambria"/>
                <a:cs typeface="Cambria"/>
              </a:rPr>
              <a:t>overhead </a:t>
            </a:r>
            <a:r>
              <a:rPr sz="2400" spc="-515" dirty="0">
                <a:latin typeface="Cambria"/>
                <a:cs typeface="Cambria"/>
              </a:rPr>
              <a:t> </a:t>
            </a:r>
            <a:r>
              <a:rPr sz="2400" spc="105" dirty="0">
                <a:latin typeface="Cambria"/>
                <a:cs typeface="Cambria"/>
              </a:rPr>
              <a:t>in</a:t>
            </a:r>
            <a:r>
              <a:rPr sz="2400" spc="110" dirty="0">
                <a:latin typeface="Cambria"/>
                <a:cs typeface="Cambria"/>
              </a:rPr>
              <a:t> </a:t>
            </a:r>
            <a:r>
              <a:rPr sz="2400" spc="100" dirty="0">
                <a:latin typeface="Cambria"/>
                <a:cs typeface="Cambria"/>
              </a:rPr>
              <a:t>assignment</a:t>
            </a:r>
            <a:r>
              <a:rPr sz="2400" spc="135" dirty="0">
                <a:latin typeface="Cambria"/>
                <a:cs typeface="Cambria"/>
              </a:rPr>
              <a:t> </a:t>
            </a:r>
            <a:r>
              <a:rPr sz="2400" spc="-5" dirty="0">
                <a:latin typeface="Cambria"/>
                <a:cs typeface="Cambria"/>
              </a:rPr>
              <a:t>of</a:t>
            </a:r>
            <a:r>
              <a:rPr sz="2400" spc="135" dirty="0">
                <a:latin typeface="Cambria"/>
                <a:cs typeface="Cambria"/>
              </a:rPr>
              <a:t> </a:t>
            </a:r>
            <a:r>
              <a:rPr sz="2400" spc="80" dirty="0">
                <a:latin typeface="Cambria"/>
                <a:cs typeface="Cambria"/>
              </a:rPr>
              <a:t>terms</a:t>
            </a:r>
            <a:r>
              <a:rPr sz="2400" spc="130" dirty="0">
                <a:latin typeface="Cambria"/>
                <a:cs typeface="Cambria"/>
              </a:rPr>
              <a:t> </a:t>
            </a:r>
            <a:r>
              <a:rPr sz="2400" spc="20" dirty="0">
                <a:latin typeface="Cambria"/>
                <a:cs typeface="Cambria"/>
              </a:rPr>
              <a:t>to</a:t>
            </a:r>
            <a:r>
              <a:rPr sz="2400" spc="135" dirty="0">
                <a:latin typeface="Cambria"/>
                <a:cs typeface="Cambria"/>
              </a:rPr>
              <a:t> </a:t>
            </a:r>
            <a:r>
              <a:rPr sz="2400" spc="70" dirty="0">
                <a:latin typeface="Cambria"/>
                <a:cs typeface="Cambria"/>
              </a:rPr>
              <a:t>classes:</a:t>
            </a:r>
            <a:r>
              <a:rPr sz="2400" spc="120" dirty="0">
                <a:latin typeface="Cambria"/>
                <a:cs typeface="Cambria"/>
              </a:rPr>
              <a:t> </a:t>
            </a:r>
            <a:r>
              <a:rPr sz="2400" spc="35" dirty="0">
                <a:latin typeface="Cambria"/>
                <a:cs typeface="Cambria"/>
              </a:rPr>
              <a:t>O(n</a:t>
            </a:r>
            <a:r>
              <a:rPr sz="2400" spc="52" baseline="24305" dirty="0">
                <a:latin typeface="Cambria"/>
                <a:cs typeface="Cambria"/>
              </a:rPr>
              <a:t>2</a:t>
            </a:r>
            <a:r>
              <a:rPr sz="2400" spc="35" dirty="0">
                <a:latin typeface="Cambria"/>
                <a:cs typeface="Cambria"/>
              </a:rPr>
              <a:t>) </a:t>
            </a:r>
            <a:r>
              <a:rPr sz="2400" spc="40" dirty="0">
                <a:latin typeface="Cambria"/>
                <a:cs typeface="Cambria"/>
              </a:rPr>
              <a:t> </a:t>
            </a:r>
            <a:r>
              <a:rPr sz="2400" spc="55" dirty="0">
                <a:latin typeface="Cambria"/>
                <a:cs typeface="Cambria"/>
              </a:rPr>
              <a:t>comparisons</a:t>
            </a:r>
            <a:endParaRPr sz="2400" dirty="0">
              <a:latin typeface="Cambria"/>
              <a:cs typeface="Cambri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984885" y="242823"/>
            <a:ext cx="8827770" cy="1133899"/>
          </a:xfrm>
          <a:prstGeom prst="rect">
            <a:avLst/>
          </a:prstGeom>
        </p:spPr>
        <p:txBody>
          <a:bodyPr vert="horz" wrap="square" lIns="0" tIns="147573" rIns="0" bIns="0" rtlCol="0">
            <a:spAutoFit/>
          </a:bodyPr>
          <a:lstStyle/>
          <a:p>
            <a:pPr marL="1533525" marR="5080">
              <a:lnSpc>
                <a:spcPct val="100000"/>
              </a:lnSpc>
              <a:spcBef>
                <a:spcPts val="100"/>
              </a:spcBef>
            </a:pPr>
            <a:r>
              <a:rPr sz="3200" b="1" spc="345" dirty="0">
                <a:solidFill>
                  <a:srgbClr val="002060"/>
                </a:solidFill>
                <a:latin typeface="Cambria"/>
                <a:cs typeface="Cambria"/>
              </a:rPr>
              <a:t>C</a:t>
            </a:r>
            <a:r>
              <a:rPr sz="2550" b="1" spc="345" dirty="0">
                <a:solidFill>
                  <a:srgbClr val="002060"/>
                </a:solidFill>
                <a:latin typeface="Cambria"/>
                <a:cs typeface="Cambria"/>
              </a:rPr>
              <a:t>LUSTERING</a:t>
            </a:r>
            <a:r>
              <a:rPr sz="2550" b="1" spc="295" dirty="0">
                <a:solidFill>
                  <a:srgbClr val="002060"/>
                </a:solidFill>
                <a:latin typeface="Cambria"/>
                <a:cs typeface="Cambria"/>
              </a:rPr>
              <a:t> </a:t>
            </a:r>
            <a:r>
              <a:rPr sz="3200" b="1" spc="375" dirty="0">
                <a:solidFill>
                  <a:srgbClr val="002060"/>
                </a:solidFill>
                <a:latin typeface="Cambria"/>
                <a:cs typeface="Cambria"/>
              </a:rPr>
              <a:t>U</a:t>
            </a:r>
            <a:r>
              <a:rPr sz="2550" b="1" spc="375" dirty="0">
                <a:solidFill>
                  <a:srgbClr val="002060"/>
                </a:solidFill>
                <a:latin typeface="Cambria"/>
                <a:cs typeface="Cambria"/>
              </a:rPr>
              <a:t>SING</a:t>
            </a:r>
            <a:r>
              <a:rPr sz="2550" b="1" spc="300" dirty="0">
                <a:solidFill>
                  <a:srgbClr val="002060"/>
                </a:solidFill>
                <a:latin typeface="Cambria"/>
                <a:cs typeface="Cambria"/>
              </a:rPr>
              <a:t> </a:t>
            </a:r>
            <a:r>
              <a:rPr sz="3200" b="1" spc="315" dirty="0">
                <a:solidFill>
                  <a:srgbClr val="002060"/>
                </a:solidFill>
                <a:latin typeface="Cambria"/>
                <a:cs typeface="Cambria"/>
              </a:rPr>
              <a:t>E</a:t>
            </a:r>
            <a:r>
              <a:rPr sz="2550" b="1" spc="315" dirty="0">
                <a:solidFill>
                  <a:srgbClr val="002060"/>
                </a:solidFill>
                <a:latin typeface="Cambria"/>
                <a:cs typeface="Cambria"/>
              </a:rPr>
              <a:t>XISTING </a:t>
            </a:r>
            <a:r>
              <a:rPr sz="2550" b="1" spc="-545" dirty="0">
                <a:solidFill>
                  <a:srgbClr val="002060"/>
                </a:solidFill>
                <a:latin typeface="Cambria"/>
                <a:cs typeface="Cambria"/>
              </a:rPr>
              <a:t> </a:t>
            </a:r>
            <a:r>
              <a:rPr sz="3200" b="1" spc="350" dirty="0">
                <a:solidFill>
                  <a:srgbClr val="002060"/>
                </a:solidFill>
                <a:latin typeface="Cambria"/>
                <a:cs typeface="Cambria"/>
              </a:rPr>
              <a:t>C</a:t>
            </a:r>
            <a:r>
              <a:rPr sz="2550" b="1" spc="350" dirty="0">
                <a:solidFill>
                  <a:srgbClr val="002060"/>
                </a:solidFill>
                <a:latin typeface="Cambria"/>
                <a:cs typeface="Cambria"/>
              </a:rPr>
              <a:t>LUSTERS</a:t>
            </a:r>
            <a:endParaRPr sz="2550" b="1" dirty="0">
              <a:solidFill>
                <a:srgbClr val="002060"/>
              </a:solidFill>
              <a:latin typeface="Cambria"/>
              <a:cs typeface="Cambria"/>
            </a:endParaRPr>
          </a:p>
        </p:txBody>
      </p:sp>
      <p:sp>
        <p:nvSpPr>
          <p:cNvPr id="10" name="object 3"/>
          <p:cNvSpPr txBox="1"/>
          <p:nvPr/>
        </p:nvSpPr>
        <p:spPr>
          <a:xfrm>
            <a:off x="535940" y="1552702"/>
            <a:ext cx="7304405" cy="4451350"/>
          </a:xfrm>
          <a:prstGeom prst="rect">
            <a:avLst/>
          </a:prstGeom>
        </p:spPr>
        <p:txBody>
          <a:bodyPr vert="horz" wrap="square" lIns="0" tIns="52069" rIns="0" bIns="0" rtlCol="0">
            <a:spAutoFit/>
          </a:bodyPr>
          <a:lstStyle/>
          <a:p>
            <a:pPr marL="287020" indent="-274320" algn="just">
              <a:lnSpc>
                <a:spcPct val="100000"/>
              </a:lnSpc>
              <a:spcBef>
                <a:spcPts val="409"/>
              </a:spcBef>
              <a:buClr>
                <a:srgbClr val="FD8537"/>
              </a:buClr>
              <a:buSzPct val="68750"/>
              <a:buFont typeface="Wingdings"/>
              <a:buChar char=""/>
              <a:tabLst>
                <a:tab pos="287020" algn="l"/>
              </a:tabLst>
            </a:pPr>
            <a:r>
              <a:rPr sz="2400" spc="160" dirty="0">
                <a:latin typeface="Cambria"/>
                <a:cs typeface="Cambria"/>
              </a:rPr>
              <a:t>Start</a:t>
            </a:r>
            <a:r>
              <a:rPr sz="2400" spc="125" dirty="0">
                <a:latin typeface="Cambria"/>
                <a:cs typeface="Cambria"/>
              </a:rPr>
              <a:t> </a:t>
            </a:r>
            <a:r>
              <a:rPr sz="2400" spc="90" dirty="0">
                <a:latin typeface="Cambria"/>
                <a:cs typeface="Cambria"/>
              </a:rPr>
              <a:t>with</a:t>
            </a:r>
            <a:r>
              <a:rPr sz="2400" spc="114" dirty="0">
                <a:latin typeface="Cambria"/>
                <a:cs typeface="Cambria"/>
              </a:rPr>
              <a:t> </a:t>
            </a:r>
            <a:r>
              <a:rPr sz="2400" spc="160" dirty="0">
                <a:latin typeface="Cambria"/>
                <a:cs typeface="Cambria"/>
              </a:rPr>
              <a:t>a</a:t>
            </a:r>
            <a:r>
              <a:rPr sz="2400" spc="130" dirty="0">
                <a:latin typeface="Cambria"/>
                <a:cs typeface="Cambria"/>
              </a:rPr>
              <a:t> </a:t>
            </a:r>
            <a:r>
              <a:rPr sz="2400" spc="75" dirty="0">
                <a:latin typeface="Cambria"/>
                <a:cs typeface="Cambria"/>
              </a:rPr>
              <a:t>set</a:t>
            </a:r>
            <a:r>
              <a:rPr sz="2400" spc="130" dirty="0">
                <a:latin typeface="Cambria"/>
                <a:cs typeface="Cambria"/>
              </a:rPr>
              <a:t> </a:t>
            </a:r>
            <a:r>
              <a:rPr sz="2400" spc="-5" dirty="0">
                <a:latin typeface="Cambria"/>
                <a:cs typeface="Cambria"/>
              </a:rPr>
              <a:t>of</a:t>
            </a:r>
            <a:r>
              <a:rPr sz="2400" spc="130" dirty="0">
                <a:latin typeface="Cambria"/>
                <a:cs typeface="Cambria"/>
              </a:rPr>
              <a:t> </a:t>
            </a:r>
            <a:r>
              <a:rPr sz="2400" spc="95" dirty="0">
                <a:latin typeface="Cambria"/>
                <a:cs typeface="Cambria"/>
              </a:rPr>
              <a:t>existing</a:t>
            </a:r>
            <a:r>
              <a:rPr sz="2400" spc="105" dirty="0">
                <a:latin typeface="Cambria"/>
                <a:cs typeface="Cambria"/>
              </a:rPr>
              <a:t> </a:t>
            </a:r>
            <a:r>
              <a:rPr sz="2400" spc="75" dirty="0">
                <a:latin typeface="Cambria"/>
                <a:cs typeface="Cambria"/>
              </a:rPr>
              <a:t>clusters</a:t>
            </a:r>
            <a:endParaRPr sz="2400" dirty="0">
              <a:latin typeface="Cambria"/>
              <a:cs typeface="Cambria"/>
            </a:endParaRPr>
          </a:p>
          <a:p>
            <a:pPr marL="286385" marR="170815" indent="-274320" algn="just">
              <a:lnSpc>
                <a:spcPts val="2590"/>
              </a:lnSpc>
              <a:spcBef>
                <a:spcPts val="640"/>
              </a:spcBef>
              <a:buClr>
                <a:srgbClr val="FD8537"/>
              </a:buClr>
              <a:buSzPct val="68750"/>
              <a:buFont typeface="Wingdings"/>
              <a:buChar char=""/>
              <a:tabLst>
                <a:tab pos="287020" algn="l"/>
              </a:tabLst>
            </a:pPr>
            <a:r>
              <a:rPr sz="2400" spc="114" dirty="0">
                <a:latin typeface="Cambria"/>
                <a:cs typeface="Cambria"/>
              </a:rPr>
              <a:t>The </a:t>
            </a:r>
            <a:r>
              <a:rPr sz="2400" spc="110" dirty="0">
                <a:latin typeface="Cambria"/>
                <a:cs typeface="Cambria"/>
              </a:rPr>
              <a:t>initial </a:t>
            </a:r>
            <a:r>
              <a:rPr sz="2400" spc="100" dirty="0">
                <a:latin typeface="Cambria"/>
                <a:cs typeface="Cambria"/>
              </a:rPr>
              <a:t>assignment </a:t>
            </a:r>
            <a:r>
              <a:rPr sz="2400" spc="-5" dirty="0">
                <a:latin typeface="Cambria"/>
                <a:cs typeface="Cambria"/>
              </a:rPr>
              <a:t>of </a:t>
            </a:r>
            <a:r>
              <a:rPr sz="2400" spc="80" dirty="0">
                <a:latin typeface="Cambria"/>
                <a:cs typeface="Cambria"/>
              </a:rPr>
              <a:t>terms </a:t>
            </a:r>
            <a:r>
              <a:rPr sz="2400" spc="20" dirty="0">
                <a:latin typeface="Cambria"/>
                <a:cs typeface="Cambria"/>
              </a:rPr>
              <a:t>to </a:t>
            </a:r>
            <a:r>
              <a:rPr sz="2400" spc="90" dirty="0">
                <a:latin typeface="Cambria"/>
                <a:cs typeface="Cambria"/>
              </a:rPr>
              <a:t>the </a:t>
            </a:r>
            <a:r>
              <a:rPr sz="2400" spc="75" dirty="0">
                <a:latin typeface="Cambria"/>
                <a:cs typeface="Cambria"/>
              </a:rPr>
              <a:t>clusters </a:t>
            </a:r>
            <a:r>
              <a:rPr sz="2400" spc="80" dirty="0">
                <a:latin typeface="Cambria"/>
                <a:cs typeface="Cambria"/>
              </a:rPr>
              <a:t>is </a:t>
            </a:r>
            <a:r>
              <a:rPr sz="2400" spc="-515" dirty="0">
                <a:latin typeface="Cambria"/>
                <a:cs typeface="Cambria"/>
              </a:rPr>
              <a:t> </a:t>
            </a:r>
            <a:r>
              <a:rPr sz="2400" spc="90" dirty="0">
                <a:latin typeface="Cambria"/>
                <a:cs typeface="Cambria"/>
              </a:rPr>
              <a:t>arbitrary </a:t>
            </a:r>
            <a:r>
              <a:rPr sz="2400" spc="105" dirty="0">
                <a:latin typeface="Cambria"/>
                <a:cs typeface="Cambria"/>
              </a:rPr>
              <a:t>and </a:t>
            </a:r>
            <a:r>
              <a:rPr sz="2400" spc="60" dirty="0">
                <a:latin typeface="Cambria"/>
                <a:cs typeface="Cambria"/>
              </a:rPr>
              <a:t>revised </a:t>
            </a:r>
            <a:r>
              <a:rPr sz="2400" spc="45" dirty="0">
                <a:latin typeface="Cambria"/>
                <a:cs typeface="Cambria"/>
              </a:rPr>
              <a:t>by </a:t>
            </a:r>
            <a:r>
              <a:rPr sz="2400" spc="95" dirty="0">
                <a:latin typeface="Cambria"/>
                <a:cs typeface="Cambria"/>
              </a:rPr>
              <a:t>revalidating </a:t>
            </a:r>
            <a:r>
              <a:rPr sz="2400" spc="55" dirty="0">
                <a:latin typeface="Cambria"/>
                <a:cs typeface="Cambria"/>
              </a:rPr>
              <a:t>every </a:t>
            </a:r>
            <a:r>
              <a:rPr sz="2400" spc="85" dirty="0">
                <a:latin typeface="Cambria"/>
                <a:cs typeface="Cambria"/>
              </a:rPr>
              <a:t>term </a:t>
            </a:r>
            <a:r>
              <a:rPr sz="2400" spc="-515" dirty="0">
                <a:latin typeface="Cambria"/>
                <a:cs typeface="Cambria"/>
              </a:rPr>
              <a:t> </a:t>
            </a:r>
            <a:r>
              <a:rPr sz="2400" spc="100" dirty="0">
                <a:latin typeface="Cambria"/>
                <a:cs typeface="Cambria"/>
              </a:rPr>
              <a:t>assignment</a:t>
            </a:r>
            <a:r>
              <a:rPr sz="2400" spc="120" dirty="0">
                <a:latin typeface="Cambria"/>
                <a:cs typeface="Cambria"/>
              </a:rPr>
              <a:t> </a:t>
            </a:r>
            <a:r>
              <a:rPr sz="2400" spc="20" dirty="0">
                <a:latin typeface="Cambria"/>
                <a:cs typeface="Cambria"/>
              </a:rPr>
              <a:t>to</a:t>
            </a:r>
            <a:r>
              <a:rPr sz="2400" spc="135" dirty="0">
                <a:latin typeface="Cambria"/>
                <a:cs typeface="Cambria"/>
              </a:rPr>
              <a:t> </a:t>
            </a:r>
            <a:r>
              <a:rPr sz="2400" spc="160" dirty="0">
                <a:latin typeface="Cambria"/>
                <a:cs typeface="Cambria"/>
              </a:rPr>
              <a:t>a</a:t>
            </a:r>
            <a:r>
              <a:rPr sz="2400" spc="125" dirty="0">
                <a:latin typeface="Cambria"/>
                <a:cs typeface="Cambria"/>
              </a:rPr>
              <a:t> </a:t>
            </a:r>
            <a:r>
              <a:rPr sz="2400" spc="80" dirty="0">
                <a:latin typeface="Cambria"/>
                <a:cs typeface="Cambria"/>
              </a:rPr>
              <a:t>cluster</a:t>
            </a:r>
            <a:endParaRPr sz="2400" dirty="0">
              <a:latin typeface="Cambria"/>
              <a:cs typeface="Cambria"/>
            </a:endParaRPr>
          </a:p>
          <a:p>
            <a:pPr marL="652145" marR="5080" lvl="1" indent="-274320" algn="just">
              <a:lnSpc>
                <a:spcPts val="2270"/>
              </a:lnSpc>
              <a:spcBef>
                <a:spcPts val="509"/>
              </a:spcBef>
              <a:buClr>
                <a:srgbClr val="FD8537"/>
              </a:buClr>
              <a:buSzPct val="78571"/>
              <a:buFont typeface="Segoe UI Symbol"/>
              <a:buChar char="⚫"/>
              <a:tabLst>
                <a:tab pos="652780" algn="l"/>
              </a:tabLst>
            </a:pPr>
            <a:r>
              <a:rPr sz="2100" spc="45" dirty="0">
                <a:latin typeface="Cambria"/>
                <a:cs typeface="Cambria"/>
              </a:rPr>
              <a:t>To </a:t>
            </a:r>
            <a:r>
              <a:rPr sz="2100" spc="100" dirty="0">
                <a:latin typeface="Cambria"/>
                <a:cs typeface="Cambria"/>
              </a:rPr>
              <a:t>minimum </a:t>
            </a:r>
            <a:r>
              <a:rPr sz="2100" spc="80" dirty="0">
                <a:latin typeface="Cambria"/>
                <a:cs typeface="Cambria"/>
              </a:rPr>
              <a:t>calculations, </a:t>
            </a:r>
            <a:r>
              <a:rPr sz="2100" spc="45" dirty="0">
                <a:latin typeface="Cambria"/>
                <a:cs typeface="Cambria"/>
              </a:rPr>
              <a:t>centroids </a:t>
            </a:r>
            <a:r>
              <a:rPr sz="2100" spc="70" dirty="0">
                <a:latin typeface="Cambria"/>
                <a:cs typeface="Cambria"/>
              </a:rPr>
              <a:t>are </a:t>
            </a:r>
            <a:r>
              <a:rPr sz="2100" spc="75" dirty="0">
                <a:latin typeface="Cambria"/>
                <a:cs typeface="Cambria"/>
              </a:rPr>
              <a:t>calculated </a:t>
            </a:r>
            <a:r>
              <a:rPr sz="2100" spc="20" dirty="0">
                <a:latin typeface="Cambria"/>
                <a:cs typeface="Cambria"/>
              </a:rPr>
              <a:t>for </a:t>
            </a:r>
            <a:r>
              <a:rPr sz="2100" spc="-450" dirty="0">
                <a:latin typeface="Cambria"/>
                <a:cs typeface="Cambria"/>
              </a:rPr>
              <a:t> </a:t>
            </a:r>
            <a:r>
              <a:rPr sz="2100" spc="70" dirty="0">
                <a:latin typeface="Cambria"/>
                <a:cs typeface="Cambria"/>
              </a:rPr>
              <a:t>each</a:t>
            </a:r>
            <a:r>
              <a:rPr sz="2100" spc="114" dirty="0">
                <a:latin typeface="Cambria"/>
                <a:cs typeface="Cambria"/>
              </a:rPr>
              <a:t> </a:t>
            </a:r>
            <a:r>
              <a:rPr sz="2100" spc="65" dirty="0">
                <a:latin typeface="Cambria"/>
                <a:cs typeface="Cambria"/>
              </a:rPr>
              <a:t>cluster</a:t>
            </a:r>
            <a:endParaRPr sz="2100" dirty="0">
              <a:latin typeface="Cambria"/>
              <a:cs typeface="Cambria"/>
            </a:endParaRPr>
          </a:p>
          <a:p>
            <a:pPr marL="927100" lvl="2" indent="-183515" algn="just">
              <a:lnSpc>
                <a:spcPct val="100000"/>
              </a:lnSpc>
              <a:spcBef>
                <a:spcPts val="180"/>
              </a:spcBef>
              <a:buClr>
                <a:srgbClr val="DF752E"/>
              </a:buClr>
              <a:buSzPct val="58333"/>
              <a:buFont typeface="Wingdings"/>
              <a:buChar char=""/>
              <a:tabLst>
                <a:tab pos="927100" algn="l"/>
              </a:tabLst>
            </a:pPr>
            <a:r>
              <a:rPr sz="1800" spc="65" dirty="0">
                <a:latin typeface="Cambria"/>
                <a:cs typeface="Cambria"/>
              </a:rPr>
              <a:t>Centroid:</a:t>
            </a:r>
            <a:r>
              <a:rPr sz="1800" spc="100" dirty="0">
                <a:latin typeface="Cambria"/>
                <a:cs typeface="Cambria"/>
              </a:rPr>
              <a:t> </a:t>
            </a:r>
            <a:r>
              <a:rPr sz="1800" spc="65" dirty="0">
                <a:latin typeface="Cambria"/>
                <a:cs typeface="Cambria"/>
              </a:rPr>
              <a:t>the</a:t>
            </a:r>
            <a:r>
              <a:rPr sz="1800" spc="105" dirty="0">
                <a:latin typeface="Cambria"/>
                <a:cs typeface="Cambria"/>
              </a:rPr>
              <a:t> </a:t>
            </a:r>
            <a:r>
              <a:rPr sz="1800" spc="60" dirty="0">
                <a:latin typeface="Cambria"/>
                <a:cs typeface="Cambria"/>
              </a:rPr>
              <a:t>average</a:t>
            </a:r>
            <a:r>
              <a:rPr sz="1800" spc="95" dirty="0">
                <a:latin typeface="Cambria"/>
                <a:cs typeface="Cambria"/>
              </a:rPr>
              <a:t> </a:t>
            </a:r>
            <a:r>
              <a:rPr sz="1800" spc="-5" dirty="0">
                <a:latin typeface="Cambria"/>
                <a:cs typeface="Cambria"/>
              </a:rPr>
              <a:t>of</a:t>
            </a:r>
            <a:r>
              <a:rPr sz="1800" spc="100" dirty="0">
                <a:latin typeface="Cambria"/>
                <a:cs typeface="Cambria"/>
              </a:rPr>
              <a:t> </a:t>
            </a:r>
            <a:r>
              <a:rPr sz="1800" spc="85" dirty="0">
                <a:latin typeface="Cambria"/>
                <a:cs typeface="Cambria"/>
              </a:rPr>
              <a:t>all</a:t>
            </a:r>
            <a:r>
              <a:rPr sz="1800" spc="90" dirty="0">
                <a:latin typeface="Cambria"/>
                <a:cs typeface="Cambria"/>
              </a:rPr>
              <a:t> </a:t>
            </a:r>
            <a:r>
              <a:rPr sz="1800" spc="-5" dirty="0">
                <a:latin typeface="Cambria"/>
                <a:cs typeface="Cambria"/>
              </a:rPr>
              <a:t>of</a:t>
            </a:r>
            <a:r>
              <a:rPr sz="1800" spc="105" dirty="0">
                <a:latin typeface="Cambria"/>
                <a:cs typeface="Cambria"/>
              </a:rPr>
              <a:t> </a:t>
            </a:r>
            <a:r>
              <a:rPr sz="1800" spc="70" dirty="0">
                <a:latin typeface="Cambria"/>
                <a:cs typeface="Cambria"/>
              </a:rPr>
              <a:t>the</a:t>
            </a:r>
            <a:r>
              <a:rPr sz="1800" spc="105" dirty="0">
                <a:latin typeface="Cambria"/>
                <a:cs typeface="Cambria"/>
              </a:rPr>
              <a:t> </a:t>
            </a:r>
            <a:r>
              <a:rPr sz="1800" spc="25" dirty="0">
                <a:latin typeface="Cambria"/>
                <a:cs typeface="Cambria"/>
              </a:rPr>
              <a:t>vectors</a:t>
            </a:r>
            <a:r>
              <a:rPr sz="1800" spc="100" dirty="0">
                <a:latin typeface="Cambria"/>
                <a:cs typeface="Cambria"/>
              </a:rPr>
              <a:t> </a:t>
            </a:r>
            <a:r>
              <a:rPr sz="1800" spc="80" dirty="0">
                <a:latin typeface="Cambria"/>
                <a:cs typeface="Cambria"/>
              </a:rPr>
              <a:t>in</a:t>
            </a:r>
            <a:r>
              <a:rPr sz="1800" spc="105" dirty="0">
                <a:latin typeface="Cambria"/>
                <a:cs typeface="Cambria"/>
              </a:rPr>
              <a:t> </a:t>
            </a:r>
            <a:r>
              <a:rPr sz="1800" spc="120" dirty="0">
                <a:latin typeface="Cambria"/>
                <a:cs typeface="Cambria"/>
              </a:rPr>
              <a:t>a</a:t>
            </a:r>
            <a:r>
              <a:rPr sz="1800" spc="105" dirty="0">
                <a:latin typeface="Cambria"/>
                <a:cs typeface="Cambria"/>
              </a:rPr>
              <a:t> </a:t>
            </a:r>
            <a:r>
              <a:rPr sz="1800" spc="55" dirty="0">
                <a:latin typeface="Cambria"/>
                <a:cs typeface="Cambria"/>
              </a:rPr>
              <a:t>cluster</a:t>
            </a:r>
            <a:endParaRPr sz="1800" dirty="0">
              <a:latin typeface="Cambria"/>
              <a:cs typeface="Cambria"/>
            </a:endParaRPr>
          </a:p>
          <a:p>
            <a:pPr marL="652145" marR="543560" lvl="1" indent="-274320" algn="just">
              <a:lnSpc>
                <a:spcPts val="2270"/>
              </a:lnSpc>
              <a:spcBef>
                <a:spcPts val="535"/>
              </a:spcBef>
              <a:buClr>
                <a:srgbClr val="FD8537"/>
              </a:buClr>
              <a:buSzPct val="78571"/>
              <a:buFont typeface="Segoe UI Symbol"/>
              <a:buChar char="⚫"/>
              <a:tabLst>
                <a:tab pos="652780" algn="l"/>
              </a:tabLst>
            </a:pPr>
            <a:r>
              <a:rPr sz="2100" spc="100" dirty="0">
                <a:latin typeface="Cambria"/>
                <a:cs typeface="Cambria"/>
              </a:rPr>
              <a:t>The </a:t>
            </a:r>
            <a:r>
              <a:rPr sz="2100" spc="85" dirty="0">
                <a:latin typeface="Cambria"/>
                <a:cs typeface="Cambria"/>
              </a:rPr>
              <a:t>similarity </a:t>
            </a:r>
            <a:r>
              <a:rPr sz="2100" spc="40" dirty="0">
                <a:latin typeface="Cambria"/>
                <a:cs typeface="Cambria"/>
              </a:rPr>
              <a:t>between </a:t>
            </a:r>
            <a:r>
              <a:rPr sz="2100" spc="105" dirty="0">
                <a:latin typeface="Cambria"/>
                <a:cs typeface="Cambria"/>
              </a:rPr>
              <a:t>all </a:t>
            </a:r>
            <a:r>
              <a:rPr sz="2100" spc="80" dirty="0">
                <a:latin typeface="Cambria"/>
                <a:cs typeface="Cambria"/>
              </a:rPr>
              <a:t>existing </a:t>
            </a:r>
            <a:r>
              <a:rPr sz="2100" spc="70" dirty="0">
                <a:latin typeface="Cambria"/>
                <a:cs typeface="Cambria"/>
              </a:rPr>
              <a:t>terms </a:t>
            </a:r>
            <a:r>
              <a:rPr sz="2100" spc="95" dirty="0">
                <a:latin typeface="Cambria"/>
                <a:cs typeface="Cambria"/>
              </a:rPr>
              <a:t>and </a:t>
            </a:r>
            <a:r>
              <a:rPr sz="2100" spc="80" dirty="0">
                <a:latin typeface="Cambria"/>
                <a:cs typeface="Cambria"/>
              </a:rPr>
              <a:t>the </a:t>
            </a:r>
            <a:r>
              <a:rPr sz="2100" spc="-450" dirty="0">
                <a:latin typeface="Cambria"/>
                <a:cs typeface="Cambria"/>
              </a:rPr>
              <a:t> </a:t>
            </a:r>
            <a:r>
              <a:rPr sz="2100" spc="45" dirty="0">
                <a:latin typeface="Cambria"/>
                <a:cs typeface="Cambria"/>
              </a:rPr>
              <a:t>centroids</a:t>
            </a:r>
            <a:r>
              <a:rPr sz="2100" spc="130" dirty="0">
                <a:latin typeface="Cambria"/>
                <a:cs typeface="Cambria"/>
              </a:rPr>
              <a:t> </a:t>
            </a:r>
            <a:r>
              <a:rPr sz="2100" spc="-5" dirty="0">
                <a:latin typeface="Cambria"/>
                <a:cs typeface="Cambria"/>
              </a:rPr>
              <a:t>of</a:t>
            </a:r>
            <a:r>
              <a:rPr sz="2100" spc="125" dirty="0">
                <a:latin typeface="Cambria"/>
                <a:cs typeface="Cambria"/>
              </a:rPr>
              <a:t> </a:t>
            </a:r>
            <a:r>
              <a:rPr sz="2100" spc="80" dirty="0">
                <a:latin typeface="Cambria"/>
                <a:cs typeface="Cambria"/>
              </a:rPr>
              <a:t>the</a:t>
            </a:r>
            <a:r>
              <a:rPr sz="2100" spc="120" dirty="0">
                <a:latin typeface="Cambria"/>
                <a:cs typeface="Cambria"/>
              </a:rPr>
              <a:t> </a:t>
            </a:r>
            <a:r>
              <a:rPr sz="2100" spc="65" dirty="0">
                <a:latin typeface="Cambria"/>
                <a:cs typeface="Cambria"/>
              </a:rPr>
              <a:t>clusters</a:t>
            </a:r>
            <a:r>
              <a:rPr sz="2100" spc="150" dirty="0">
                <a:latin typeface="Cambria"/>
                <a:cs typeface="Cambria"/>
              </a:rPr>
              <a:t> </a:t>
            </a:r>
            <a:r>
              <a:rPr sz="2100" spc="85" dirty="0">
                <a:latin typeface="Cambria"/>
                <a:cs typeface="Cambria"/>
              </a:rPr>
              <a:t>can</a:t>
            </a:r>
            <a:r>
              <a:rPr sz="2100" spc="120" dirty="0">
                <a:latin typeface="Cambria"/>
                <a:cs typeface="Cambria"/>
              </a:rPr>
              <a:t> </a:t>
            </a:r>
            <a:r>
              <a:rPr sz="2100" spc="20" dirty="0">
                <a:latin typeface="Cambria"/>
                <a:cs typeface="Cambria"/>
              </a:rPr>
              <a:t>be</a:t>
            </a:r>
            <a:r>
              <a:rPr sz="2100" spc="120" dirty="0">
                <a:latin typeface="Cambria"/>
                <a:cs typeface="Cambria"/>
              </a:rPr>
              <a:t> </a:t>
            </a:r>
            <a:r>
              <a:rPr sz="2100" spc="70" dirty="0">
                <a:latin typeface="Cambria"/>
                <a:cs typeface="Cambria"/>
              </a:rPr>
              <a:t>calculated</a:t>
            </a:r>
            <a:endParaRPr sz="2100" dirty="0">
              <a:latin typeface="Cambria"/>
              <a:cs typeface="Cambria"/>
            </a:endParaRPr>
          </a:p>
          <a:p>
            <a:pPr marL="652145" marR="506095" lvl="1" indent="-274320" algn="just">
              <a:lnSpc>
                <a:spcPts val="2270"/>
              </a:lnSpc>
              <a:spcBef>
                <a:spcPts val="500"/>
              </a:spcBef>
              <a:buClr>
                <a:srgbClr val="FD8537"/>
              </a:buClr>
              <a:buSzPct val="78571"/>
              <a:buFont typeface="Segoe UI Symbol"/>
              <a:buChar char="⚫"/>
              <a:tabLst>
                <a:tab pos="652780" algn="l"/>
              </a:tabLst>
            </a:pPr>
            <a:r>
              <a:rPr sz="2100" spc="100" dirty="0">
                <a:latin typeface="Cambria"/>
                <a:cs typeface="Cambria"/>
              </a:rPr>
              <a:t>The </a:t>
            </a:r>
            <a:r>
              <a:rPr sz="2100" spc="75" dirty="0">
                <a:latin typeface="Cambria"/>
                <a:cs typeface="Cambria"/>
              </a:rPr>
              <a:t>term </a:t>
            </a:r>
            <a:r>
              <a:rPr sz="2100" spc="70" dirty="0">
                <a:latin typeface="Cambria"/>
                <a:cs typeface="Cambria"/>
              </a:rPr>
              <a:t>is </a:t>
            </a:r>
            <a:r>
              <a:rPr sz="2100" spc="60" dirty="0">
                <a:latin typeface="Cambria"/>
                <a:cs typeface="Cambria"/>
              </a:rPr>
              <a:t>reallocated </a:t>
            </a:r>
            <a:r>
              <a:rPr sz="2100" spc="15" dirty="0">
                <a:latin typeface="Cambria"/>
                <a:cs typeface="Cambria"/>
              </a:rPr>
              <a:t>to </a:t>
            </a:r>
            <a:r>
              <a:rPr sz="2100" spc="80" dirty="0">
                <a:latin typeface="Cambria"/>
                <a:cs typeface="Cambria"/>
              </a:rPr>
              <a:t>the </a:t>
            </a:r>
            <a:r>
              <a:rPr sz="2100" spc="65" dirty="0">
                <a:latin typeface="Cambria"/>
                <a:cs typeface="Cambria"/>
              </a:rPr>
              <a:t>cluster </a:t>
            </a:r>
            <a:r>
              <a:rPr sz="2100" spc="114" dirty="0">
                <a:latin typeface="Cambria"/>
                <a:cs typeface="Cambria"/>
              </a:rPr>
              <a:t>that </a:t>
            </a:r>
            <a:r>
              <a:rPr sz="2100" spc="110" dirty="0">
                <a:latin typeface="Cambria"/>
                <a:cs typeface="Cambria"/>
              </a:rPr>
              <a:t>has </a:t>
            </a:r>
            <a:r>
              <a:rPr sz="2100" spc="80" dirty="0">
                <a:latin typeface="Cambria"/>
                <a:cs typeface="Cambria"/>
              </a:rPr>
              <a:t>the </a:t>
            </a:r>
            <a:r>
              <a:rPr sz="2100" spc="-450" dirty="0">
                <a:latin typeface="Cambria"/>
                <a:cs typeface="Cambria"/>
              </a:rPr>
              <a:t> </a:t>
            </a:r>
            <a:r>
              <a:rPr sz="2100" spc="85" dirty="0">
                <a:latin typeface="Cambria"/>
                <a:cs typeface="Cambria"/>
              </a:rPr>
              <a:t>highest</a:t>
            </a:r>
            <a:r>
              <a:rPr sz="2100" spc="114" dirty="0">
                <a:latin typeface="Cambria"/>
                <a:cs typeface="Cambria"/>
              </a:rPr>
              <a:t> </a:t>
            </a:r>
            <a:r>
              <a:rPr sz="2100" spc="85" dirty="0">
                <a:latin typeface="Cambria"/>
                <a:cs typeface="Cambria"/>
              </a:rPr>
              <a:t>similarity</a:t>
            </a:r>
            <a:endParaRPr sz="2100" dirty="0">
              <a:latin typeface="Cambria"/>
              <a:cs typeface="Cambria"/>
            </a:endParaRPr>
          </a:p>
          <a:p>
            <a:pPr marL="286385" marR="876300" indent="-274320" algn="just">
              <a:lnSpc>
                <a:spcPts val="2590"/>
              </a:lnSpc>
              <a:spcBef>
                <a:spcPts val="600"/>
              </a:spcBef>
              <a:buClr>
                <a:srgbClr val="FD8537"/>
              </a:buClr>
              <a:buSzPct val="68750"/>
              <a:buFont typeface="Wingdings"/>
              <a:buChar char=""/>
              <a:tabLst>
                <a:tab pos="287020" algn="l"/>
              </a:tabLst>
            </a:pPr>
            <a:r>
              <a:rPr sz="2400" spc="114" dirty="0">
                <a:latin typeface="Cambria"/>
                <a:cs typeface="Cambria"/>
              </a:rPr>
              <a:t>The </a:t>
            </a:r>
            <a:r>
              <a:rPr sz="2400" spc="30" dirty="0">
                <a:latin typeface="Cambria"/>
                <a:cs typeface="Cambria"/>
              </a:rPr>
              <a:t>process </a:t>
            </a:r>
            <a:r>
              <a:rPr sz="2400" spc="50" dirty="0">
                <a:latin typeface="Cambria"/>
                <a:cs typeface="Cambria"/>
              </a:rPr>
              <a:t>stops </a:t>
            </a:r>
            <a:r>
              <a:rPr sz="2400" spc="75" dirty="0">
                <a:latin typeface="Cambria"/>
                <a:cs typeface="Cambria"/>
              </a:rPr>
              <a:t>when </a:t>
            </a:r>
            <a:r>
              <a:rPr sz="2400" spc="114" dirty="0">
                <a:latin typeface="Cambria"/>
                <a:cs typeface="Cambria"/>
              </a:rPr>
              <a:t>minimal </a:t>
            </a:r>
            <a:r>
              <a:rPr sz="2400" spc="65" dirty="0">
                <a:latin typeface="Cambria"/>
                <a:cs typeface="Cambria"/>
              </a:rPr>
              <a:t>movement </a:t>
            </a:r>
            <a:r>
              <a:rPr sz="2400" spc="-515" dirty="0">
                <a:latin typeface="Cambria"/>
                <a:cs typeface="Cambria"/>
              </a:rPr>
              <a:t> </a:t>
            </a:r>
            <a:r>
              <a:rPr sz="2400" spc="45" dirty="0">
                <a:latin typeface="Cambria"/>
                <a:cs typeface="Cambria"/>
              </a:rPr>
              <a:t>between</a:t>
            </a:r>
            <a:r>
              <a:rPr sz="2400" spc="125" dirty="0">
                <a:latin typeface="Cambria"/>
                <a:cs typeface="Cambria"/>
              </a:rPr>
              <a:t> </a:t>
            </a:r>
            <a:r>
              <a:rPr sz="2400" spc="75" dirty="0">
                <a:latin typeface="Cambria"/>
                <a:cs typeface="Cambria"/>
              </a:rPr>
              <a:t>clusters</a:t>
            </a:r>
            <a:r>
              <a:rPr sz="2400" spc="120" dirty="0">
                <a:latin typeface="Cambria"/>
                <a:cs typeface="Cambria"/>
              </a:rPr>
              <a:t> </a:t>
            </a:r>
            <a:r>
              <a:rPr sz="2400" spc="80" dirty="0">
                <a:latin typeface="Cambria"/>
                <a:cs typeface="Cambria"/>
              </a:rPr>
              <a:t>is</a:t>
            </a:r>
            <a:r>
              <a:rPr sz="2400" spc="130" dirty="0">
                <a:latin typeface="Cambria"/>
                <a:cs typeface="Cambria"/>
              </a:rPr>
              <a:t> </a:t>
            </a:r>
            <a:r>
              <a:rPr sz="2400" spc="45" dirty="0">
                <a:latin typeface="Cambria"/>
                <a:cs typeface="Cambria"/>
              </a:rPr>
              <a:t>detected</a:t>
            </a:r>
            <a:endParaRPr sz="2400" dirty="0">
              <a:latin typeface="Cambria"/>
              <a:cs typeface="Cambri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984885" y="242823"/>
            <a:ext cx="8827770" cy="1133899"/>
          </a:xfrm>
          <a:prstGeom prst="rect">
            <a:avLst/>
          </a:prstGeom>
        </p:spPr>
        <p:txBody>
          <a:bodyPr vert="horz" wrap="square" lIns="0" tIns="147573" rIns="0" bIns="0" rtlCol="0">
            <a:spAutoFit/>
          </a:bodyPr>
          <a:lstStyle/>
          <a:p>
            <a:pPr marL="1533525" marR="5080">
              <a:lnSpc>
                <a:spcPct val="100000"/>
              </a:lnSpc>
              <a:spcBef>
                <a:spcPts val="100"/>
              </a:spcBef>
            </a:pPr>
            <a:r>
              <a:rPr sz="3200" b="1" spc="295" dirty="0">
                <a:solidFill>
                  <a:srgbClr val="002060"/>
                </a:solidFill>
                <a:latin typeface="Cambria"/>
                <a:cs typeface="Cambria"/>
              </a:rPr>
              <a:t>I</a:t>
            </a:r>
            <a:r>
              <a:rPr sz="2550" b="1" spc="295" dirty="0">
                <a:solidFill>
                  <a:srgbClr val="002060"/>
                </a:solidFill>
                <a:latin typeface="Cambria"/>
                <a:cs typeface="Cambria"/>
              </a:rPr>
              <a:t>LLUSTRATION </a:t>
            </a:r>
            <a:r>
              <a:rPr sz="2550" b="1" spc="330" dirty="0">
                <a:solidFill>
                  <a:srgbClr val="002060"/>
                </a:solidFill>
                <a:latin typeface="Cambria"/>
                <a:cs typeface="Cambria"/>
              </a:rPr>
              <a:t>OF </a:t>
            </a:r>
            <a:r>
              <a:rPr sz="3200" b="1" spc="310" dirty="0">
                <a:solidFill>
                  <a:srgbClr val="002060"/>
                </a:solidFill>
                <a:latin typeface="Cambria"/>
                <a:cs typeface="Cambria"/>
              </a:rPr>
              <a:t>C</a:t>
            </a:r>
            <a:r>
              <a:rPr sz="2550" b="1" spc="310" dirty="0">
                <a:solidFill>
                  <a:srgbClr val="002060"/>
                </a:solidFill>
                <a:latin typeface="Cambria"/>
                <a:cs typeface="Cambria"/>
              </a:rPr>
              <a:t>ENTROID </a:t>
            </a:r>
            <a:r>
              <a:rPr sz="2550" b="1" spc="-550" dirty="0">
                <a:solidFill>
                  <a:srgbClr val="002060"/>
                </a:solidFill>
                <a:latin typeface="Cambria"/>
                <a:cs typeface="Cambria"/>
              </a:rPr>
              <a:t> </a:t>
            </a:r>
            <a:r>
              <a:rPr sz="3200" b="1" spc="335" dirty="0">
                <a:solidFill>
                  <a:srgbClr val="002060"/>
                </a:solidFill>
                <a:latin typeface="Cambria"/>
                <a:cs typeface="Cambria"/>
              </a:rPr>
              <a:t>M</a:t>
            </a:r>
            <a:r>
              <a:rPr sz="2550" b="1" spc="335" dirty="0">
                <a:solidFill>
                  <a:srgbClr val="002060"/>
                </a:solidFill>
                <a:latin typeface="Cambria"/>
                <a:cs typeface="Cambria"/>
              </a:rPr>
              <a:t>OVEMENT</a:t>
            </a:r>
            <a:endParaRPr sz="2550" b="1" dirty="0">
              <a:solidFill>
                <a:srgbClr val="002060"/>
              </a:solidFill>
              <a:latin typeface="Cambria"/>
              <a:cs typeface="Cambria"/>
            </a:endParaRPr>
          </a:p>
        </p:txBody>
      </p:sp>
      <p:pic>
        <p:nvPicPr>
          <p:cNvPr id="10" name="object 3"/>
          <p:cNvPicPr/>
          <p:nvPr/>
        </p:nvPicPr>
        <p:blipFill>
          <a:blip r:embed="rId3" cstate="print"/>
          <a:stretch>
            <a:fillRect/>
          </a:stretch>
        </p:blipFill>
        <p:spPr>
          <a:xfrm>
            <a:off x="1692275" y="1485900"/>
            <a:ext cx="5183251" cy="1943100"/>
          </a:xfrm>
          <a:prstGeom prst="rect">
            <a:avLst/>
          </a:prstGeom>
        </p:spPr>
      </p:pic>
      <p:sp>
        <p:nvSpPr>
          <p:cNvPr id="11" name="object 5"/>
          <p:cNvSpPr txBox="1"/>
          <p:nvPr/>
        </p:nvSpPr>
        <p:spPr>
          <a:xfrm>
            <a:off x="2627376" y="3357562"/>
            <a:ext cx="3230880" cy="367030"/>
          </a:xfrm>
          <a:prstGeom prst="rect">
            <a:avLst/>
          </a:prstGeom>
          <a:solidFill>
            <a:srgbClr val="FFFFFF"/>
          </a:solidFill>
          <a:ln w="25400">
            <a:solidFill>
              <a:srgbClr val="000000"/>
            </a:solidFill>
          </a:ln>
        </p:spPr>
        <p:txBody>
          <a:bodyPr vert="horz" wrap="square" lIns="0" tIns="41910" rIns="0" bIns="0" rtlCol="0">
            <a:spAutoFit/>
          </a:bodyPr>
          <a:lstStyle/>
          <a:p>
            <a:pPr marL="91440">
              <a:lnSpc>
                <a:spcPct val="100000"/>
              </a:lnSpc>
              <a:spcBef>
                <a:spcPts val="330"/>
              </a:spcBef>
            </a:pPr>
            <a:r>
              <a:rPr sz="1800" spc="90" dirty="0">
                <a:latin typeface="Cambria"/>
                <a:cs typeface="Cambria"/>
              </a:rPr>
              <a:t>Initial </a:t>
            </a:r>
            <a:r>
              <a:rPr sz="1800" spc="35" dirty="0">
                <a:latin typeface="Cambria"/>
                <a:cs typeface="Cambria"/>
              </a:rPr>
              <a:t>centroids</a:t>
            </a:r>
            <a:r>
              <a:rPr sz="1800" spc="110" dirty="0">
                <a:latin typeface="Cambria"/>
                <a:cs typeface="Cambria"/>
              </a:rPr>
              <a:t> </a:t>
            </a:r>
            <a:r>
              <a:rPr sz="1800" spc="15" dirty="0">
                <a:latin typeface="Cambria"/>
                <a:cs typeface="Cambria"/>
              </a:rPr>
              <a:t>for</a:t>
            </a:r>
            <a:r>
              <a:rPr sz="1800" spc="100" dirty="0">
                <a:latin typeface="Cambria"/>
                <a:cs typeface="Cambria"/>
              </a:rPr>
              <a:t> </a:t>
            </a:r>
            <a:r>
              <a:rPr sz="1800" spc="55" dirty="0">
                <a:latin typeface="Cambria"/>
                <a:cs typeface="Cambria"/>
              </a:rPr>
              <a:t>clusters</a:t>
            </a:r>
            <a:endParaRPr sz="1800" dirty="0">
              <a:latin typeface="Cambria"/>
              <a:cs typeface="Cambria"/>
            </a:endParaRPr>
          </a:p>
        </p:txBody>
      </p:sp>
      <p:pic>
        <p:nvPicPr>
          <p:cNvPr id="12" name="object 4"/>
          <p:cNvPicPr/>
          <p:nvPr/>
        </p:nvPicPr>
        <p:blipFill>
          <a:blip r:embed="rId4" cstate="print"/>
          <a:stretch>
            <a:fillRect/>
          </a:stretch>
        </p:blipFill>
        <p:spPr>
          <a:xfrm>
            <a:off x="1979676" y="3860800"/>
            <a:ext cx="4752975" cy="2000250"/>
          </a:xfrm>
          <a:prstGeom prst="rect">
            <a:avLst/>
          </a:prstGeom>
        </p:spPr>
      </p:pic>
      <p:sp>
        <p:nvSpPr>
          <p:cNvPr id="13" name="object 6"/>
          <p:cNvSpPr txBox="1"/>
          <p:nvPr/>
        </p:nvSpPr>
        <p:spPr>
          <a:xfrm>
            <a:off x="2627376" y="5799137"/>
            <a:ext cx="3802379" cy="367030"/>
          </a:xfrm>
          <a:prstGeom prst="rect">
            <a:avLst/>
          </a:prstGeom>
          <a:solidFill>
            <a:srgbClr val="FFFFFF"/>
          </a:solidFill>
          <a:ln w="25400">
            <a:solidFill>
              <a:srgbClr val="000000"/>
            </a:solidFill>
          </a:ln>
        </p:spPr>
        <p:txBody>
          <a:bodyPr vert="horz" wrap="square" lIns="0" tIns="41910" rIns="0" bIns="0" rtlCol="0">
            <a:spAutoFit/>
          </a:bodyPr>
          <a:lstStyle/>
          <a:p>
            <a:pPr marL="91440">
              <a:lnSpc>
                <a:spcPct val="100000"/>
              </a:lnSpc>
              <a:spcBef>
                <a:spcPts val="330"/>
              </a:spcBef>
            </a:pPr>
            <a:r>
              <a:rPr sz="1800" spc="65" dirty="0">
                <a:latin typeface="Cambria"/>
                <a:cs typeface="Cambria"/>
              </a:rPr>
              <a:t>Centroids</a:t>
            </a:r>
            <a:r>
              <a:rPr sz="1800" spc="95" dirty="0">
                <a:latin typeface="Cambria"/>
                <a:cs typeface="Cambria"/>
              </a:rPr>
              <a:t> </a:t>
            </a:r>
            <a:r>
              <a:rPr sz="1800" spc="60" dirty="0">
                <a:latin typeface="Cambria"/>
                <a:cs typeface="Cambria"/>
              </a:rPr>
              <a:t>after</a:t>
            </a:r>
            <a:r>
              <a:rPr sz="1800" spc="95" dirty="0">
                <a:latin typeface="Cambria"/>
                <a:cs typeface="Cambria"/>
              </a:rPr>
              <a:t> </a:t>
            </a:r>
            <a:r>
              <a:rPr sz="1800" spc="70" dirty="0">
                <a:latin typeface="Cambria"/>
                <a:cs typeface="Cambria"/>
              </a:rPr>
              <a:t>reassigning</a:t>
            </a:r>
            <a:r>
              <a:rPr sz="1800" spc="95" dirty="0">
                <a:latin typeface="Cambria"/>
                <a:cs typeface="Cambria"/>
              </a:rPr>
              <a:t> </a:t>
            </a:r>
            <a:r>
              <a:rPr sz="1800" spc="60" dirty="0">
                <a:latin typeface="Cambria"/>
                <a:cs typeface="Cambria"/>
              </a:rPr>
              <a:t>terms</a:t>
            </a:r>
            <a:endParaRPr sz="1800" dirty="0">
              <a:latin typeface="Cambria"/>
              <a:cs typeface="Cambri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1902460" cy="474489"/>
          </a:xfrm>
          <a:prstGeom prst="rect">
            <a:avLst/>
          </a:prstGeom>
        </p:spPr>
        <p:txBody>
          <a:bodyPr vert="horz" wrap="square" lIns="0" tIns="12700" rIns="0" bIns="0" rtlCol="0">
            <a:spAutoFit/>
          </a:bodyPr>
          <a:lstStyle/>
          <a:p>
            <a:pPr marL="12700">
              <a:lnSpc>
                <a:spcPct val="100000"/>
              </a:lnSpc>
              <a:spcBef>
                <a:spcPts val="100"/>
              </a:spcBef>
            </a:pPr>
            <a:r>
              <a:rPr sz="3000" b="1" spc="310" dirty="0">
                <a:solidFill>
                  <a:srgbClr val="002060"/>
                </a:solidFill>
                <a:latin typeface="Cambria"/>
                <a:cs typeface="Cambria"/>
              </a:rPr>
              <a:t>E</a:t>
            </a:r>
            <a:r>
              <a:rPr b="1" spc="310" dirty="0">
                <a:solidFill>
                  <a:srgbClr val="002060"/>
                </a:solidFill>
                <a:latin typeface="Cambria"/>
                <a:cs typeface="Cambria"/>
              </a:rPr>
              <a:t>XAMPLE</a:t>
            </a:r>
            <a:endParaRPr sz="3000" b="1" dirty="0">
              <a:solidFill>
                <a:srgbClr val="002060"/>
              </a:solidFill>
              <a:latin typeface="Cambria"/>
              <a:cs typeface="Cambria"/>
            </a:endParaRPr>
          </a:p>
        </p:txBody>
      </p:sp>
      <p:sp>
        <p:nvSpPr>
          <p:cNvPr id="10" name="object 3"/>
          <p:cNvSpPr txBox="1"/>
          <p:nvPr/>
        </p:nvSpPr>
        <p:spPr>
          <a:xfrm>
            <a:off x="535940" y="1554879"/>
            <a:ext cx="6753859" cy="3532504"/>
          </a:xfrm>
          <a:prstGeom prst="rect">
            <a:avLst/>
          </a:prstGeom>
        </p:spPr>
        <p:txBody>
          <a:bodyPr vert="horz" wrap="square" lIns="0" tIns="86360" rIns="0" bIns="0" rtlCol="0">
            <a:spAutoFit/>
          </a:bodyPr>
          <a:lstStyle/>
          <a:p>
            <a:pPr marL="285115" indent="-273050">
              <a:lnSpc>
                <a:spcPct val="100000"/>
              </a:lnSpc>
              <a:spcBef>
                <a:spcPts val="680"/>
              </a:spcBef>
              <a:buClr>
                <a:srgbClr val="FD8537"/>
              </a:buClr>
              <a:buSzPct val="68750"/>
              <a:buFont typeface="Wingdings"/>
              <a:buChar char=""/>
              <a:tabLst>
                <a:tab pos="285750" algn="l"/>
              </a:tabLst>
            </a:pPr>
            <a:r>
              <a:rPr sz="2400" spc="120" dirty="0">
                <a:latin typeface="Cambria"/>
                <a:cs typeface="Cambria"/>
              </a:rPr>
              <a:t>Initial</a:t>
            </a:r>
            <a:r>
              <a:rPr sz="2400" spc="75" dirty="0">
                <a:latin typeface="Cambria"/>
                <a:cs typeface="Cambria"/>
              </a:rPr>
              <a:t> </a:t>
            </a:r>
            <a:r>
              <a:rPr sz="2400" spc="100" dirty="0">
                <a:latin typeface="Cambria"/>
                <a:cs typeface="Cambria"/>
              </a:rPr>
              <a:t>assignment</a:t>
            </a:r>
            <a:endParaRPr sz="2400" dirty="0">
              <a:latin typeface="Cambria"/>
              <a:cs typeface="Cambria"/>
            </a:endParaRPr>
          </a:p>
          <a:p>
            <a:pPr marL="652780" lvl="1" indent="-273050">
              <a:lnSpc>
                <a:spcPct val="100000"/>
              </a:lnSpc>
              <a:spcBef>
                <a:spcPts val="509"/>
              </a:spcBef>
              <a:buClr>
                <a:srgbClr val="FD8537"/>
              </a:buClr>
              <a:buSzPct val="78571"/>
              <a:buFont typeface="Segoe UI Symbol"/>
              <a:buChar char="⚫"/>
              <a:tabLst>
                <a:tab pos="652145" algn="l"/>
                <a:tab pos="652780" algn="l"/>
              </a:tabLst>
            </a:pPr>
            <a:r>
              <a:rPr sz="2100" spc="135" dirty="0">
                <a:latin typeface="Cambria"/>
                <a:cs typeface="Cambria"/>
              </a:rPr>
              <a:t>Class</a:t>
            </a:r>
            <a:r>
              <a:rPr sz="2100" spc="110" dirty="0">
                <a:latin typeface="Cambria"/>
                <a:cs typeface="Cambria"/>
              </a:rPr>
              <a:t> </a:t>
            </a:r>
            <a:r>
              <a:rPr sz="2100" spc="5" dirty="0">
                <a:latin typeface="Cambria"/>
                <a:cs typeface="Cambria"/>
              </a:rPr>
              <a:t>1</a:t>
            </a:r>
            <a:r>
              <a:rPr sz="2100" spc="110" dirty="0">
                <a:latin typeface="Cambria"/>
                <a:cs typeface="Cambria"/>
              </a:rPr>
              <a:t> </a:t>
            </a:r>
            <a:r>
              <a:rPr sz="2100" spc="105" dirty="0">
                <a:latin typeface="Cambria"/>
                <a:cs typeface="Cambria"/>
              </a:rPr>
              <a:t>=</a:t>
            </a:r>
            <a:r>
              <a:rPr sz="2100" spc="114" dirty="0">
                <a:latin typeface="Cambria"/>
                <a:cs typeface="Cambria"/>
              </a:rPr>
              <a:t> </a:t>
            </a:r>
            <a:r>
              <a:rPr sz="2100" spc="50" dirty="0">
                <a:latin typeface="Cambria"/>
                <a:cs typeface="Cambria"/>
              </a:rPr>
              <a:t>(Term</a:t>
            </a:r>
            <a:r>
              <a:rPr sz="2100" spc="110" dirty="0">
                <a:latin typeface="Cambria"/>
                <a:cs typeface="Cambria"/>
              </a:rPr>
              <a:t> </a:t>
            </a:r>
            <a:r>
              <a:rPr sz="2100" spc="80" dirty="0">
                <a:latin typeface="Cambria"/>
                <a:cs typeface="Cambria"/>
              </a:rPr>
              <a:t>1,</a:t>
            </a:r>
            <a:r>
              <a:rPr sz="2100" spc="110" dirty="0">
                <a:latin typeface="Cambria"/>
                <a:cs typeface="Cambria"/>
              </a:rPr>
              <a:t> </a:t>
            </a:r>
            <a:r>
              <a:rPr sz="2100" spc="85" dirty="0">
                <a:latin typeface="Cambria"/>
                <a:cs typeface="Cambria"/>
              </a:rPr>
              <a:t>Term</a:t>
            </a:r>
            <a:r>
              <a:rPr sz="2100" spc="120" dirty="0">
                <a:latin typeface="Cambria"/>
                <a:cs typeface="Cambria"/>
              </a:rPr>
              <a:t> </a:t>
            </a:r>
            <a:r>
              <a:rPr sz="2100" spc="-55" dirty="0">
                <a:latin typeface="Cambria"/>
                <a:cs typeface="Cambria"/>
              </a:rPr>
              <a:t>2)</a:t>
            </a:r>
            <a:endParaRPr sz="2100" dirty="0">
              <a:latin typeface="Cambria"/>
              <a:cs typeface="Cambria"/>
            </a:endParaRPr>
          </a:p>
          <a:p>
            <a:pPr marL="652780" lvl="1" indent="-273050">
              <a:lnSpc>
                <a:spcPct val="100000"/>
              </a:lnSpc>
              <a:spcBef>
                <a:spcPts val="505"/>
              </a:spcBef>
              <a:buClr>
                <a:srgbClr val="FD8537"/>
              </a:buClr>
              <a:buSzPct val="78571"/>
              <a:buFont typeface="Segoe UI Symbol"/>
              <a:buChar char="⚫"/>
              <a:tabLst>
                <a:tab pos="652145" algn="l"/>
                <a:tab pos="652780" algn="l"/>
              </a:tabLst>
            </a:pPr>
            <a:r>
              <a:rPr sz="2100" spc="135" dirty="0">
                <a:latin typeface="Cambria"/>
                <a:cs typeface="Cambria"/>
              </a:rPr>
              <a:t>Class</a:t>
            </a:r>
            <a:r>
              <a:rPr sz="2100" spc="110" dirty="0">
                <a:latin typeface="Cambria"/>
                <a:cs typeface="Cambria"/>
              </a:rPr>
              <a:t> </a:t>
            </a:r>
            <a:r>
              <a:rPr sz="2100" spc="5" dirty="0">
                <a:latin typeface="Cambria"/>
                <a:cs typeface="Cambria"/>
              </a:rPr>
              <a:t>2</a:t>
            </a:r>
            <a:r>
              <a:rPr sz="2100" spc="110" dirty="0">
                <a:latin typeface="Cambria"/>
                <a:cs typeface="Cambria"/>
              </a:rPr>
              <a:t> </a:t>
            </a:r>
            <a:r>
              <a:rPr sz="2100" spc="105" dirty="0">
                <a:latin typeface="Cambria"/>
                <a:cs typeface="Cambria"/>
              </a:rPr>
              <a:t>=</a:t>
            </a:r>
            <a:r>
              <a:rPr sz="2100" spc="114" dirty="0">
                <a:latin typeface="Cambria"/>
                <a:cs typeface="Cambria"/>
              </a:rPr>
              <a:t> </a:t>
            </a:r>
            <a:r>
              <a:rPr sz="2100" spc="50" dirty="0">
                <a:latin typeface="Cambria"/>
                <a:cs typeface="Cambria"/>
              </a:rPr>
              <a:t>(Term</a:t>
            </a:r>
            <a:r>
              <a:rPr sz="2100" spc="110" dirty="0">
                <a:latin typeface="Cambria"/>
                <a:cs typeface="Cambria"/>
              </a:rPr>
              <a:t> </a:t>
            </a:r>
            <a:r>
              <a:rPr sz="2100" spc="80" dirty="0">
                <a:latin typeface="Cambria"/>
                <a:cs typeface="Cambria"/>
              </a:rPr>
              <a:t>3,</a:t>
            </a:r>
            <a:r>
              <a:rPr sz="2100" spc="110" dirty="0">
                <a:latin typeface="Cambria"/>
                <a:cs typeface="Cambria"/>
              </a:rPr>
              <a:t> </a:t>
            </a:r>
            <a:r>
              <a:rPr sz="2100" spc="85" dirty="0">
                <a:latin typeface="Cambria"/>
                <a:cs typeface="Cambria"/>
              </a:rPr>
              <a:t>Term</a:t>
            </a:r>
            <a:r>
              <a:rPr sz="2100" spc="120" dirty="0">
                <a:latin typeface="Cambria"/>
                <a:cs typeface="Cambria"/>
              </a:rPr>
              <a:t> </a:t>
            </a:r>
            <a:r>
              <a:rPr sz="2100" spc="-55" dirty="0">
                <a:latin typeface="Cambria"/>
                <a:cs typeface="Cambria"/>
              </a:rPr>
              <a:t>4)</a:t>
            </a:r>
            <a:endParaRPr sz="2100" dirty="0">
              <a:latin typeface="Cambria"/>
              <a:cs typeface="Cambria"/>
            </a:endParaRPr>
          </a:p>
          <a:p>
            <a:pPr marL="652780" lvl="1" indent="-273050">
              <a:lnSpc>
                <a:spcPct val="100000"/>
              </a:lnSpc>
              <a:spcBef>
                <a:spcPts val="505"/>
              </a:spcBef>
              <a:buClr>
                <a:srgbClr val="FD8537"/>
              </a:buClr>
              <a:buSzPct val="78571"/>
              <a:buFont typeface="Segoe UI Symbol"/>
              <a:buChar char="⚫"/>
              <a:tabLst>
                <a:tab pos="652145" algn="l"/>
                <a:tab pos="652780" algn="l"/>
              </a:tabLst>
            </a:pPr>
            <a:r>
              <a:rPr sz="2100" spc="135" dirty="0">
                <a:latin typeface="Cambria"/>
                <a:cs typeface="Cambria"/>
              </a:rPr>
              <a:t>Class</a:t>
            </a:r>
            <a:r>
              <a:rPr sz="2100" spc="110" dirty="0">
                <a:latin typeface="Cambria"/>
                <a:cs typeface="Cambria"/>
              </a:rPr>
              <a:t> </a:t>
            </a:r>
            <a:r>
              <a:rPr sz="2100" spc="5" dirty="0">
                <a:latin typeface="Cambria"/>
                <a:cs typeface="Cambria"/>
              </a:rPr>
              <a:t>3</a:t>
            </a:r>
            <a:r>
              <a:rPr sz="2100" spc="110" dirty="0">
                <a:latin typeface="Cambria"/>
                <a:cs typeface="Cambria"/>
              </a:rPr>
              <a:t> </a:t>
            </a:r>
            <a:r>
              <a:rPr sz="2100" spc="105" dirty="0">
                <a:latin typeface="Cambria"/>
                <a:cs typeface="Cambria"/>
              </a:rPr>
              <a:t>=</a:t>
            </a:r>
            <a:r>
              <a:rPr sz="2100" spc="114" dirty="0">
                <a:latin typeface="Cambria"/>
                <a:cs typeface="Cambria"/>
              </a:rPr>
              <a:t> </a:t>
            </a:r>
            <a:r>
              <a:rPr sz="2100" spc="50" dirty="0">
                <a:latin typeface="Cambria"/>
                <a:cs typeface="Cambria"/>
              </a:rPr>
              <a:t>(Term</a:t>
            </a:r>
            <a:r>
              <a:rPr sz="2100" spc="110" dirty="0">
                <a:latin typeface="Cambria"/>
                <a:cs typeface="Cambria"/>
              </a:rPr>
              <a:t> </a:t>
            </a:r>
            <a:r>
              <a:rPr sz="2100" spc="80" dirty="0">
                <a:latin typeface="Cambria"/>
                <a:cs typeface="Cambria"/>
              </a:rPr>
              <a:t>5,</a:t>
            </a:r>
            <a:r>
              <a:rPr sz="2100" spc="110" dirty="0">
                <a:latin typeface="Cambria"/>
                <a:cs typeface="Cambria"/>
              </a:rPr>
              <a:t> </a:t>
            </a:r>
            <a:r>
              <a:rPr sz="2100" spc="85" dirty="0">
                <a:latin typeface="Cambria"/>
                <a:cs typeface="Cambria"/>
              </a:rPr>
              <a:t>Term</a:t>
            </a:r>
            <a:r>
              <a:rPr sz="2100" spc="120" dirty="0">
                <a:latin typeface="Cambria"/>
                <a:cs typeface="Cambria"/>
              </a:rPr>
              <a:t> </a:t>
            </a:r>
            <a:r>
              <a:rPr sz="2100" spc="-55" dirty="0">
                <a:latin typeface="Cambria"/>
                <a:cs typeface="Cambria"/>
              </a:rPr>
              <a:t>6)</a:t>
            </a:r>
            <a:endParaRPr sz="2100" dirty="0">
              <a:latin typeface="Cambria"/>
              <a:cs typeface="Cambria"/>
            </a:endParaRPr>
          </a:p>
          <a:p>
            <a:pPr marL="285115" indent="-273050">
              <a:lnSpc>
                <a:spcPct val="100000"/>
              </a:lnSpc>
              <a:spcBef>
                <a:spcPts val="595"/>
              </a:spcBef>
              <a:buClr>
                <a:srgbClr val="FD8537"/>
              </a:buClr>
              <a:buSzPct val="68750"/>
              <a:buFont typeface="Wingdings"/>
              <a:buChar char=""/>
              <a:tabLst>
                <a:tab pos="285750" algn="l"/>
              </a:tabLst>
            </a:pPr>
            <a:r>
              <a:rPr sz="2400" spc="120" dirty="0">
                <a:latin typeface="Cambria"/>
                <a:cs typeface="Cambria"/>
              </a:rPr>
              <a:t>Initial</a:t>
            </a:r>
            <a:r>
              <a:rPr sz="2400" spc="80" dirty="0">
                <a:latin typeface="Cambria"/>
                <a:cs typeface="Cambria"/>
              </a:rPr>
              <a:t> </a:t>
            </a:r>
            <a:r>
              <a:rPr sz="2400" spc="50" dirty="0">
                <a:latin typeface="Cambria"/>
                <a:cs typeface="Cambria"/>
              </a:rPr>
              <a:t>centroid</a:t>
            </a:r>
            <a:endParaRPr sz="2400" dirty="0">
              <a:latin typeface="Cambria"/>
              <a:cs typeface="Cambria"/>
            </a:endParaRPr>
          </a:p>
          <a:p>
            <a:pPr marL="652780" lvl="1" indent="-273050">
              <a:lnSpc>
                <a:spcPct val="100000"/>
              </a:lnSpc>
              <a:spcBef>
                <a:spcPts val="509"/>
              </a:spcBef>
              <a:buClr>
                <a:srgbClr val="FD8537"/>
              </a:buClr>
              <a:buSzPct val="78571"/>
              <a:buFont typeface="Segoe UI Symbol"/>
              <a:buChar char="⚫"/>
              <a:tabLst>
                <a:tab pos="652145" algn="l"/>
                <a:tab pos="652780" algn="l"/>
              </a:tabLst>
            </a:pPr>
            <a:r>
              <a:rPr sz="2100" spc="135" dirty="0">
                <a:latin typeface="Cambria"/>
                <a:cs typeface="Cambria"/>
              </a:rPr>
              <a:t>Class</a:t>
            </a:r>
            <a:r>
              <a:rPr sz="2100" spc="125" dirty="0">
                <a:latin typeface="Cambria"/>
                <a:cs typeface="Cambria"/>
              </a:rPr>
              <a:t> </a:t>
            </a:r>
            <a:r>
              <a:rPr sz="2100" spc="5" dirty="0">
                <a:latin typeface="Cambria"/>
                <a:cs typeface="Cambria"/>
              </a:rPr>
              <a:t>1</a:t>
            </a:r>
            <a:r>
              <a:rPr sz="2100" spc="130" dirty="0">
                <a:latin typeface="Cambria"/>
                <a:cs typeface="Cambria"/>
              </a:rPr>
              <a:t> </a:t>
            </a:r>
            <a:r>
              <a:rPr sz="2100" spc="105" dirty="0">
                <a:latin typeface="Cambria"/>
                <a:cs typeface="Cambria"/>
              </a:rPr>
              <a:t>=</a:t>
            </a:r>
            <a:r>
              <a:rPr sz="2100" spc="130" dirty="0">
                <a:latin typeface="Cambria"/>
                <a:cs typeface="Cambria"/>
              </a:rPr>
              <a:t> </a:t>
            </a:r>
            <a:r>
              <a:rPr sz="2100" spc="-50" dirty="0">
                <a:latin typeface="Cambria"/>
                <a:cs typeface="Cambria"/>
              </a:rPr>
              <a:t>(0+4)/2,</a:t>
            </a:r>
            <a:r>
              <a:rPr sz="2100" spc="120" dirty="0">
                <a:latin typeface="Cambria"/>
                <a:cs typeface="Cambria"/>
              </a:rPr>
              <a:t> </a:t>
            </a:r>
            <a:r>
              <a:rPr sz="2100" spc="-50" dirty="0">
                <a:latin typeface="Cambria"/>
                <a:cs typeface="Cambria"/>
              </a:rPr>
              <a:t>(3+1)/2,</a:t>
            </a:r>
            <a:r>
              <a:rPr sz="2100" spc="120" dirty="0">
                <a:latin typeface="Cambria"/>
                <a:cs typeface="Cambria"/>
              </a:rPr>
              <a:t> </a:t>
            </a:r>
            <a:r>
              <a:rPr sz="2100" spc="-50" dirty="0">
                <a:latin typeface="Cambria"/>
                <a:cs typeface="Cambria"/>
              </a:rPr>
              <a:t>(3+0)/2,</a:t>
            </a:r>
            <a:r>
              <a:rPr sz="2100" spc="125" dirty="0">
                <a:latin typeface="Cambria"/>
                <a:cs typeface="Cambria"/>
              </a:rPr>
              <a:t> </a:t>
            </a:r>
            <a:r>
              <a:rPr sz="2100" spc="-50" dirty="0">
                <a:latin typeface="Cambria"/>
                <a:cs typeface="Cambria"/>
              </a:rPr>
              <a:t>(0+1)/2,</a:t>
            </a:r>
            <a:r>
              <a:rPr sz="2100" spc="125" dirty="0">
                <a:latin typeface="Cambria"/>
                <a:cs typeface="Cambria"/>
              </a:rPr>
              <a:t> </a:t>
            </a:r>
            <a:r>
              <a:rPr sz="2100" spc="-80" dirty="0">
                <a:latin typeface="Cambria"/>
                <a:cs typeface="Cambria"/>
              </a:rPr>
              <a:t>(2+2)/2</a:t>
            </a:r>
            <a:endParaRPr sz="2100" dirty="0">
              <a:latin typeface="Cambria"/>
              <a:cs typeface="Cambria"/>
            </a:endParaRPr>
          </a:p>
          <a:p>
            <a:pPr marL="652145">
              <a:lnSpc>
                <a:spcPct val="100000"/>
              </a:lnSpc>
            </a:pPr>
            <a:r>
              <a:rPr sz="2100" spc="110" dirty="0">
                <a:latin typeface="Cambria"/>
                <a:cs typeface="Cambria"/>
              </a:rPr>
              <a:t>=</a:t>
            </a:r>
            <a:r>
              <a:rPr sz="2100" spc="105" dirty="0">
                <a:latin typeface="Cambria"/>
                <a:cs typeface="Cambria"/>
              </a:rPr>
              <a:t> </a:t>
            </a:r>
            <a:r>
              <a:rPr sz="2100" spc="-75" dirty="0">
                <a:latin typeface="Cambria"/>
                <a:cs typeface="Cambria"/>
              </a:rPr>
              <a:t>4/2,</a:t>
            </a:r>
            <a:r>
              <a:rPr sz="2100" spc="110" dirty="0">
                <a:latin typeface="Cambria"/>
                <a:cs typeface="Cambria"/>
              </a:rPr>
              <a:t> </a:t>
            </a:r>
            <a:r>
              <a:rPr sz="2100" spc="-75" dirty="0">
                <a:latin typeface="Cambria"/>
                <a:cs typeface="Cambria"/>
              </a:rPr>
              <a:t>4/2,</a:t>
            </a:r>
            <a:r>
              <a:rPr sz="2100" spc="100" dirty="0">
                <a:latin typeface="Cambria"/>
                <a:cs typeface="Cambria"/>
              </a:rPr>
              <a:t> </a:t>
            </a:r>
            <a:r>
              <a:rPr sz="2100" spc="-75" dirty="0">
                <a:latin typeface="Cambria"/>
                <a:cs typeface="Cambria"/>
              </a:rPr>
              <a:t>3/2,</a:t>
            </a:r>
            <a:r>
              <a:rPr sz="2100" spc="110" dirty="0">
                <a:latin typeface="Cambria"/>
                <a:cs typeface="Cambria"/>
              </a:rPr>
              <a:t> </a:t>
            </a:r>
            <a:r>
              <a:rPr sz="2100" spc="-75" dirty="0">
                <a:latin typeface="Cambria"/>
                <a:cs typeface="Cambria"/>
              </a:rPr>
              <a:t>1/2,</a:t>
            </a:r>
            <a:r>
              <a:rPr sz="2100" spc="100" dirty="0">
                <a:latin typeface="Cambria"/>
                <a:cs typeface="Cambria"/>
              </a:rPr>
              <a:t> </a:t>
            </a:r>
            <a:r>
              <a:rPr sz="2100" spc="-150" dirty="0">
                <a:latin typeface="Cambria"/>
                <a:cs typeface="Cambria"/>
              </a:rPr>
              <a:t>4/2</a:t>
            </a:r>
            <a:endParaRPr sz="2100" dirty="0">
              <a:latin typeface="Cambria"/>
              <a:cs typeface="Cambria"/>
            </a:endParaRPr>
          </a:p>
          <a:p>
            <a:pPr marL="652780" lvl="1" indent="-273050">
              <a:lnSpc>
                <a:spcPct val="100000"/>
              </a:lnSpc>
              <a:spcBef>
                <a:spcPts val="505"/>
              </a:spcBef>
              <a:buClr>
                <a:srgbClr val="FD8537"/>
              </a:buClr>
              <a:buSzPct val="78571"/>
              <a:buFont typeface="Segoe UI Symbol"/>
              <a:buChar char="⚫"/>
              <a:tabLst>
                <a:tab pos="652145" algn="l"/>
                <a:tab pos="652780" algn="l"/>
              </a:tabLst>
            </a:pPr>
            <a:r>
              <a:rPr sz="2100" spc="135" dirty="0">
                <a:latin typeface="Cambria"/>
                <a:cs typeface="Cambria"/>
              </a:rPr>
              <a:t>Class</a:t>
            </a:r>
            <a:r>
              <a:rPr sz="2100" spc="110" dirty="0">
                <a:latin typeface="Cambria"/>
                <a:cs typeface="Cambria"/>
              </a:rPr>
              <a:t> </a:t>
            </a:r>
            <a:r>
              <a:rPr sz="2100" spc="5" dirty="0">
                <a:latin typeface="Cambria"/>
                <a:cs typeface="Cambria"/>
              </a:rPr>
              <a:t>2</a:t>
            </a:r>
            <a:r>
              <a:rPr sz="2100" spc="114" dirty="0">
                <a:latin typeface="Cambria"/>
                <a:cs typeface="Cambria"/>
              </a:rPr>
              <a:t> </a:t>
            </a:r>
            <a:r>
              <a:rPr sz="2100" spc="105" dirty="0">
                <a:latin typeface="Cambria"/>
                <a:cs typeface="Cambria"/>
              </a:rPr>
              <a:t>=</a:t>
            </a:r>
            <a:r>
              <a:rPr sz="2100" spc="114" dirty="0">
                <a:latin typeface="Cambria"/>
                <a:cs typeface="Cambria"/>
              </a:rPr>
              <a:t> </a:t>
            </a:r>
            <a:r>
              <a:rPr sz="2100" spc="-75" dirty="0">
                <a:latin typeface="Cambria"/>
                <a:cs typeface="Cambria"/>
              </a:rPr>
              <a:t>0/2,</a:t>
            </a:r>
            <a:r>
              <a:rPr sz="2100" spc="110" dirty="0">
                <a:latin typeface="Cambria"/>
                <a:cs typeface="Cambria"/>
              </a:rPr>
              <a:t> </a:t>
            </a:r>
            <a:r>
              <a:rPr sz="2100" spc="-75" dirty="0">
                <a:latin typeface="Cambria"/>
                <a:cs typeface="Cambria"/>
              </a:rPr>
              <a:t>7/2,</a:t>
            </a:r>
            <a:r>
              <a:rPr sz="2100" spc="114" dirty="0">
                <a:latin typeface="Cambria"/>
                <a:cs typeface="Cambria"/>
              </a:rPr>
              <a:t> </a:t>
            </a:r>
            <a:r>
              <a:rPr sz="2100" spc="-75" dirty="0">
                <a:latin typeface="Cambria"/>
                <a:cs typeface="Cambria"/>
              </a:rPr>
              <a:t>0/2,</a:t>
            </a:r>
            <a:r>
              <a:rPr sz="2100" spc="114" dirty="0">
                <a:latin typeface="Cambria"/>
                <a:cs typeface="Cambria"/>
              </a:rPr>
              <a:t> </a:t>
            </a:r>
            <a:r>
              <a:rPr sz="2100" spc="-75" dirty="0">
                <a:latin typeface="Cambria"/>
                <a:cs typeface="Cambria"/>
              </a:rPr>
              <a:t>3/2,</a:t>
            </a:r>
            <a:r>
              <a:rPr sz="2100" spc="114" dirty="0">
                <a:latin typeface="Cambria"/>
                <a:cs typeface="Cambria"/>
              </a:rPr>
              <a:t> </a:t>
            </a:r>
            <a:r>
              <a:rPr sz="2100" spc="-155" dirty="0">
                <a:latin typeface="Cambria"/>
                <a:cs typeface="Cambria"/>
              </a:rPr>
              <a:t>5/2</a:t>
            </a:r>
            <a:endParaRPr sz="2100" dirty="0">
              <a:latin typeface="Cambria"/>
              <a:cs typeface="Cambria"/>
            </a:endParaRPr>
          </a:p>
          <a:p>
            <a:pPr marL="652780" lvl="1" indent="-273050">
              <a:lnSpc>
                <a:spcPct val="100000"/>
              </a:lnSpc>
              <a:spcBef>
                <a:spcPts val="505"/>
              </a:spcBef>
              <a:buClr>
                <a:srgbClr val="FD8537"/>
              </a:buClr>
              <a:buSzPct val="78571"/>
              <a:buFont typeface="Segoe UI Symbol"/>
              <a:buChar char="⚫"/>
              <a:tabLst>
                <a:tab pos="652145" algn="l"/>
                <a:tab pos="652780" algn="l"/>
              </a:tabLst>
            </a:pPr>
            <a:r>
              <a:rPr sz="2100" spc="135" dirty="0">
                <a:latin typeface="Cambria"/>
                <a:cs typeface="Cambria"/>
              </a:rPr>
              <a:t>Class</a:t>
            </a:r>
            <a:r>
              <a:rPr sz="2100" spc="110" dirty="0">
                <a:latin typeface="Cambria"/>
                <a:cs typeface="Cambria"/>
              </a:rPr>
              <a:t> </a:t>
            </a:r>
            <a:r>
              <a:rPr sz="2100" spc="5" dirty="0">
                <a:latin typeface="Cambria"/>
                <a:cs typeface="Cambria"/>
              </a:rPr>
              <a:t>3</a:t>
            </a:r>
            <a:r>
              <a:rPr sz="2100" spc="114" dirty="0">
                <a:latin typeface="Cambria"/>
                <a:cs typeface="Cambria"/>
              </a:rPr>
              <a:t> </a:t>
            </a:r>
            <a:r>
              <a:rPr sz="2100" spc="105" dirty="0">
                <a:latin typeface="Cambria"/>
                <a:cs typeface="Cambria"/>
              </a:rPr>
              <a:t>=</a:t>
            </a:r>
            <a:r>
              <a:rPr sz="2100" spc="114" dirty="0">
                <a:latin typeface="Cambria"/>
                <a:cs typeface="Cambria"/>
              </a:rPr>
              <a:t> </a:t>
            </a:r>
            <a:r>
              <a:rPr sz="2100" spc="-75" dirty="0">
                <a:latin typeface="Cambria"/>
                <a:cs typeface="Cambria"/>
              </a:rPr>
              <a:t>2/2,</a:t>
            </a:r>
            <a:r>
              <a:rPr sz="2100" spc="110" dirty="0">
                <a:latin typeface="Cambria"/>
                <a:cs typeface="Cambria"/>
              </a:rPr>
              <a:t> </a:t>
            </a:r>
            <a:r>
              <a:rPr sz="2100" spc="-75" dirty="0">
                <a:latin typeface="Cambria"/>
                <a:cs typeface="Cambria"/>
              </a:rPr>
              <a:t>3/2,</a:t>
            </a:r>
            <a:r>
              <a:rPr sz="2100" spc="114" dirty="0">
                <a:latin typeface="Cambria"/>
                <a:cs typeface="Cambria"/>
              </a:rPr>
              <a:t> </a:t>
            </a:r>
            <a:r>
              <a:rPr sz="2100" spc="-75" dirty="0">
                <a:latin typeface="Cambria"/>
                <a:cs typeface="Cambria"/>
              </a:rPr>
              <a:t>3/2,</a:t>
            </a:r>
            <a:r>
              <a:rPr sz="2100" spc="114" dirty="0">
                <a:latin typeface="Cambria"/>
                <a:cs typeface="Cambria"/>
              </a:rPr>
              <a:t> </a:t>
            </a:r>
            <a:r>
              <a:rPr sz="2100" spc="-75" dirty="0">
                <a:latin typeface="Cambria"/>
                <a:cs typeface="Cambria"/>
              </a:rPr>
              <a:t>0/2,</a:t>
            </a:r>
            <a:r>
              <a:rPr sz="2100" spc="114" dirty="0">
                <a:latin typeface="Cambria"/>
                <a:cs typeface="Cambria"/>
              </a:rPr>
              <a:t> </a:t>
            </a:r>
            <a:r>
              <a:rPr sz="2100" spc="-155" dirty="0">
                <a:latin typeface="Cambria"/>
                <a:cs typeface="Cambria"/>
              </a:rPr>
              <a:t>5/2</a:t>
            </a:r>
            <a:endParaRPr sz="2100" dirty="0">
              <a:latin typeface="Cambria"/>
              <a:cs typeface="Cambri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3502660" cy="474489"/>
          </a:xfrm>
          <a:prstGeom prst="rect">
            <a:avLst/>
          </a:prstGeom>
        </p:spPr>
        <p:txBody>
          <a:bodyPr vert="horz" wrap="square" lIns="0" tIns="12700" rIns="0" bIns="0" rtlCol="0">
            <a:spAutoFit/>
          </a:bodyPr>
          <a:lstStyle/>
          <a:p>
            <a:pPr marL="12700">
              <a:lnSpc>
                <a:spcPct val="100000"/>
              </a:lnSpc>
              <a:spcBef>
                <a:spcPts val="100"/>
              </a:spcBef>
            </a:pPr>
            <a:r>
              <a:rPr sz="3000" b="1" spc="310" dirty="0">
                <a:solidFill>
                  <a:srgbClr val="002060"/>
                </a:solidFill>
                <a:latin typeface="Cambria"/>
                <a:cs typeface="Cambria"/>
              </a:rPr>
              <a:t>E</a:t>
            </a:r>
            <a:r>
              <a:rPr b="1" spc="310" dirty="0">
                <a:solidFill>
                  <a:srgbClr val="002060"/>
                </a:solidFill>
                <a:latin typeface="Cambria"/>
                <a:cs typeface="Cambria"/>
              </a:rPr>
              <a:t>XAMPLE</a:t>
            </a:r>
            <a:r>
              <a:rPr b="1" spc="229" dirty="0">
                <a:solidFill>
                  <a:srgbClr val="002060"/>
                </a:solidFill>
                <a:latin typeface="Cambria"/>
                <a:cs typeface="Cambria"/>
              </a:rPr>
              <a:t> </a:t>
            </a:r>
            <a:r>
              <a:rPr sz="3000" b="1" spc="170" dirty="0">
                <a:solidFill>
                  <a:srgbClr val="002060"/>
                </a:solidFill>
                <a:latin typeface="Cambria"/>
                <a:cs typeface="Cambria"/>
              </a:rPr>
              <a:t>(C</a:t>
            </a:r>
            <a:r>
              <a:rPr b="1" spc="170" dirty="0">
                <a:solidFill>
                  <a:srgbClr val="002060"/>
                </a:solidFill>
                <a:latin typeface="Cambria"/>
                <a:cs typeface="Cambria"/>
              </a:rPr>
              <a:t>ONT</a:t>
            </a:r>
            <a:r>
              <a:rPr sz="3000" b="1" spc="170" dirty="0">
                <a:solidFill>
                  <a:srgbClr val="002060"/>
                </a:solidFill>
                <a:latin typeface="Cambria"/>
                <a:cs typeface="Cambria"/>
              </a:rPr>
              <a:t>.)</a:t>
            </a:r>
            <a:endParaRPr sz="3000" b="1" dirty="0">
              <a:solidFill>
                <a:srgbClr val="002060"/>
              </a:solidFill>
              <a:latin typeface="Cambria"/>
              <a:cs typeface="Cambria"/>
            </a:endParaRPr>
          </a:p>
        </p:txBody>
      </p:sp>
      <p:grpSp>
        <p:nvGrpSpPr>
          <p:cNvPr id="10" name="object 9"/>
          <p:cNvGrpSpPr/>
          <p:nvPr/>
        </p:nvGrpSpPr>
        <p:grpSpPr>
          <a:xfrm>
            <a:off x="755650" y="1628775"/>
            <a:ext cx="7775575" cy="2276475"/>
            <a:chOff x="755650" y="1628775"/>
            <a:chExt cx="7775575" cy="2276475"/>
          </a:xfrm>
        </p:grpSpPr>
        <p:pic>
          <p:nvPicPr>
            <p:cNvPr id="11" name="object 10"/>
            <p:cNvPicPr/>
            <p:nvPr/>
          </p:nvPicPr>
          <p:blipFill>
            <a:blip r:embed="rId3" cstate="print"/>
            <a:stretch>
              <a:fillRect/>
            </a:stretch>
          </p:blipFill>
          <p:spPr>
            <a:xfrm>
              <a:off x="755650" y="1628775"/>
              <a:ext cx="7775575" cy="2276475"/>
            </a:xfrm>
            <a:prstGeom prst="rect">
              <a:avLst/>
            </a:prstGeom>
          </p:spPr>
        </p:pic>
        <p:sp>
          <p:nvSpPr>
            <p:cNvPr id="12" name="object 11"/>
            <p:cNvSpPr/>
            <p:nvPr/>
          </p:nvSpPr>
          <p:spPr>
            <a:xfrm>
              <a:off x="5219700" y="2205101"/>
              <a:ext cx="576580" cy="936625"/>
            </a:xfrm>
            <a:custGeom>
              <a:avLst/>
              <a:gdLst/>
              <a:ahLst/>
              <a:cxnLst/>
              <a:rect l="l" t="t" r="r" b="b"/>
              <a:pathLst>
                <a:path w="576579" h="936625">
                  <a:moveTo>
                    <a:pt x="0" y="144399"/>
                  </a:moveTo>
                  <a:lnTo>
                    <a:pt x="22647" y="88189"/>
                  </a:lnTo>
                  <a:lnTo>
                    <a:pt x="84407" y="42291"/>
                  </a:lnTo>
                  <a:lnTo>
                    <a:pt x="127055" y="24659"/>
                  </a:lnTo>
                  <a:lnTo>
                    <a:pt x="176004" y="11346"/>
                  </a:lnTo>
                  <a:lnTo>
                    <a:pt x="230092" y="2933"/>
                  </a:lnTo>
                  <a:lnTo>
                    <a:pt x="288163" y="0"/>
                  </a:lnTo>
                  <a:lnTo>
                    <a:pt x="346233" y="2933"/>
                  </a:lnTo>
                  <a:lnTo>
                    <a:pt x="400321" y="11346"/>
                  </a:lnTo>
                  <a:lnTo>
                    <a:pt x="449270" y="24659"/>
                  </a:lnTo>
                  <a:lnTo>
                    <a:pt x="491918" y="42291"/>
                  </a:lnTo>
                  <a:lnTo>
                    <a:pt x="527107" y="63661"/>
                  </a:lnTo>
                  <a:lnTo>
                    <a:pt x="570470" y="115295"/>
                  </a:lnTo>
                  <a:lnTo>
                    <a:pt x="576326" y="144399"/>
                  </a:lnTo>
                  <a:lnTo>
                    <a:pt x="570470" y="173507"/>
                  </a:lnTo>
                  <a:lnTo>
                    <a:pt x="553678" y="200628"/>
                  </a:lnTo>
                  <a:lnTo>
                    <a:pt x="491918" y="246570"/>
                  </a:lnTo>
                  <a:lnTo>
                    <a:pt x="449270" y="264225"/>
                  </a:lnTo>
                  <a:lnTo>
                    <a:pt x="400321" y="277558"/>
                  </a:lnTo>
                  <a:lnTo>
                    <a:pt x="346233" y="285986"/>
                  </a:lnTo>
                  <a:lnTo>
                    <a:pt x="288163" y="288925"/>
                  </a:lnTo>
                  <a:lnTo>
                    <a:pt x="230092" y="285986"/>
                  </a:lnTo>
                  <a:lnTo>
                    <a:pt x="176004" y="277558"/>
                  </a:lnTo>
                  <a:lnTo>
                    <a:pt x="127055" y="264225"/>
                  </a:lnTo>
                  <a:lnTo>
                    <a:pt x="84407" y="246570"/>
                  </a:lnTo>
                  <a:lnTo>
                    <a:pt x="49218" y="225176"/>
                  </a:lnTo>
                  <a:lnTo>
                    <a:pt x="5855" y="173507"/>
                  </a:lnTo>
                  <a:lnTo>
                    <a:pt x="0" y="144399"/>
                  </a:lnTo>
                  <a:close/>
                </a:path>
                <a:path w="576579" h="936625">
                  <a:moveTo>
                    <a:pt x="0" y="792099"/>
                  </a:moveTo>
                  <a:lnTo>
                    <a:pt x="22647" y="735889"/>
                  </a:lnTo>
                  <a:lnTo>
                    <a:pt x="84407" y="689991"/>
                  </a:lnTo>
                  <a:lnTo>
                    <a:pt x="127055" y="672359"/>
                  </a:lnTo>
                  <a:lnTo>
                    <a:pt x="176004" y="659046"/>
                  </a:lnTo>
                  <a:lnTo>
                    <a:pt x="230092" y="650633"/>
                  </a:lnTo>
                  <a:lnTo>
                    <a:pt x="288163" y="647700"/>
                  </a:lnTo>
                  <a:lnTo>
                    <a:pt x="346233" y="650633"/>
                  </a:lnTo>
                  <a:lnTo>
                    <a:pt x="400321" y="659046"/>
                  </a:lnTo>
                  <a:lnTo>
                    <a:pt x="449270" y="672359"/>
                  </a:lnTo>
                  <a:lnTo>
                    <a:pt x="491918" y="689991"/>
                  </a:lnTo>
                  <a:lnTo>
                    <a:pt x="527107" y="711361"/>
                  </a:lnTo>
                  <a:lnTo>
                    <a:pt x="570470" y="762995"/>
                  </a:lnTo>
                  <a:lnTo>
                    <a:pt x="576326" y="792099"/>
                  </a:lnTo>
                  <a:lnTo>
                    <a:pt x="570470" y="821207"/>
                  </a:lnTo>
                  <a:lnTo>
                    <a:pt x="553678" y="848328"/>
                  </a:lnTo>
                  <a:lnTo>
                    <a:pt x="491918" y="894270"/>
                  </a:lnTo>
                  <a:lnTo>
                    <a:pt x="449270" y="911925"/>
                  </a:lnTo>
                  <a:lnTo>
                    <a:pt x="400321" y="925258"/>
                  </a:lnTo>
                  <a:lnTo>
                    <a:pt x="346233" y="933686"/>
                  </a:lnTo>
                  <a:lnTo>
                    <a:pt x="288163" y="936625"/>
                  </a:lnTo>
                  <a:lnTo>
                    <a:pt x="230092" y="933686"/>
                  </a:lnTo>
                  <a:lnTo>
                    <a:pt x="176004" y="925258"/>
                  </a:lnTo>
                  <a:lnTo>
                    <a:pt x="127055" y="911925"/>
                  </a:lnTo>
                  <a:lnTo>
                    <a:pt x="84407" y="894270"/>
                  </a:lnTo>
                  <a:lnTo>
                    <a:pt x="49218" y="872876"/>
                  </a:lnTo>
                  <a:lnTo>
                    <a:pt x="5855" y="821207"/>
                  </a:lnTo>
                  <a:lnTo>
                    <a:pt x="0" y="792099"/>
                  </a:lnTo>
                  <a:close/>
                </a:path>
              </a:pathLst>
            </a:custGeom>
            <a:ln w="28575">
              <a:solidFill>
                <a:srgbClr val="D2601C"/>
              </a:solidFill>
            </a:ln>
          </p:spPr>
          <p:txBody>
            <a:bodyPr wrap="square" lIns="0" tIns="0" rIns="0" bIns="0" rtlCol="0"/>
            <a:lstStyle/>
            <a:p>
              <a:endParaRPr/>
            </a:p>
          </p:txBody>
        </p:sp>
        <p:sp>
          <p:nvSpPr>
            <p:cNvPr id="13" name="object 12"/>
            <p:cNvSpPr/>
            <p:nvPr/>
          </p:nvSpPr>
          <p:spPr>
            <a:xfrm>
              <a:off x="6948551" y="2201862"/>
              <a:ext cx="431800" cy="290830"/>
            </a:xfrm>
            <a:custGeom>
              <a:avLst/>
              <a:gdLst/>
              <a:ahLst/>
              <a:cxnLst/>
              <a:rect l="l" t="t" r="r" b="b"/>
              <a:pathLst>
                <a:path w="431800" h="290830">
                  <a:moveTo>
                    <a:pt x="0" y="290512"/>
                  </a:moveTo>
                  <a:lnTo>
                    <a:pt x="431800" y="290512"/>
                  </a:lnTo>
                  <a:lnTo>
                    <a:pt x="431800" y="0"/>
                  </a:lnTo>
                  <a:lnTo>
                    <a:pt x="0" y="0"/>
                  </a:lnTo>
                  <a:lnTo>
                    <a:pt x="0" y="290512"/>
                  </a:lnTo>
                  <a:close/>
                </a:path>
              </a:pathLst>
            </a:custGeom>
            <a:ln w="28575">
              <a:solidFill>
                <a:srgbClr val="7597D9"/>
              </a:solidFill>
            </a:ln>
          </p:spPr>
          <p:txBody>
            <a:bodyPr wrap="square" lIns="0" tIns="0" rIns="0" bIns="0" rtlCol="0"/>
            <a:lstStyle/>
            <a:p>
              <a:endParaRPr/>
            </a:p>
          </p:txBody>
        </p:sp>
      </p:grpSp>
      <p:grpSp>
        <p:nvGrpSpPr>
          <p:cNvPr id="14" name="object 3"/>
          <p:cNvGrpSpPr/>
          <p:nvPr/>
        </p:nvGrpSpPr>
        <p:grpSpPr>
          <a:xfrm>
            <a:off x="1082675" y="4011548"/>
            <a:ext cx="7372350" cy="666750"/>
            <a:chOff x="1082675" y="4011548"/>
            <a:chExt cx="7372350" cy="666750"/>
          </a:xfrm>
        </p:grpSpPr>
        <p:sp>
          <p:nvSpPr>
            <p:cNvPr id="15" name="object 4"/>
            <p:cNvSpPr/>
            <p:nvPr/>
          </p:nvSpPr>
          <p:spPr>
            <a:xfrm>
              <a:off x="1095375" y="4024248"/>
              <a:ext cx="7346950" cy="641350"/>
            </a:xfrm>
            <a:custGeom>
              <a:avLst/>
              <a:gdLst/>
              <a:ahLst/>
              <a:cxnLst/>
              <a:rect l="l" t="t" r="r" b="b"/>
              <a:pathLst>
                <a:path w="7346950" h="641350">
                  <a:moveTo>
                    <a:pt x="7346950" y="0"/>
                  </a:moveTo>
                  <a:lnTo>
                    <a:pt x="0" y="0"/>
                  </a:lnTo>
                  <a:lnTo>
                    <a:pt x="0" y="641350"/>
                  </a:lnTo>
                  <a:lnTo>
                    <a:pt x="7346950" y="641350"/>
                  </a:lnTo>
                  <a:lnTo>
                    <a:pt x="7346950" y="0"/>
                  </a:lnTo>
                  <a:close/>
                </a:path>
              </a:pathLst>
            </a:custGeom>
            <a:solidFill>
              <a:srgbClr val="FFFFFF"/>
            </a:solidFill>
          </p:spPr>
          <p:txBody>
            <a:bodyPr wrap="square" lIns="0" tIns="0" rIns="0" bIns="0" rtlCol="0"/>
            <a:lstStyle/>
            <a:p>
              <a:endParaRPr/>
            </a:p>
          </p:txBody>
        </p:sp>
        <p:sp>
          <p:nvSpPr>
            <p:cNvPr id="16" name="object 5"/>
            <p:cNvSpPr/>
            <p:nvPr/>
          </p:nvSpPr>
          <p:spPr>
            <a:xfrm>
              <a:off x="1095375" y="4024248"/>
              <a:ext cx="7346950" cy="641350"/>
            </a:xfrm>
            <a:custGeom>
              <a:avLst/>
              <a:gdLst/>
              <a:ahLst/>
              <a:cxnLst/>
              <a:rect l="l" t="t" r="r" b="b"/>
              <a:pathLst>
                <a:path w="7346950" h="641350">
                  <a:moveTo>
                    <a:pt x="0" y="641350"/>
                  </a:moveTo>
                  <a:lnTo>
                    <a:pt x="7346950" y="641350"/>
                  </a:lnTo>
                  <a:lnTo>
                    <a:pt x="7346950" y="0"/>
                  </a:lnTo>
                  <a:lnTo>
                    <a:pt x="0" y="0"/>
                  </a:lnTo>
                  <a:lnTo>
                    <a:pt x="0" y="641350"/>
                  </a:lnTo>
                  <a:close/>
                </a:path>
              </a:pathLst>
            </a:custGeom>
            <a:ln w="25400">
              <a:solidFill>
                <a:srgbClr val="000000"/>
              </a:solidFill>
            </a:ln>
          </p:spPr>
          <p:txBody>
            <a:bodyPr wrap="square" lIns="0" tIns="0" rIns="0" bIns="0" rtlCol="0"/>
            <a:lstStyle/>
            <a:p>
              <a:endParaRPr/>
            </a:p>
          </p:txBody>
        </p:sp>
      </p:grpSp>
      <p:grpSp>
        <p:nvGrpSpPr>
          <p:cNvPr id="18" name="object 6"/>
          <p:cNvGrpSpPr/>
          <p:nvPr/>
        </p:nvGrpSpPr>
        <p:grpSpPr>
          <a:xfrm>
            <a:off x="990600" y="5029200"/>
            <a:ext cx="7645400" cy="949325"/>
            <a:chOff x="1082675" y="5000625"/>
            <a:chExt cx="7645400" cy="949325"/>
          </a:xfrm>
        </p:grpSpPr>
        <p:sp>
          <p:nvSpPr>
            <p:cNvPr id="19" name="object 7"/>
            <p:cNvSpPr/>
            <p:nvPr/>
          </p:nvSpPr>
          <p:spPr>
            <a:xfrm>
              <a:off x="1095375" y="5013325"/>
              <a:ext cx="7620000" cy="923925"/>
            </a:xfrm>
            <a:custGeom>
              <a:avLst/>
              <a:gdLst/>
              <a:ahLst/>
              <a:cxnLst/>
              <a:rect l="l" t="t" r="r" b="b"/>
              <a:pathLst>
                <a:path w="7620000" h="923925">
                  <a:moveTo>
                    <a:pt x="7620000" y="0"/>
                  </a:moveTo>
                  <a:lnTo>
                    <a:pt x="0" y="0"/>
                  </a:lnTo>
                  <a:lnTo>
                    <a:pt x="0" y="923925"/>
                  </a:lnTo>
                  <a:lnTo>
                    <a:pt x="7620000" y="923925"/>
                  </a:lnTo>
                  <a:lnTo>
                    <a:pt x="7620000" y="0"/>
                  </a:lnTo>
                  <a:close/>
                </a:path>
              </a:pathLst>
            </a:custGeom>
            <a:solidFill>
              <a:srgbClr val="FFFFFF"/>
            </a:solidFill>
          </p:spPr>
          <p:txBody>
            <a:bodyPr wrap="square" lIns="0" tIns="0" rIns="0" bIns="0" rtlCol="0"/>
            <a:lstStyle/>
            <a:p>
              <a:endParaRPr/>
            </a:p>
          </p:txBody>
        </p:sp>
        <p:sp>
          <p:nvSpPr>
            <p:cNvPr id="20" name="object 8"/>
            <p:cNvSpPr/>
            <p:nvPr/>
          </p:nvSpPr>
          <p:spPr>
            <a:xfrm>
              <a:off x="1095375" y="5013325"/>
              <a:ext cx="7620000" cy="923925"/>
            </a:xfrm>
            <a:custGeom>
              <a:avLst/>
              <a:gdLst/>
              <a:ahLst/>
              <a:cxnLst/>
              <a:rect l="l" t="t" r="r" b="b"/>
              <a:pathLst>
                <a:path w="7620000" h="923925">
                  <a:moveTo>
                    <a:pt x="0" y="923925"/>
                  </a:moveTo>
                  <a:lnTo>
                    <a:pt x="7620000" y="923925"/>
                  </a:lnTo>
                  <a:lnTo>
                    <a:pt x="7620000" y="0"/>
                  </a:lnTo>
                  <a:lnTo>
                    <a:pt x="0" y="0"/>
                  </a:lnTo>
                  <a:lnTo>
                    <a:pt x="0" y="923925"/>
                  </a:lnTo>
                  <a:close/>
                </a:path>
              </a:pathLst>
            </a:custGeom>
            <a:ln w="25400">
              <a:solidFill>
                <a:srgbClr val="000000"/>
              </a:solidFill>
            </a:ln>
          </p:spPr>
          <p:txBody>
            <a:bodyPr wrap="square" lIns="0" tIns="0" rIns="0" bIns="0" rtlCol="0"/>
            <a:lstStyle/>
            <a:p>
              <a:endParaRPr/>
            </a:p>
          </p:txBody>
        </p:sp>
      </p:grpSp>
      <p:sp>
        <p:nvSpPr>
          <p:cNvPr id="22" name="object 13"/>
          <p:cNvSpPr txBox="1"/>
          <p:nvPr/>
        </p:nvSpPr>
        <p:spPr>
          <a:xfrm>
            <a:off x="1174241" y="4053840"/>
            <a:ext cx="7549515" cy="1837689"/>
          </a:xfrm>
          <a:prstGeom prst="rect">
            <a:avLst/>
          </a:prstGeom>
        </p:spPr>
        <p:txBody>
          <a:bodyPr vert="horz" wrap="square" lIns="0" tIns="12700" rIns="0" bIns="0" rtlCol="0">
            <a:spAutoFit/>
          </a:bodyPr>
          <a:lstStyle/>
          <a:p>
            <a:pPr marL="12700" marR="5080">
              <a:lnSpc>
                <a:spcPct val="100000"/>
              </a:lnSpc>
              <a:spcBef>
                <a:spcPts val="100"/>
              </a:spcBef>
            </a:pPr>
            <a:r>
              <a:rPr sz="1800" spc="70" dirty="0">
                <a:latin typeface="Cambria"/>
                <a:cs typeface="Cambria"/>
              </a:rPr>
              <a:t>Apply</a:t>
            </a:r>
            <a:r>
              <a:rPr sz="1800" spc="95" dirty="0">
                <a:latin typeface="Cambria"/>
                <a:cs typeface="Cambria"/>
              </a:rPr>
              <a:t> </a:t>
            </a:r>
            <a:r>
              <a:rPr sz="1800" spc="65" dirty="0">
                <a:latin typeface="Cambria"/>
                <a:cs typeface="Cambria"/>
              </a:rPr>
              <a:t>the</a:t>
            </a:r>
            <a:r>
              <a:rPr sz="1800" spc="105" dirty="0">
                <a:latin typeface="Cambria"/>
                <a:cs typeface="Cambria"/>
              </a:rPr>
              <a:t> </a:t>
            </a:r>
            <a:r>
              <a:rPr sz="1800" spc="55" dirty="0">
                <a:latin typeface="Cambria"/>
                <a:cs typeface="Cambria"/>
              </a:rPr>
              <a:t>simple</a:t>
            </a:r>
            <a:r>
              <a:rPr sz="1800" spc="105" dirty="0">
                <a:latin typeface="Cambria"/>
                <a:cs typeface="Cambria"/>
              </a:rPr>
              <a:t> </a:t>
            </a:r>
            <a:r>
              <a:rPr sz="1800" spc="75" dirty="0">
                <a:latin typeface="Cambria"/>
                <a:cs typeface="Cambria"/>
              </a:rPr>
              <a:t>similarity</a:t>
            </a:r>
            <a:r>
              <a:rPr sz="1800" spc="100" dirty="0">
                <a:latin typeface="Cambria"/>
                <a:cs typeface="Cambria"/>
              </a:rPr>
              <a:t> </a:t>
            </a:r>
            <a:r>
              <a:rPr sz="1800" spc="65" dirty="0">
                <a:latin typeface="Cambria"/>
                <a:cs typeface="Cambria"/>
              </a:rPr>
              <a:t>measure</a:t>
            </a:r>
            <a:r>
              <a:rPr sz="1800" spc="100" dirty="0">
                <a:latin typeface="Cambria"/>
                <a:cs typeface="Cambria"/>
              </a:rPr>
              <a:t> </a:t>
            </a:r>
            <a:r>
              <a:rPr sz="1800" spc="35" dirty="0">
                <a:latin typeface="Cambria"/>
                <a:cs typeface="Cambria"/>
              </a:rPr>
              <a:t>between</a:t>
            </a:r>
            <a:r>
              <a:rPr sz="1800" spc="105" dirty="0">
                <a:latin typeface="Cambria"/>
                <a:cs typeface="Cambria"/>
              </a:rPr>
              <a:t> </a:t>
            </a:r>
            <a:r>
              <a:rPr sz="1800" spc="60" dirty="0">
                <a:latin typeface="Cambria"/>
                <a:cs typeface="Cambria"/>
              </a:rPr>
              <a:t>each</a:t>
            </a:r>
            <a:r>
              <a:rPr sz="1800" spc="100" dirty="0">
                <a:latin typeface="Cambria"/>
                <a:cs typeface="Cambria"/>
              </a:rPr>
              <a:t> </a:t>
            </a:r>
            <a:r>
              <a:rPr sz="1800" spc="-5" dirty="0">
                <a:latin typeface="Cambria"/>
                <a:cs typeface="Cambria"/>
              </a:rPr>
              <a:t>of</a:t>
            </a:r>
            <a:r>
              <a:rPr sz="1800" spc="105" dirty="0">
                <a:latin typeface="Cambria"/>
                <a:cs typeface="Cambria"/>
              </a:rPr>
              <a:t> </a:t>
            </a:r>
            <a:r>
              <a:rPr sz="1800" spc="65" dirty="0">
                <a:latin typeface="Cambria"/>
                <a:cs typeface="Cambria"/>
              </a:rPr>
              <a:t>the</a:t>
            </a:r>
            <a:r>
              <a:rPr sz="1800" spc="100" dirty="0">
                <a:latin typeface="Cambria"/>
                <a:cs typeface="Cambria"/>
              </a:rPr>
              <a:t> </a:t>
            </a:r>
            <a:r>
              <a:rPr sz="1800" dirty="0">
                <a:latin typeface="Cambria"/>
                <a:cs typeface="Cambria"/>
              </a:rPr>
              <a:t>8</a:t>
            </a:r>
            <a:r>
              <a:rPr sz="1800" spc="110" dirty="0">
                <a:latin typeface="Cambria"/>
                <a:cs typeface="Cambria"/>
              </a:rPr>
              <a:t> </a:t>
            </a:r>
            <a:r>
              <a:rPr sz="1800" spc="60" dirty="0">
                <a:latin typeface="Cambria"/>
                <a:cs typeface="Cambria"/>
              </a:rPr>
              <a:t>terms</a:t>
            </a:r>
            <a:r>
              <a:rPr sz="1800" spc="105" dirty="0">
                <a:latin typeface="Cambria"/>
                <a:cs typeface="Cambria"/>
              </a:rPr>
              <a:t> </a:t>
            </a:r>
            <a:r>
              <a:rPr sz="1800" spc="80" dirty="0">
                <a:latin typeface="Cambria"/>
                <a:cs typeface="Cambria"/>
              </a:rPr>
              <a:t>and</a:t>
            </a:r>
            <a:r>
              <a:rPr sz="1800" spc="105" dirty="0">
                <a:latin typeface="Cambria"/>
                <a:cs typeface="Cambria"/>
              </a:rPr>
              <a:t> </a:t>
            </a:r>
            <a:r>
              <a:rPr sz="1800" dirty="0">
                <a:latin typeface="Cambria"/>
                <a:cs typeface="Cambria"/>
              </a:rPr>
              <a:t>3 </a:t>
            </a:r>
            <a:r>
              <a:rPr sz="1800" spc="-385" dirty="0">
                <a:latin typeface="Cambria"/>
                <a:cs typeface="Cambria"/>
              </a:rPr>
              <a:t> </a:t>
            </a:r>
            <a:r>
              <a:rPr sz="1800" spc="35" dirty="0">
                <a:latin typeface="Cambria"/>
                <a:cs typeface="Cambria"/>
              </a:rPr>
              <a:t>centroids</a:t>
            </a:r>
            <a:endParaRPr sz="1800" dirty="0">
              <a:latin typeface="Cambria"/>
              <a:cs typeface="Cambria"/>
            </a:endParaRPr>
          </a:p>
          <a:p>
            <a:pPr>
              <a:lnSpc>
                <a:spcPct val="100000"/>
              </a:lnSpc>
              <a:spcBef>
                <a:spcPts val="5"/>
              </a:spcBef>
            </a:pPr>
            <a:endParaRPr sz="2950" dirty="0">
              <a:latin typeface="Cambria"/>
              <a:cs typeface="Cambria"/>
            </a:endParaRPr>
          </a:p>
          <a:p>
            <a:pPr marL="12700" marR="267970">
              <a:lnSpc>
                <a:spcPct val="100000"/>
              </a:lnSpc>
              <a:spcBef>
                <a:spcPts val="5"/>
              </a:spcBef>
            </a:pPr>
            <a:r>
              <a:rPr sz="1800" spc="110" dirty="0">
                <a:latin typeface="Cambria"/>
                <a:cs typeface="Cambria"/>
              </a:rPr>
              <a:t>One</a:t>
            </a:r>
            <a:r>
              <a:rPr sz="1800" spc="100" dirty="0">
                <a:latin typeface="Cambria"/>
                <a:cs typeface="Cambria"/>
              </a:rPr>
              <a:t> </a:t>
            </a:r>
            <a:r>
              <a:rPr sz="1800" spc="50" dirty="0">
                <a:latin typeface="Cambria"/>
                <a:cs typeface="Cambria"/>
              </a:rPr>
              <a:t>technique</a:t>
            </a:r>
            <a:r>
              <a:rPr sz="1800" spc="105" dirty="0">
                <a:latin typeface="Cambria"/>
                <a:cs typeface="Cambria"/>
              </a:rPr>
              <a:t> </a:t>
            </a:r>
            <a:r>
              <a:rPr sz="1800" spc="15" dirty="0">
                <a:latin typeface="Cambria"/>
                <a:cs typeface="Cambria"/>
              </a:rPr>
              <a:t>for</a:t>
            </a:r>
            <a:r>
              <a:rPr sz="1800" spc="110" dirty="0">
                <a:latin typeface="Cambria"/>
                <a:cs typeface="Cambria"/>
              </a:rPr>
              <a:t> </a:t>
            </a:r>
            <a:r>
              <a:rPr sz="1800" spc="65" dirty="0">
                <a:latin typeface="Cambria"/>
                <a:cs typeface="Cambria"/>
              </a:rPr>
              <a:t>breaking</a:t>
            </a:r>
            <a:r>
              <a:rPr sz="1800" spc="95" dirty="0">
                <a:latin typeface="Cambria"/>
                <a:cs typeface="Cambria"/>
              </a:rPr>
              <a:t> </a:t>
            </a:r>
            <a:r>
              <a:rPr sz="1800" spc="55" dirty="0">
                <a:latin typeface="Cambria"/>
                <a:cs typeface="Cambria"/>
              </a:rPr>
              <a:t>ties</a:t>
            </a:r>
            <a:r>
              <a:rPr sz="1800" spc="110" dirty="0">
                <a:latin typeface="Cambria"/>
                <a:cs typeface="Cambria"/>
              </a:rPr>
              <a:t> </a:t>
            </a:r>
            <a:r>
              <a:rPr sz="1800" spc="55" dirty="0">
                <a:latin typeface="Cambria"/>
                <a:cs typeface="Cambria"/>
              </a:rPr>
              <a:t>is</a:t>
            </a:r>
            <a:r>
              <a:rPr sz="1800" spc="105" dirty="0">
                <a:latin typeface="Cambria"/>
                <a:cs typeface="Cambria"/>
              </a:rPr>
              <a:t> </a:t>
            </a:r>
            <a:r>
              <a:rPr sz="1800" spc="15" dirty="0">
                <a:latin typeface="Cambria"/>
                <a:cs typeface="Cambria"/>
              </a:rPr>
              <a:t>to</a:t>
            </a:r>
            <a:r>
              <a:rPr sz="1800" spc="110" dirty="0">
                <a:latin typeface="Cambria"/>
                <a:cs typeface="Cambria"/>
              </a:rPr>
              <a:t> </a:t>
            </a:r>
            <a:r>
              <a:rPr sz="1800" spc="20" dirty="0">
                <a:latin typeface="Cambria"/>
                <a:cs typeface="Cambria"/>
              </a:rPr>
              <a:t>look</a:t>
            </a:r>
            <a:r>
              <a:rPr sz="1800" spc="100" dirty="0">
                <a:latin typeface="Cambria"/>
                <a:cs typeface="Cambria"/>
              </a:rPr>
              <a:t> at</a:t>
            </a:r>
            <a:r>
              <a:rPr sz="1800" spc="110" dirty="0">
                <a:latin typeface="Cambria"/>
                <a:cs typeface="Cambria"/>
              </a:rPr>
              <a:t> </a:t>
            </a:r>
            <a:r>
              <a:rPr sz="1800" spc="65" dirty="0">
                <a:latin typeface="Cambria"/>
                <a:cs typeface="Cambria"/>
              </a:rPr>
              <a:t>the</a:t>
            </a:r>
            <a:r>
              <a:rPr sz="1800" spc="105" dirty="0">
                <a:latin typeface="Cambria"/>
                <a:cs typeface="Cambria"/>
              </a:rPr>
              <a:t> </a:t>
            </a:r>
            <a:r>
              <a:rPr sz="1800" spc="70" dirty="0">
                <a:latin typeface="Cambria"/>
                <a:cs typeface="Cambria"/>
              </a:rPr>
              <a:t>similarity</a:t>
            </a:r>
            <a:r>
              <a:rPr sz="1800" spc="105" dirty="0">
                <a:latin typeface="Cambria"/>
                <a:cs typeface="Cambria"/>
              </a:rPr>
              <a:t> </a:t>
            </a:r>
            <a:r>
              <a:rPr sz="1800" spc="55" dirty="0">
                <a:latin typeface="Cambria"/>
                <a:cs typeface="Cambria"/>
              </a:rPr>
              <a:t>weights</a:t>
            </a:r>
            <a:r>
              <a:rPr sz="1800" spc="105" dirty="0">
                <a:latin typeface="Cambria"/>
                <a:cs typeface="Cambria"/>
              </a:rPr>
              <a:t> </a:t>
            </a:r>
            <a:r>
              <a:rPr sz="1800" spc="-5" dirty="0">
                <a:latin typeface="Cambria"/>
                <a:cs typeface="Cambria"/>
              </a:rPr>
              <a:t>of </a:t>
            </a:r>
            <a:r>
              <a:rPr sz="1800" spc="-380" dirty="0">
                <a:latin typeface="Cambria"/>
                <a:cs typeface="Cambria"/>
              </a:rPr>
              <a:t> </a:t>
            </a:r>
            <a:r>
              <a:rPr sz="1800" spc="70" dirty="0">
                <a:latin typeface="Cambria"/>
                <a:cs typeface="Cambria"/>
              </a:rPr>
              <a:t>the</a:t>
            </a:r>
            <a:r>
              <a:rPr sz="1800" spc="90" dirty="0">
                <a:latin typeface="Cambria"/>
                <a:cs typeface="Cambria"/>
              </a:rPr>
              <a:t> </a:t>
            </a:r>
            <a:r>
              <a:rPr sz="1800" spc="40" dirty="0">
                <a:latin typeface="Cambria"/>
                <a:cs typeface="Cambria"/>
              </a:rPr>
              <a:t>other</a:t>
            </a:r>
            <a:r>
              <a:rPr sz="1800" spc="95" dirty="0">
                <a:latin typeface="Cambria"/>
                <a:cs typeface="Cambria"/>
              </a:rPr>
              <a:t> </a:t>
            </a:r>
            <a:r>
              <a:rPr sz="1800" spc="60" dirty="0">
                <a:latin typeface="Cambria"/>
                <a:cs typeface="Cambria"/>
              </a:rPr>
              <a:t>terms</a:t>
            </a:r>
            <a:r>
              <a:rPr sz="1800" spc="100" dirty="0">
                <a:latin typeface="Cambria"/>
                <a:cs typeface="Cambria"/>
              </a:rPr>
              <a:t> </a:t>
            </a:r>
            <a:r>
              <a:rPr sz="1800" spc="80" dirty="0">
                <a:latin typeface="Cambria"/>
                <a:cs typeface="Cambria"/>
              </a:rPr>
              <a:t>in</a:t>
            </a:r>
            <a:r>
              <a:rPr sz="1800" spc="95" dirty="0">
                <a:latin typeface="Cambria"/>
                <a:cs typeface="Cambria"/>
              </a:rPr>
              <a:t> </a:t>
            </a:r>
            <a:r>
              <a:rPr sz="1800" spc="70" dirty="0">
                <a:latin typeface="Cambria"/>
                <a:cs typeface="Cambria"/>
              </a:rPr>
              <a:t>the</a:t>
            </a:r>
            <a:r>
              <a:rPr sz="1800" spc="95" dirty="0">
                <a:latin typeface="Cambria"/>
                <a:cs typeface="Cambria"/>
              </a:rPr>
              <a:t> </a:t>
            </a:r>
            <a:r>
              <a:rPr sz="1800" spc="60" dirty="0">
                <a:latin typeface="Cambria"/>
                <a:cs typeface="Cambria"/>
              </a:rPr>
              <a:t>class</a:t>
            </a:r>
            <a:r>
              <a:rPr sz="1800" spc="110" dirty="0">
                <a:latin typeface="Cambria"/>
                <a:cs typeface="Cambria"/>
              </a:rPr>
              <a:t> </a:t>
            </a:r>
            <a:r>
              <a:rPr sz="1800" spc="80" dirty="0">
                <a:latin typeface="Cambria"/>
                <a:cs typeface="Cambria"/>
              </a:rPr>
              <a:t>and</a:t>
            </a:r>
            <a:r>
              <a:rPr sz="1800" spc="100" dirty="0">
                <a:latin typeface="Cambria"/>
                <a:cs typeface="Cambria"/>
              </a:rPr>
              <a:t> </a:t>
            </a:r>
            <a:r>
              <a:rPr sz="1800" spc="75" dirty="0">
                <a:latin typeface="Cambria"/>
                <a:cs typeface="Cambria"/>
              </a:rPr>
              <a:t>assign</a:t>
            </a:r>
            <a:r>
              <a:rPr sz="1800" spc="100" dirty="0">
                <a:latin typeface="Cambria"/>
                <a:cs typeface="Cambria"/>
              </a:rPr>
              <a:t> </a:t>
            </a:r>
            <a:r>
              <a:rPr sz="1800" spc="75" dirty="0">
                <a:latin typeface="Cambria"/>
                <a:cs typeface="Cambria"/>
              </a:rPr>
              <a:t>it</a:t>
            </a:r>
            <a:r>
              <a:rPr sz="1800" spc="90" dirty="0">
                <a:latin typeface="Cambria"/>
                <a:cs typeface="Cambria"/>
              </a:rPr>
              <a:t> </a:t>
            </a:r>
            <a:r>
              <a:rPr sz="1800" spc="15" dirty="0">
                <a:latin typeface="Cambria"/>
                <a:cs typeface="Cambria"/>
              </a:rPr>
              <a:t>to</a:t>
            </a:r>
            <a:r>
              <a:rPr sz="1800" spc="105" dirty="0">
                <a:latin typeface="Cambria"/>
                <a:cs typeface="Cambria"/>
              </a:rPr>
              <a:t> </a:t>
            </a:r>
            <a:r>
              <a:rPr sz="1800" spc="70" dirty="0">
                <a:latin typeface="Cambria"/>
                <a:cs typeface="Cambria"/>
              </a:rPr>
              <a:t>the</a:t>
            </a:r>
            <a:r>
              <a:rPr sz="1800" spc="95" dirty="0">
                <a:latin typeface="Cambria"/>
                <a:cs typeface="Cambria"/>
              </a:rPr>
              <a:t> </a:t>
            </a:r>
            <a:r>
              <a:rPr sz="1800" spc="65" dirty="0">
                <a:latin typeface="Cambria"/>
                <a:cs typeface="Cambria"/>
              </a:rPr>
              <a:t>class</a:t>
            </a:r>
            <a:r>
              <a:rPr sz="1800" spc="105" dirty="0">
                <a:latin typeface="Cambria"/>
                <a:cs typeface="Cambria"/>
              </a:rPr>
              <a:t> </a:t>
            </a:r>
            <a:r>
              <a:rPr sz="1800" spc="100" dirty="0">
                <a:latin typeface="Cambria"/>
                <a:cs typeface="Cambria"/>
              </a:rPr>
              <a:t>that </a:t>
            </a:r>
            <a:r>
              <a:rPr sz="1800" spc="90" dirty="0">
                <a:latin typeface="Cambria"/>
                <a:cs typeface="Cambria"/>
              </a:rPr>
              <a:t>has</a:t>
            </a:r>
            <a:r>
              <a:rPr sz="1800" spc="100" dirty="0">
                <a:latin typeface="Cambria"/>
                <a:cs typeface="Cambria"/>
              </a:rPr>
              <a:t> </a:t>
            </a:r>
            <a:r>
              <a:rPr sz="1800" spc="65" dirty="0">
                <a:latin typeface="Cambria"/>
                <a:cs typeface="Cambria"/>
              </a:rPr>
              <a:t>the </a:t>
            </a:r>
            <a:r>
              <a:rPr sz="1800" spc="70" dirty="0">
                <a:latin typeface="Cambria"/>
                <a:cs typeface="Cambria"/>
              </a:rPr>
              <a:t> </a:t>
            </a:r>
            <a:r>
              <a:rPr sz="1800" spc="45" dirty="0">
                <a:latin typeface="Cambria"/>
                <a:cs typeface="Cambria"/>
              </a:rPr>
              <a:t>most</a:t>
            </a:r>
            <a:r>
              <a:rPr sz="1800" spc="95" dirty="0">
                <a:latin typeface="Cambria"/>
                <a:cs typeface="Cambria"/>
              </a:rPr>
              <a:t> </a:t>
            </a:r>
            <a:r>
              <a:rPr sz="1800" spc="70" dirty="0">
                <a:latin typeface="Cambria"/>
                <a:cs typeface="Cambria"/>
              </a:rPr>
              <a:t>similar</a:t>
            </a:r>
            <a:r>
              <a:rPr sz="1800" spc="95" dirty="0">
                <a:latin typeface="Cambria"/>
                <a:cs typeface="Cambria"/>
              </a:rPr>
              <a:t> </a:t>
            </a:r>
            <a:r>
              <a:rPr sz="1800" spc="55" dirty="0">
                <a:latin typeface="Cambria"/>
                <a:cs typeface="Cambria"/>
              </a:rPr>
              <a:t>weights</a:t>
            </a:r>
            <a:endParaRPr sz="1800" dirty="0">
              <a:latin typeface="Cambria"/>
              <a:cs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14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3400" y="762000"/>
            <a:ext cx="2512060" cy="474489"/>
          </a:xfrm>
          <a:prstGeom prst="rect">
            <a:avLst/>
          </a:prstGeom>
        </p:spPr>
        <p:txBody>
          <a:bodyPr vert="horz" wrap="square" lIns="0" tIns="12700" rIns="0" bIns="0" rtlCol="0">
            <a:spAutoFit/>
          </a:bodyPr>
          <a:lstStyle/>
          <a:p>
            <a:pPr marL="12700">
              <a:lnSpc>
                <a:spcPct val="100000"/>
              </a:lnSpc>
              <a:spcBef>
                <a:spcPts val="100"/>
              </a:spcBef>
            </a:pPr>
            <a:r>
              <a:rPr sz="3000" b="1" spc="254" dirty="0">
                <a:solidFill>
                  <a:srgbClr val="002060"/>
                </a:solidFill>
              </a:rPr>
              <a:t>S</a:t>
            </a:r>
            <a:r>
              <a:rPr b="1" spc="254" dirty="0">
                <a:solidFill>
                  <a:srgbClr val="002060"/>
                </a:solidFill>
              </a:rPr>
              <a:t>TATISTICAL</a:t>
            </a:r>
            <a:endParaRPr sz="3000" b="1" dirty="0">
              <a:solidFill>
                <a:srgbClr val="002060"/>
              </a:solidFill>
            </a:endParaRPr>
          </a:p>
        </p:txBody>
      </p:sp>
      <p:sp>
        <p:nvSpPr>
          <p:cNvPr id="10" name="object 10"/>
          <p:cNvSpPr txBox="1"/>
          <p:nvPr/>
        </p:nvSpPr>
        <p:spPr>
          <a:xfrm>
            <a:off x="535940" y="1628902"/>
            <a:ext cx="7842884" cy="229616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25" dirty="0">
                <a:latin typeface="Cambria"/>
                <a:cs typeface="Cambria"/>
              </a:rPr>
              <a:t>Statistical</a:t>
            </a:r>
            <a:r>
              <a:rPr sz="2400" spc="130" dirty="0">
                <a:latin typeface="Cambria"/>
                <a:cs typeface="Cambria"/>
              </a:rPr>
              <a:t> </a:t>
            </a:r>
            <a:r>
              <a:rPr sz="2400" spc="85" dirty="0">
                <a:latin typeface="Cambria"/>
                <a:cs typeface="Cambria"/>
              </a:rPr>
              <a:t>strategies</a:t>
            </a:r>
            <a:r>
              <a:rPr sz="2400" spc="90" dirty="0">
                <a:latin typeface="Cambria"/>
                <a:cs typeface="Cambria"/>
              </a:rPr>
              <a:t> </a:t>
            </a:r>
            <a:r>
              <a:rPr sz="2400" spc="20" dirty="0">
                <a:latin typeface="Cambria"/>
                <a:cs typeface="Cambria"/>
              </a:rPr>
              <a:t>cover</a:t>
            </a:r>
            <a:r>
              <a:rPr sz="2400" spc="25" dirty="0">
                <a:latin typeface="Cambria"/>
                <a:cs typeface="Cambria"/>
              </a:rPr>
              <a:t> </a:t>
            </a:r>
            <a:r>
              <a:rPr sz="2400" spc="90" dirty="0">
                <a:latin typeface="Cambria"/>
                <a:cs typeface="Cambria"/>
              </a:rPr>
              <a:t>the</a:t>
            </a:r>
            <a:r>
              <a:rPr sz="2400" spc="95" dirty="0">
                <a:latin typeface="Cambria"/>
                <a:cs typeface="Cambria"/>
              </a:rPr>
              <a:t> </a:t>
            </a:r>
            <a:r>
              <a:rPr sz="2400" spc="50" dirty="0">
                <a:latin typeface="Cambria"/>
                <a:cs typeface="Cambria"/>
              </a:rPr>
              <a:t>broadest</a:t>
            </a:r>
            <a:r>
              <a:rPr sz="2400" spc="55" dirty="0">
                <a:latin typeface="Cambria"/>
                <a:cs typeface="Cambria"/>
              </a:rPr>
              <a:t> </a:t>
            </a:r>
            <a:r>
              <a:rPr sz="2400" spc="95" dirty="0">
                <a:latin typeface="Cambria"/>
                <a:cs typeface="Cambria"/>
              </a:rPr>
              <a:t>range</a:t>
            </a:r>
            <a:r>
              <a:rPr sz="2400" spc="100" dirty="0">
                <a:latin typeface="Cambria"/>
                <a:cs typeface="Cambria"/>
              </a:rPr>
              <a:t> </a:t>
            </a:r>
            <a:r>
              <a:rPr sz="2400" spc="-5" dirty="0">
                <a:latin typeface="Cambria"/>
                <a:cs typeface="Cambria"/>
              </a:rPr>
              <a:t>of </a:t>
            </a:r>
            <a:r>
              <a:rPr sz="2400" dirty="0">
                <a:latin typeface="Cambria"/>
                <a:cs typeface="Cambria"/>
              </a:rPr>
              <a:t> </a:t>
            </a:r>
            <a:r>
              <a:rPr sz="2400" spc="85" dirty="0">
                <a:latin typeface="Cambria"/>
                <a:cs typeface="Cambria"/>
              </a:rPr>
              <a:t>indexing</a:t>
            </a:r>
            <a:r>
              <a:rPr sz="2400" spc="90" dirty="0">
                <a:latin typeface="Cambria"/>
                <a:cs typeface="Cambria"/>
              </a:rPr>
              <a:t> </a:t>
            </a:r>
            <a:r>
              <a:rPr sz="2400" spc="70" dirty="0">
                <a:latin typeface="Cambria"/>
                <a:cs typeface="Cambria"/>
              </a:rPr>
              <a:t>techniques</a:t>
            </a:r>
            <a:r>
              <a:rPr sz="2400" spc="75" dirty="0">
                <a:latin typeface="Cambria"/>
                <a:cs typeface="Cambria"/>
              </a:rPr>
              <a:t> </a:t>
            </a:r>
            <a:r>
              <a:rPr sz="2400" spc="105" dirty="0">
                <a:latin typeface="Cambria"/>
                <a:cs typeface="Cambria"/>
              </a:rPr>
              <a:t>and </a:t>
            </a:r>
            <a:r>
              <a:rPr sz="2400" spc="80" dirty="0">
                <a:latin typeface="Cambria"/>
                <a:cs typeface="Cambria"/>
              </a:rPr>
              <a:t>are </a:t>
            </a:r>
            <a:r>
              <a:rPr sz="2400" spc="90" dirty="0">
                <a:latin typeface="Cambria"/>
                <a:cs typeface="Cambria"/>
              </a:rPr>
              <a:t>the </a:t>
            </a:r>
            <a:r>
              <a:rPr sz="2400" spc="60" dirty="0">
                <a:latin typeface="Cambria"/>
                <a:cs typeface="Cambria"/>
              </a:rPr>
              <a:t>most</a:t>
            </a:r>
            <a:r>
              <a:rPr sz="2400" spc="65" dirty="0">
                <a:latin typeface="Cambria"/>
                <a:cs typeface="Cambria"/>
              </a:rPr>
              <a:t> </a:t>
            </a:r>
            <a:r>
              <a:rPr sz="2400" spc="80" dirty="0">
                <a:latin typeface="Cambria"/>
                <a:cs typeface="Cambria"/>
              </a:rPr>
              <a:t>prevalent</a:t>
            </a:r>
            <a:r>
              <a:rPr sz="2400" spc="85" dirty="0">
                <a:latin typeface="Cambria"/>
                <a:cs typeface="Cambria"/>
              </a:rPr>
              <a:t> </a:t>
            </a:r>
            <a:r>
              <a:rPr sz="2400" spc="95" dirty="0">
                <a:latin typeface="Cambria"/>
                <a:cs typeface="Cambria"/>
              </a:rPr>
              <a:t>in </a:t>
            </a:r>
            <a:r>
              <a:rPr sz="2400" spc="100" dirty="0">
                <a:latin typeface="Cambria"/>
                <a:cs typeface="Cambria"/>
              </a:rPr>
              <a:t> </a:t>
            </a:r>
            <a:r>
              <a:rPr sz="2400" spc="65" dirty="0">
                <a:latin typeface="Cambria"/>
                <a:cs typeface="Cambria"/>
              </a:rPr>
              <a:t>commercial</a:t>
            </a:r>
            <a:r>
              <a:rPr sz="2400" spc="70" dirty="0">
                <a:latin typeface="Cambria"/>
                <a:cs typeface="Cambria"/>
              </a:rPr>
              <a:t> </a:t>
            </a:r>
            <a:r>
              <a:rPr sz="2400" spc="95" dirty="0">
                <a:latin typeface="Cambria"/>
                <a:cs typeface="Cambria"/>
              </a:rPr>
              <a:t>systems.</a:t>
            </a:r>
            <a:r>
              <a:rPr sz="2400" spc="100" dirty="0">
                <a:latin typeface="Cambria"/>
                <a:cs typeface="Cambria"/>
              </a:rPr>
              <a:t> </a:t>
            </a:r>
            <a:r>
              <a:rPr sz="2400" spc="114" dirty="0">
                <a:latin typeface="Cambria"/>
                <a:cs typeface="Cambria"/>
              </a:rPr>
              <a:t>The</a:t>
            </a:r>
            <a:r>
              <a:rPr sz="2400" spc="120" dirty="0">
                <a:latin typeface="Cambria"/>
                <a:cs typeface="Cambria"/>
              </a:rPr>
              <a:t> </a:t>
            </a:r>
            <a:r>
              <a:rPr sz="2400" spc="80" dirty="0">
                <a:latin typeface="Cambria"/>
                <a:cs typeface="Cambria"/>
              </a:rPr>
              <a:t>basis</a:t>
            </a:r>
            <a:r>
              <a:rPr sz="2400" spc="85" dirty="0">
                <a:latin typeface="Cambria"/>
                <a:cs typeface="Cambria"/>
              </a:rPr>
              <a:t> </a:t>
            </a:r>
            <a:r>
              <a:rPr sz="2400" spc="20" dirty="0">
                <a:latin typeface="Cambria"/>
                <a:cs typeface="Cambria"/>
              </a:rPr>
              <a:t>for</a:t>
            </a:r>
            <a:r>
              <a:rPr sz="2400" spc="25" dirty="0">
                <a:latin typeface="Cambria"/>
                <a:cs typeface="Cambria"/>
              </a:rPr>
              <a:t> </a:t>
            </a:r>
            <a:r>
              <a:rPr sz="2400" spc="160" dirty="0">
                <a:latin typeface="Cambria"/>
                <a:cs typeface="Cambria"/>
              </a:rPr>
              <a:t>a</a:t>
            </a:r>
            <a:r>
              <a:rPr sz="2400" spc="165" dirty="0">
                <a:latin typeface="Cambria"/>
                <a:cs typeface="Cambria"/>
              </a:rPr>
              <a:t> </a:t>
            </a:r>
            <a:r>
              <a:rPr sz="2400" spc="100" dirty="0">
                <a:latin typeface="Cambria"/>
                <a:cs typeface="Cambria"/>
              </a:rPr>
              <a:t>statistical </a:t>
            </a:r>
            <a:r>
              <a:rPr sz="2400" spc="105" dirty="0">
                <a:latin typeface="Cambria"/>
                <a:cs typeface="Cambria"/>
              </a:rPr>
              <a:t> </a:t>
            </a:r>
            <a:r>
              <a:rPr sz="2400" spc="65" dirty="0">
                <a:latin typeface="Cambria"/>
                <a:cs typeface="Cambria"/>
              </a:rPr>
              <a:t>approach</a:t>
            </a:r>
            <a:r>
              <a:rPr sz="2400" spc="125" dirty="0">
                <a:latin typeface="Cambria"/>
                <a:cs typeface="Cambria"/>
              </a:rPr>
              <a:t> </a:t>
            </a:r>
            <a:r>
              <a:rPr sz="2400" spc="80" dirty="0">
                <a:latin typeface="Cambria"/>
                <a:cs typeface="Cambria"/>
              </a:rPr>
              <a:t>is</a:t>
            </a:r>
            <a:r>
              <a:rPr sz="2400" spc="120" dirty="0">
                <a:latin typeface="Cambria"/>
                <a:cs typeface="Cambria"/>
              </a:rPr>
              <a:t> </a:t>
            </a:r>
            <a:r>
              <a:rPr sz="2400" spc="80" dirty="0">
                <a:latin typeface="Cambria"/>
                <a:cs typeface="Cambria"/>
              </a:rPr>
              <a:t>use</a:t>
            </a:r>
            <a:r>
              <a:rPr sz="2400" spc="135" dirty="0">
                <a:latin typeface="Cambria"/>
                <a:cs typeface="Cambria"/>
              </a:rPr>
              <a:t> </a:t>
            </a:r>
            <a:r>
              <a:rPr sz="2400" spc="-5" dirty="0">
                <a:latin typeface="Cambria"/>
                <a:cs typeface="Cambria"/>
              </a:rPr>
              <a:t>of</a:t>
            </a:r>
            <a:r>
              <a:rPr sz="2400" spc="135" dirty="0">
                <a:latin typeface="Cambria"/>
                <a:cs typeface="Cambria"/>
              </a:rPr>
              <a:t> </a:t>
            </a:r>
            <a:r>
              <a:rPr sz="2400" spc="60" dirty="0">
                <a:latin typeface="Cambria"/>
                <a:cs typeface="Cambria"/>
              </a:rPr>
              <a:t>frequency</a:t>
            </a:r>
            <a:r>
              <a:rPr sz="2400" spc="120" dirty="0">
                <a:latin typeface="Cambria"/>
                <a:cs typeface="Cambria"/>
              </a:rPr>
              <a:t> </a:t>
            </a:r>
            <a:r>
              <a:rPr sz="2400" spc="-5" dirty="0">
                <a:latin typeface="Cambria"/>
                <a:cs typeface="Cambria"/>
              </a:rPr>
              <a:t>of</a:t>
            </a:r>
            <a:r>
              <a:rPr sz="2400" spc="135" dirty="0">
                <a:latin typeface="Cambria"/>
                <a:cs typeface="Cambria"/>
              </a:rPr>
              <a:t> </a:t>
            </a:r>
            <a:r>
              <a:rPr sz="2400" spc="40" dirty="0">
                <a:latin typeface="Cambria"/>
                <a:cs typeface="Cambria"/>
              </a:rPr>
              <a:t>occurrence</a:t>
            </a:r>
            <a:r>
              <a:rPr sz="2400" spc="114" dirty="0">
                <a:latin typeface="Cambria"/>
                <a:cs typeface="Cambria"/>
              </a:rPr>
              <a:t> </a:t>
            </a:r>
            <a:r>
              <a:rPr sz="2400" spc="-5" dirty="0">
                <a:latin typeface="Cambria"/>
                <a:cs typeface="Cambria"/>
              </a:rPr>
              <a:t>of</a:t>
            </a:r>
            <a:r>
              <a:rPr sz="2400" spc="130" dirty="0">
                <a:latin typeface="Cambria"/>
                <a:cs typeface="Cambria"/>
              </a:rPr>
              <a:t> </a:t>
            </a:r>
            <a:r>
              <a:rPr sz="2400" spc="90" dirty="0">
                <a:latin typeface="Cambria"/>
                <a:cs typeface="Cambria"/>
              </a:rPr>
              <a:t>events.</a:t>
            </a:r>
            <a:endParaRPr sz="2400">
              <a:latin typeface="Cambria"/>
              <a:cs typeface="Cambria"/>
            </a:endParaRPr>
          </a:p>
          <a:p>
            <a:pPr marL="286385" marR="295275"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 </a:t>
            </a:r>
            <a:r>
              <a:rPr sz="2400" spc="95" dirty="0">
                <a:latin typeface="Cambria"/>
                <a:cs typeface="Cambria"/>
              </a:rPr>
              <a:t>statistics </a:t>
            </a:r>
            <a:r>
              <a:rPr sz="2400" spc="130" dirty="0">
                <a:latin typeface="Cambria"/>
                <a:cs typeface="Cambria"/>
              </a:rPr>
              <a:t>that </a:t>
            </a:r>
            <a:r>
              <a:rPr sz="2400" spc="80" dirty="0">
                <a:latin typeface="Cambria"/>
                <a:cs typeface="Cambria"/>
              </a:rPr>
              <a:t>are </a:t>
            </a:r>
            <a:r>
              <a:rPr sz="2400" spc="65" dirty="0">
                <a:latin typeface="Cambria"/>
                <a:cs typeface="Cambria"/>
              </a:rPr>
              <a:t>applied </a:t>
            </a:r>
            <a:r>
              <a:rPr sz="2400" spc="20" dirty="0">
                <a:latin typeface="Cambria"/>
                <a:cs typeface="Cambria"/>
              </a:rPr>
              <a:t>to </a:t>
            </a:r>
            <a:r>
              <a:rPr sz="2400" spc="90" dirty="0">
                <a:latin typeface="Cambria"/>
                <a:cs typeface="Cambria"/>
              </a:rPr>
              <a:t>the </a:t>
            </a:r>
            <a:r>
              <a:rPr sz="2400" spc="75" dirty="0">
                <a:latin typeface="Cambria"/>
                <a:cs typeface="Cambria"/>
              </a:rPr>
              <a:t>event </a:t>
            </a:r>
            <a:r>
              <a:rPr sz="2400" spc="114" dirty="0">
                <a:latin typeface="Cambria"/>
                <a:cs typeface="Cambria"/>
              </a:rPr>
              <a:t>data </a:t>
            </a:r>
            <a:r>
              <a:rPr sz="2400" spc="80" dirty="0">
                <a:latin typeface="Cambria"/>
                <a:cs typeface="Cambria"/>
              </a:rPr>
              <a:t>are </a:t>
            </a:r>
            <a:r>
              <a:rPr sz="2400" spc="-515" dirty="0">
                <a:latin typeface="Cambria"/>
                <a:cs typeface="Cambria"/>
              </a:rPr>
              <a:t> </a:t>
            </a:r>
            <a:r>
              <a:rPr sz="2400" spc="65" dirty="0">
                <a:solidFill>
                  <a:srgbClr val="FF0000"/>
                </a:solidFill>
                <a:latin typeface="Cambria"/>
                <a:cs typeface="Cambria"/>
              </a:rPr>
              <a:t>probabilistic,</a:t>
            </a:r>
            <a:r>
              <a:rPr sz="2400" spc="100" dirty="0">
                <a:solidFill>
                  <a:srgbClr val="FF0000"/>
                </a:solidFill>
                <a:latin typeface="Cambria"/>
                <a:cs typeface="Cambria"/>
              </a:rPr>
              <a:t> </a:t>
            </a:r>
            <a:r>
              <a:rPr sz="2400" spc="125" dirty="0">
                <a:solidFill>
                  <a:srgbClr val="FF0000"/>
                </a:solidFill>
                <a:latin typeface="Cambria"/>
                <a:cs typeface="Cambria"/>
              </a:rPr>
              <a:t>Bayesian, </a:t>
            </a:r>
            <a:r>
              <a:rPr sz="2400" spc="35" dirty="0">
                <a:solidFill>
                  <a:srgbClr val="FF0000"/>
                </a:solidFill>
                <a:latin typeface="Cambria"/>
                <a:cs typeface="Cambria"/>
              </a:rPr>
              <a:t>vector</a:t>
            </a:r>
            <a:r>
              <a:rPr sz="2400" spc="120" dirty="0">
                <a:solidFill>
                  <a:srgbClr val="FF0000"/>
                </a:solidFill>
                <a:latin typeface="Cambria"/>
                <a:cs typeface="Cambria"/>
              </a:rPr>
              <a:t> </a:t>
            </a:r>
            <a:r>
              <a:rPr sz="2400" spc="80" dirty="0">
                <a:solidFill>
                  <a:srgbClr val="FF0000"/>
                </a:solidFill>
                <a:latin typeface="Cambria"/>
                <a:cs typeface="Cambria"/>
              </a:rPr>
              <a:t>space,</a:t>
            </a:r>
            <a:r>
              <a:rPr sz="2400" spc="114" dirty="0">
                <a:solidFill>
                  <a:srgbClr val="FF0000"/>
                </a:solidFill>
                <a:latin typeface="Cambria"/>
                <a:cs typeface="Cambria"/>
              </a:rPr>
              <a:t> </a:t>
            </a:r>
            <a:r>
              <a:rPr sz="2400" spc="105" dirty="0">
                <a:solidFill>
                  <a:srgbClr val="FF0000"/>
                </a:solidFill>
                <a:latin typeface="Cambria"/>
                <a:cs typeface="Cambria"/>
              </a:rPr>
              <a:t>neural</a:t>
            </a:r>
            <a:r>
              <a:rPr sz="2400" spc="120" dirty="0">
                <a:solidFill>
                  <a:srgbClr val="FF0000"/>
                </a:solidFill>
                <a:latin typeface="Cambria"/>
                <a:cs typeface="Cambria"/>
              </a:rPr>
              <a:t> </a:t>
            </a:r>
            <a:r>
              <a:rPr sz="2400" spc="114" dirty="0">
                <a:solidFill>
                  <a:srgbClr val="FF0000"/>
                </a:solidFill>
                <a:latin typeface="Cambria"/>
                <a:cs typeface="Cambria"/>
              </a:rPr>
              <a:t>net</a:t>
            </a:r>
            <a:r>
              <a:rPr sz="2400" spc="114" dirty="0">
                <a:latin typeface="Cambria"/>
                <a:cs typeface="Cambria"/>
              </a:rPr>
              <a:t>.</a:t>
            </a:r>
            <a:endParaRPr sz="2400">
              <a:latin typeface="Cambria"/>
              <a:cs typeface="Cambri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3731260" cy="474489"/>
          </a:xfrm>
          <a:prstGeom prst="rect">
            <a:avLst/>
          </a:prstGeom>
        </p:spPr>
        <p:txBody>
          <a:bodyPr vert="horz" wrap="square" lIns="0" tIns="12700" rIns="0" bIns="0" rtlCol="0">
            <a:spAutoFit/>
          </a:bodyPr>
          <a:lstStyle/>
          <a:p>
            <a:pPr marL="12700">
              <a:lnSpc>
                <a:spcPct val="100000"/>
              </a:lnSpc>
              <a:spcBef>
                <a:spcPts val="100"/>
              </a:spcBef>
            </a:pPr>
            <a:r>
              <a:rPr sz="3000" b="1" spc="310" dirty="0">
                <a:solidFill>
                  <a:srgbClr val="002060"/>
                </a:solidFill>
                <a:latin typeface="Cambria"/>
                <a:cs typeface="Cambria"/>
              </a:rPr>
              <a:t>E</a:t>
            </a:r>
            <a:r>
              <a:rPr b="1" spc="310" dirty="0">
                <a:solidFill>
                  <a:srgbClr val="002060"/>
                </a:solidFill>
                <a:latin typeface="Cambria"/>
                <a:cs typeface="Cambria"/>
              </a:rPr>
              <a:t>XAMPLE</a:t>
            </a:r>
            <a:r>
              <a:rPr b="1" spc="229" dirty="0">
                <a:solidFill>
                  <a:srgbClr val="002060"/>
                </a:solidFill>
                <a:latin typeface="Cambria"/>
                <a:cs typeface="Cambria"/>
              </a:rPr>
              <a:t> </a:t>
            </a:r>
            <a:r>
              <a:rPr sz="3000" b="1" spc="170" dirty="0">
                <a:solidFill>
                  <a:srgbClr val="002060"/>
                </a:solidFill>
                <a:latin typeface="Cambria"/>
                <a:cs typeface="Cambria"/>
              </a:rPr>
              <a:t>(C</a:t>
            </a:r>
            <a:r>
              <a:rPr b="1" spc="170" dirty="0">
                <a:solidFill>
                  <a:srgbClr val="002060"/>
                </a:solidFill>
                <a:latin typeface="Cambria"/>
                <a:cs typeface="Cambria"/>
              </a:rPr>
              <a:t>ONT</a:t>
            </a:r>
            <a:r>
              <a:rPr sz="3000" b="1" spc="170" dirty="0">
                <a:solidFill>
                  <a:srgbClr val="002060"/>
                </a:solidFill>
                <a:latin typeface="Cambria"/>
                <a:cs typeface="Cambria"/>
              </a:rPr>
              <a:t>.)</a:t>
            </a:r>
            <a:endParaRPr sz="3000" b="1" dirty="0">
              <a:solidFill>
                <a:srgbClr val="002060"/>
              </a:solidFill>
              <a:latin typeface="Cambria"/>
              <a:cs typeface="Cambria"/>
            </a:endParaRPr>
          </a:p>
        </p:txBody>
      </p:sp>
      <p:grpSp>
        <p:nvGrpSpPr>
          <p:cNvPr id="10" name="object 3"/>
          <p:cNvGrpSpPr/>
          <p:nvPr/>
        </p:nvGrpSpPr>
        <p:grpSpPr>
          <a:xfrm>
            <a:off x="611187" y="1700148"/>
            <a:ext cx="7921625" cy="2736850"/>
            <a:chOff x="611187" y="1700148"/>
            <a:chExt cx="7921625" cy="2736850"/>
          </a:xfrm>
        </p:grpSpPr>
        <p:pic>
          <p:nvPicPr>
            <p:cNvPr id="11" name="object 4"/>
            <p:cNvPicPr/>
            <p:nvPr/>
          </p:nvPicPr>
          <p:blipFill>
            <a:blip r:embed="rId3" cstate="print"/>
            <a:stretch>
              <a:fillRect/>
            </a:stretch>
          </p:blipFill>
          <p:spPr>
            <a:xfrm>
              <a:off x="611187" y="1700148"/>
              <a:ext cx="7921625" cy="2736850"/>
            </a:xfrm>
            <a:prstGeom prst="rect">
              <a:avLst/>
            </a:prstGeom>
          </p:spPr>
        </p:pic>
        <p:sp>
          <p:nvSpPr>
            <p:cNvPr id="12" name="object 5"/>
            <p:cNvSpPr/>
            <p:nvPr/>
          </p:nvSpPr>
          <p:spPr>
            <a:xfrm>
              <a:off x="6804025" y="4076700"/>
              <a:ext cx="792480" cy="288925"/>
            </a:xfrm>
            <a:custGeom>
              <a:avLst/>
              <a:gdLst/>
              <a:ahLst/>
              <a:cxnLst/>
              <a:rect l="l" t="t" r="r" b="b"/>
              <a:pathLst>
                <a:path w="792479" h="288925">
                  <a:moveTo>
                    <a:pt x="0" y="288925"/>
                  </a:moveTo>
                  <a:lnTo>
                    <a:pt x="792162" y="288925"/>
                  </a:lnTo>
                  <a:lnTo>
                    <a:pt x="792162" y="0"/>
                  </a:lnTo>
                  <a:lnTo>
                    <a:pt x="0" y="0"/>
                  </a:lnTo>
                  <a:lnTo>
                    <a:pt x="0" y="288925"/>
                  </a:lnTo>
                  <a:close/>
                </a:path>
              </a:pathLst>
            </a:custGeom>
            <a:ln w="28575">
              <a:solidFill>
                <a:srgbClr val="7597D9"/>
              </a:solidFill>
            </a:ln>
          </p:spPr>
          <p:txBody>
            <a:bodyPr wrap="square" lIns="0" tIns="0" rIns="0" bIns="0" rtlCol="0"/>
            <a:lstStyle/>
            <a:p>
              <a:endParaRPr/>
            </a:p>
          </p:txBody>
        </p:sp>
      </p:grpSp>
      <p:sp>
        <p:nvSpPr>
          <p:cNvPr id="13" name="object 6"/>
          <p:cNvSpPr txBox="1"/>
          <p:nvPr/>
        </p:nvSpPr>
        <p:spPr>
          <a:xfrm>
            <a:off x="2195576" y="5157787"/>
            <a:ext cx="4392930" cy="646430"/>
          </a:xfrm>
          <a:prstGeom prst="rect">
            <a:avLst/>
          </a:prstGeom>
          <a:solidFill>
            <a:srgbClr val="FFFFFF"/>
          </a:solidFill>
          <a:ln w="25400">
            <a:solidFill>
              <a:srgbClr val="000000"/>
            </a:solidFill>
          </a:ln>
        </p:spPr>
        <p:txBody>
          <a:bodyPr vert="horz" wrap="square" lIns="0" tIns="41910" rIns="0" bIns="0" rtlCol="0">
            <a:spAutoFit/>
          </a:bodyPr>
          <a:lstStyle/>
          <a:p>
            <a:pPr marL="91440" marR="1407160">
              <a:lnSpc>
                <a:spcPct val="100000"/>
              </a:lnSpc>
              <a:spcBef>
                <a:spcPts val="330"/>
              </a:spcBef>
            </a:pPr>
            <a:r>
              <a:rPr sz="1800" spc="85" dirty="0">
                <a:latin typeface="Cambria"/>
                <a:cs typeface="Cambria"/>
              </a:rPr>
              <a:t>New</a:t>
            </a:r>
            <a:r>
              <a:rPr sz="1800" spc="80" dirty="0">
                <a:latin typeface="Cambria"/>
                <a:cs typeface="Cambria"/>
              </a:rPr>
              <a:t> </a:t>
            </a:r>
            <a:r>
              <a:rPr sz="1800" spc="65" dirty="0">
                <a:latin typeface="Cambria"/>
                <a:cs typeface="Cambria"/>
              </a:rPr>
              <a:t>Centroids</a:t>
            </a:r>
            <a:r>
              <a:rPr sz="1800" spc="105" dirty="0">
                <a:latin typeface="Cambria"/>
                <a:cs typeface="Cambria"/>
              </a:rPr>
              <a:t> </a:t>
            </a:r>
            <a:r>
              <a:rPr sz="1800" spc="80" dirty="0">
                <a:latin typeface="Cambria"/>
                <a:cs typeface="Cambria"/>
              </a:rPr>
              <a:t>and</a:t>
            </a:r>
            <a:r>
              <a:rPr sz="1800" spc="95" dirty="0">
                <a:latin typeface="Cambria"/>
                <a:cs typeface="Cambria"/>
              </a:rPr>
              <a:t> </a:t>
            </a:r>
            <a:r>
              <a:rPr sz="1800" spc="90" dirty="0">
                <a:latin typeface="Cambria"/>
                <a:cs typeface="Cambria"/>
              </a:rPr>
              <a:t>Cluster </a:t>
            </a:r>
            <a:r>
              <a:rPr sz="1800" spc="-380" dirty="0">
                <a:latin typeface="Cambria"/>
                <a:cs typeface="Cambria"/>
              </a:rPr>
              <a:t> </a:t>
            </a:r>
            <a:r>
              <a:rPr sz="1800" spc="70" dirty="0">
                <a:latin typeface="Cambria"/>
                <a:cs typeface="Cambria"/>
              </a:rPr>
              <a:t>assignments</a:t>
            </a:r>
            <a:endParaRPr sz="1800" dirty="0">
              <a:latin typeface="Cambria"/>
              <a:cs typeface="Cambri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984885" y="242823"/>
            <a:ext cx="8827770" cy="1133899"/>
          </a:xfrm>
          <a:prstGeom prst="rect">
            <a:avLst/>
          </a:prstGeom>
        </p:spPr>
        <p:txBody>
          <a:bodyPr vert="horz" wrap="square" lIns="0" tIns="147573" rIns="0" bIns="0" rtlCol="0">
            <a:spAutoFit/>
          </a:bodyPr>
          <a:lstStyle/>
          <a:p>
            <a:pPr marL="1533525" marR="5080">
              <a:lnSpc>
                <a:spcPct val="100000"/>
              </a:lnSpc>
              <a:spcBef>
                <a:spcPts val="100"/>
              </a:spcBef>
            </a:pPr>
            <a:r>
              <a:rPr sz="3200" b="1" spc="345" dirty="0">
                <a:solidFill>
                  <a:srgbClr val="002060"/>
                </a:solidFill>
                <a:latin typeface="Cambria"/>
                <a:cs typeface="Cambria"/>
              </a:rPr>
              <a:t>C</a:t>
            </a:r>
            <a:r>
              <a:rPr sz="2550" b="1" spc="345" dirty="0">
                <a:solidFill>
                  <a:srgbClr val="002060"/>
                </a:solidFill>
                <a:latin typeface="Cambria"/>
                <a:cs typeface="Cambria"/>
              </a:rPr>
              <a:t>LUSTERING</a:t>
            </a:r>
            <a:r>
              <a:rPr sz="2550" b="1" spc="295" dirty="0">
                <a:solidFill>
                  <a:srgbClr val="002060"/>
                </a:solidFill>
                <a:latin typeface="Cambria"/>
                <a:cs typeface="Cambria"/>
              </a:rPr>
              <a:t> </a:t>
            </a:r>
            <a:r>
              <a:rPr sz="3200" b="1" spc="375" dirty="0">
                <a:solidFill>
                  <a:srgbClr val="002060"/>
                </a:solidFill>
                <a:latin typeface="Cambria"/>
                <a:cs typeface="Cambria"/>
              </a:rPr>
              <a:t>U</a:t>
            </a:r>
            <a:r>
              <a:rPr sz="2550" b="1" spc="375" dirty="0">
                <a:solidFill>
                  <a:srgbClr val="002060"/>
                </a:solidFill>
                <a:latin typeface="Cambria"/>
                <a:cs typeface="Cambria"/>
              </a:rPr>
              <a:t>SING</a:t>
            </a:r>
            <a:r>
              <a:rPr sz="2550" b="1" spc="300" dirty="0">
                <a:solidFill>
                  <a:srgbClr val="002060"/>
                </a:solidFill>
                <a:latin typeface="Cambria"/>
                <a:cs typeface="Cambria"/>
              </a:rPr>
              <a:t> </a:t>
            </a:r>
            <a:r>
              <a:rPr sz="3200" b="1" spc="315" dirty="0">
                <a:solidFill>
                  <a:srgbClr val="002060"/>
                </a:solidFill>
                <a:latin typeface="Cambria"/>
                <a:cs typeface="Cambria"/>
              </a:rPr>
              <a:t>E</a:t>
            </a:r>
            <a:r>
              <a:rPr sz="2550" b="1" spc="315" dirty="0">
                <a:solidFill>
                  <a:srgbClr val="002060"/>
                </a:solidFill>
                <a:latin typeface="Cambria"/>
                <a:cs typeface="Cambria"/>
              </a:rPr>
              <a:t>XISTING </a:t>
            </a:r>
            <a:r>
              <a:rPr sz="2550" b="1" spc="-545" dirty="0">
                <a:solidFill>
                  <a:srgbClr val="002060"/>
                </a:solidFill>
                <a:latin typeface="Cambria"/>
                <a:cs typeface="Cambria"/>
              </a:rPr>
              <a:t> </a:t>
            </a:r>
            <a:r>
              <a:rPr sz="3200" b="1" spc="350" dirty="0">
                <a:solidFill>
                  <a:srgbClr val="002060"/>
                </a:solidFill>
                <a:latin typeface="Cambria"/>
                <a:cs typeface="Cambria"/>
              </a:rPr>
              <a:t>C</a:t>
            </a:r>
            <a:r>
              <a:rPr sz="2550" b="1" spc="350" dirty="0">
                <a:solidFill>
                  <a:srgbClr val="002060"/>
                </a:solidFill>
                <a:latin typeface="Cambria"/>
                <a:cs typeface="Cambria"/>
              </a:rPr>
              <a:t>LUSTERS</a:t>
            </a:r>
            <a:r>
              <a:rPr sz="2550" b="1" spc="320" dirty="0">
                <a:solidFill>
                  <a:srgbClr val="002060"/>
                </a:solidFill>
                <a:latin typeface="Cambria"/>
                <a:cs typeface="Cambria"/>
              </a:rPr>
              <a:t> </a:t>
            </a:r>
            <a:r>
              <a:rPr sz="3200" b="1" spc="180" dirty="0">
                <a:solidFill>
                  <a:srgbClr val="002060"/>
                </a:solidFill>
                <a:latin typeface="Cambria"/>
                <a:cs typeface="Cambria"/>
              </a:rPr>
              <a:t>(C</a:t>
            </a:r>
            <a:r>
              <a:rPr sz="2550" b="1" spc="180" dirty="0">
                <a:solidFill>
                  <a:srgbClr val="002060"/>
                </a:solidFill>
                <a:latin typeface="Cambria"/>
                <a:cs typeface="Cambria"/>
              </a:rPr>
              <a:t>ONT</a:t>
            </a:r>
            <a:r>
              <a:rPr sz="3200" b="1" spc="180" dirty="0">
                <a:solidFill>
                  <a:srgbClr val="002060"/>
                </a:solidFill>
                <a:latin typeface="Cambria"/>
                <a:cs typeface="Cambria"/>
              </a:rPr>
              <a:t>.)</a:t>
            </a:r>
            <a:endParaRPr sz="3200" b="1" dirty="0">
              <a:solidFill>
                <a:srgbClr val="002060"/>
              </a:solidFill>
              <a:latin typeface="Cambria"/>
              <a:cs typeface="Cambria"/>
            </a:endParaRPr>
          </a:p>
        </p:txBody>
      </p:sp>
      <p:sp>
        <p:nvSpPr>
          <p:cNvPr id="10" name="object 3"/>
          <p:cNvSpPr txBox="1"/>
          <p:nvPr/>
        </p:nvSpPr>
        <p:spPr>
          <a:xfrm>
            <a:off x="535940" y="1552702"/>
            <a:ext cx="6884670" cy="3519170"/>
          </a:xfrm>
          <a:prstGeom prst="rect">
            <a:avLst/>
          </a:prstGeom>
        </p:spPr>
        <p:txBody>
          <a:bodyPr vert="horz" wrap="square" lIns="0" tIns="88900" rIns="0" bIns="0" rtlCol="0">
            <a:spAutoFit/>
          </a:bodyPr>
          <a:lstStyle/>
          <a:p>
            <a:pPr marL="285115" indent="-273050">
              <a:lnSpc>
                <a:spcPct val="100000"/>
              </a:lnSpc>
              <a:spcBef>
                <a:spcPts val="700"/>
              </a:spcBef>
              <a:buClr>
                <a:srgbClr val="FD8537"/>
              </a:buClr>
              <a:buSzPct val="68750"/>
              <a:buFont typeface="Wingdings"/>
              <a:buChar char=""/>
              <a:tabLst>
                <a:tab pos="285750" algn="l"/>
              </a:tabLst>
            </a:pPr>
            <a:r>
              <a:rPr sz="2400" spc="100" dirty="0">
                <a:latin typeface="Cambria"/>
                <a:cs typeface="Cambria"/>
              </a:rPr>
              <a:t>Computation</a:t>
            </a:r>
            <a:r>
              <a:rPr sz="2400" spc="105" dirty="0">
                <a:latin typeface="Cambria"/>
                <a:cs typeface="Cambria"/>
              </a:rPr>
              <a:t> </a:t>
            </a:r>
            <a:r>
              <a:rPr sz="2400" spc="55" dirty="0">
                <a:latin typeface="Cambria"/>
                <a:cs typeface="Cambria"/>
              </a:rPr>
              <a:t>overhead:</a:t>
            </a:r>
            <a:r>
              <a:rPr sz="2400" spc="110" dirty="0">
                <a:latin typeface="Cambria"/>
                <a:cs typeface="Cambria"/>
              </a:rPr>
              <a:t> </a:t>
            </a:r>
            <a:r>
              <a:rPr sz="2400" spc="45" dirty="0">
                <a:latin typeface="Cambria"/>
                <a:cs typeface="Cambria"/>
              </a:rPr>
              <a:t>O(n)</a:t>
            </a:r>
            <a:endParaRPr sz="2400" dirty="0">
              <a:latin typeface="Cambria"/>
              <a:cs typeface="Cambria"/>
            </a:endParaRPr>
          </a:p>
          <a:p>
            <a:pPr marL="285115" marR="5080" indent="-273050">
              <a:lnSpc>
                <a:spcPct val="100000"/>
              </a:lnSpc>
              <a:spcBef>
                <a:spcPts val="600"/>
              </a:spcBef>
              <a:buClr>
                <a:srgbClr val="FD8537"/>
              </a:buClr>
              <a:buSzPct val="68750"/>
              <a:buFont typeface="Wingdings"/>
              <a:buChar char=""/>
              <a:tabLst>
                <a:tab pos="285750" algn="l"/>
              </a:tabLst>
            </a:pPr>
            <a:r>
              <a:rPr sz="2400" spc="114" dirty="0">
                <a:latin typeface="Cambria"/>
                <a:cs typeface="Cambria"/>
              </a:rPr>
              <a:t>The</a:t>
            </a:r>
            <a:r>
              <a:rPr sz="2400" spc="120" dirty="0">
                <a:latin typeface="Cambria"/>
                <a:cs typeface="Cambria"/>
              </a:rPr>
              <a:t> </a:t>
            </a:r>
            <a:r>
              <a:rPr sz="2400" spc="85" dirty="0">
                <a:latin typeface="Cambria"/>
                <a:cs typeface="Cambria"/>
              </a:rPr>
              <a:t>number</a:t>
            </a:r>
            <a:r>
              <a:rPr sz="2400" spc="125" dirty="0">
                <a:latin typeface="Cambria"/>
                <a:cs typeface="Cambria"/>
              </a:rPr>
              <a:t> </a:t>
            </a:r>
            <a:r>
              <a:rPr sz="2400" spc="-5" dirty="0">
                <a:latin typeface="Cambria"/>
                <a:cs typeface="Cambria"/>
              </a:rPr>
              <a:t>of</a:t>
            </a:r>
            <a:r>
              <a:rPr sz="2400" spc="140" dirty="0">
                <a:latin typeface="Cambria"/>
                <a:cs typeface="Cambria"/>
              </a:rPr>
              <a:t> </a:t>
            </a:r>
            <a:r>
              <a:rPr sz="2400" spc="75" dirty="0">
                <a:latin typeface="Cambria"/>
                <a:cs typeface="Cambria"/>
              </a:rPr>
              <a:t>classes</a:t>
            </a:r>
            <a:r>
              <a:rPr sz="2400" spc="125" dirty="0">
                <a:latin typeface="Cambria"/>
                <a:cs typeface="Cambria"/>
              </a:rPr>
              <a:t> </a:t>
            </a:r>
            <a:r>
              <a:rPr sz="2400" spc="80" dirty="0">
                <a:latin typeface="Cambria"/>
                <a:cs typeface="Cambria"/>
              </a:rPr>
              <a:t>is</a:t>
            </a:r>
            <a:r>
              <a:rPr sz="2400" spc="130" dirty="0">
                <a:latin typeface="Cambria"/>
                <a:cs typeface="Cambria"/>
              </a:rPr>
              <a:t> </a:t>
            </a:r>
            <a:r>
              <a:rPr sz="2400" spc="55" dirty="0">
                <a:latin typeface="Cambria"/>
                <a:cs typeface="Cambria"/>
              </a:rPr>
              <a:t>defined</a:t>
            </a:r>
            <a:r>
              <a:rPr sz="2400" spc="125" dirty="0">
                <a:latin typeface="Cambria"/>
                <a:cs typeface="Cambria"/>
              </a:rPr>
              <a:t> </a:t>
            </a:r>
            <a:r>
              <a:rPr sz="2400" spc="135" dirty="0">
                <a:latin typeface="Cambria"/>
                <a:cs typeface="Cambria"/>
              </a:rPr>
              <a:t>at </a:t>
            </a:r>
            <a:r>
              <a:rPr sz="2400" spc="95" dirty="0">
                <a:latin typeface="Cambria"/>
                <a:cs typeface="Cambria"/>
              </a:rPr>
              <a:t>the</a:t>
            </a:r>
            <a:r>
              <a:rPr sz="2400" spc="130" dirty="0">
                <a:latin typeface="Cambria"/>
                <a:cs typeface="Cambria"/>
              </a:rPr>
              <a:t> </a:t>
            </a:r>
            <a:r>
              <a:rPr sz="2400" spc="110" dirty="0">
                <a:latin typeface="Cambria"/>
                <a:cs typeface="Cambria"/>
              </a:rPr>
              <a:t>start</a:t>
            </a:r>
            <a:r>
              <a:rPr sz="2400" spc="135" dirty="0">
                <a:latin typeface="Cambria"/>
                <a:cs typeface="Cambria"/>
              </a:rPr>
              <a:t> </a:t>
            </a:r>
            <a:r>
              <a:rPr sz="2400" spc="-5" dirty="0">
                <a:latin typeface="Cambria"/>
                <a:cs typeface="Cambria"/>
              </a:rPr>
              <a:t>of </a:t>
            </a:r>
            <a:r>
              <a:rPr sz="2400" spc="-515" dirty="0">
                <a:latin typeface="Cambria"/>
                <a:cs typeface="Cambria"/>
              </a:rPr>
              <a:t> </a:t>
            </a:r>
            <a:r>
              <a:rPr sz="2400" spc="90" dirty="0">
                <a:latin typeface="Cambria"/>
                <a:cs typeface="Cambria"/>
              </a:rPr>
              <a:t>the</a:t>
            </a:r>
            <a:r>
              <a:rPr sz="2400" spc="120" dirty="0">
                <a:latin typeface="Cambria"/>
                <a:cs typeface="Cambria"/>
              </a:rPr>
              <a:t> </a:t>
            </a:r>
            <a:r>
              <a:rPr sz="2400" spc="30" dirty="0">
                <a:latin typeface="Cambria"/>
                <a:cs typeface="Cambria"/>
              </a:rPr>
              <a:t>process</a:t>
            </a:r>
            <a:r>
              <a:rPr sz="2400" spc="120" dirty="0">
                <a:latin typeface="Cambria"/>
                <a:cs typeface="Cambria"/>
              </a:rPr>
              <a:t> </a:t>
            </a:r>
            <a:r>
              <a:rPr sz="2400" spc="105" dirty="0">
                <a:latin typeface="Cambria"/>
                <a:cs typeface="Cambria"/>
              </a:rPr>
              <a:t>and</a:t>
            </a:r>
            <a:r>
              <a:rPr sz="2400" spc="125" dirty="0">
                <a:latin typeface="Cambria"/>
                <a:cs typeface="Cambria"/>
              </a:rPr>
              <a:t> </a:t>
            </a:r>
            <a:r>
              <a:rPr sz="2400" spc="75" dirty="0">
                <a:latin typeface="Cambria"/>
                <a:cs typeface="Cambria"/>
              </a:rPr>
              <a:t>cannot</a:t>
            </a:r>
            <a:r>
              <a:rPr sz="2400" spc="125" dirty="0">
                <a:latin typeface="Cambria"/>
                <a:cs typeface="Cambria"/>
              </a:rPr>
              <a:t> </a:t>
            </a:r>
            <a:r>
              <a:rPr sz="2400" spc="20" dirty="0">
                <a:latin typeface="Cambria"/>
                <a:cs typeface="Cambria"/>
              </a:rPr>
              <a:t>grow</a:t>
            </a:r>
            <a:endParaRPr sz="2400" dirty="0">
              <a:latin typeface="Cambria"/>
              <a:cs typeface="Cambria"/>
            </a:endParaRPr>
          </a:p>
          <a:p>
            <a:pPr marL="652145" marR="226060" lvl="1" indent="-273050">
              <a:lnSpc>
                <a:spcPct val="100000"/>
              </a:lnSpc>
              <a:spcBef>
                <a:spcPts val="509"/>
              </a:spcBef>
              <a:buClr>
                <a:srgbClr val="FD8537"/>
              </a:buClr>
              <a:buSzPct val="78571"/>
              <a:buFont typeface="Segoe UI Symbol"/>
              <a:buChar char="⚫"/>
              <a:tabLst>
                <a:tab pos="652145" algn="l"/>
                <a:tab pos="652780" algn="l"/>
              </a:tabLst>
            </a:pPr>
            <a:r>
              <a:rPr sz="2100" spc="135" dirty="0">
                <a:latin typeface="Cambria"/>
                <a:cs typeface="Cambria"/>
              </a:rPr>
              <a:t>It</a:t>
            </a:r>
            <a:r>
              <a:rPr sz="2100" spc="105" dirty="0">
                <a:latin typeface="Cambria"/>
                <a:cs typeface="Cambria"/>
              </a:rPr>
              <a:t> </a:t>
            </a:r>
            <a:r>
              <a:rPr sz="2100" spc="70" dirty="0">
                <a:latin typeface="Cambria"/>
                <a:cs typeface="Cambria"/>
              </a:rPr>
              <a:t>is</a:t>
            </a:r>
            <a:r>
              <a:rPr sz="2100" spc="125" dirty="0">
                <a:latin typeface="Cambria"/>
                <a:cs typeface="Cambria"/>
              </a:rPr>
              <a:t> </a:t>
            </a:r>
            <a:r>
              <a:rPr sz="2100" spc="35" dirty="0">
                <a:latin typeface="Cambria"/>
                <a:cs typeface="Cambria"/>
              </a:rPr>
              <a:t>possible</a:t>
            </a:r>
            <a:r>
              <a:rPr sz="2100" spc="120" dirty="0">
                <a:latin typeface="Cambria"/>
                <a:cs typeface="Cambria"/>
              </a:rPr>
              <a:t> </a:t>
            </a:r>
            <a:r>
              <a:rPr sz="2100" spc="15" dirty="0">
                <a:latin typeface="Cambria"/>
                <a:cs typeface="Cambria"/>
              </a:rPr>
              <a:t>to</a:t>
            </a:r>
            <a:r>
              <a:rPr sz="2100" spc="120" dirty="0">
                <a:latin typeface="Cambria"/>
                <a:cs typeface="Cambria"/>
              </a:rPr>
              <a:t> </a:t>
            </a:r>
            <a:r>
              <a:rPr sz="2100" spc="15" dirty="0">
                <a:latin typeface="Cambria"/>
                <a:cs typeface="Cambria"/>
              </a:rPr>
              <a:t>be</a:t>
            </a:r>
            <a:r>
              <a:rPr sz="2100" spc="120" dirty="0">
                <a:latin typeface="Cambria"/>
                <a:cs typeface="Cambria"/>
              </a:rPr>
              <a:t> </a:t>
            </a:r>
            <a:r>
              <a:rPr sz="2100" spc="35" dirty="0">
                <a:latin typeface="Cambria"/>
                <a:cs typeface="Cambria"/>
              </a:rPr>
              <a:t>fewer</a:t>
            </a:r>
            <a:r>
              <a:rPr sz="2100" spc="125" dirty="0">
                <a:latin typeface="Cambria"/>
                <a:cs typeface="Cambria"/>
              </a:rPr>
              <a:t> </a:t>
            </a:r>
            <a:r>
              <a:rPr sz="2100" spc="65" dirty="0">
                <a:latin typeface="Cambria"/>
                <a:cs typeface="Cambria"/>
              </a:rPr>
              <a:t>classes</a:t>
            </a:r>
            <a:r>
              <a:rPr sz="2100" spc="130" dirty="0">
                <a:latin typeface="Cambria"/>
                <a:cs typeface="Cambria"/>
              </a:rPr>
              <a:t> </a:t>
            </a:r>
            <a:r>
              <a:rPr sz="2100" spc="120" dirty="0">
                <a:latin typeface="Cambria"/>
                <a:cs typeface="Cambria"/>
              </a:rPr>
              <a:t>at</a:t>
            </a:r>
            <a:r>
              <a:rPr sz="2100" spc="110" dirty="0">
                <a:latin typeface="Cambria"/>
                <a:cs typeface="Cambria"/>
              </a:rPr>
              <a:t> </a:t>
            </a:r>
            <a:r>
              <a:rPr sz="2100" spc="80" dirty="0">
                <a:latin typeface="Cambria"/>
                <a:cs typeface="Cambria"/>
              </a:rPr>
              <a:t>the</a:t>
            </a:r>
            <a:r>
              <a:rPr sz="2100" spc="120" dirty="0">
                <a:latin typeface="Cambria"/>
                <a:cs typeface="Cambria"/>
              </a:rPr>
              <a:t> </a:t>
            </a:r>
            <a:r>
              <a:rPr sz="2100" spc="55" dirty="0">
                <a:latin typeface="Cambria"/>
                <a:cs typeface="Cambria"/>
              </a:rPr>
              <a:t>end</a:t>
            </a:r>
            <a:r>
              <a:rPr sz="2100" spc="120" dirty="0">
                <a:latin typeface="Cambria"/>
                <a:cs typeface="Cambria"/>
              </a:rPr>
              <a:t> </a:t>
            </a:r>
            <a:r>
              <a:rPr sz="2100" spc="-5" dirty="0">
                <a:latin typeface="Cambria"/>
                <a:cs typeface="Cambria"/>
              </a:rPr>
              <a:t>of</a:t>
            </a:r>
            <a:r>
              <a:rPr sz="2100" spc="125" dirty="0">
                <a:latin typeface="Cambria"/>
                <a:cs typeface="Cambria"/>
              </a:rPr>
              <a:t> </a:t>
            </a:r>
            <a:r>
              <a:rPr sz="2100" spc="80" dirty="0">
                <a:latin typeface="Cambria"/>
                <a:cs typeface="Cambria"/>
              </a:rPr>
              <a:t>the </a:t>
            </a:r>
            <a:r>
              <a:rPr sz="2100" spc="-445" dirty="0">
                <a:latin typeface="Cambria"/>
                <a:cs typeface="Cambria"/>
              </a:rPr>
              <a:t> </a:t>
            </a:r>
            <a:r>
              <a:rPr sz="2100" spc="20" dirty="0">
                <a:latin typeface="Cambria"/>
                <a:cs typeface="Cambria"/>
              </a:rPr>
              <a:t>process</a:t>
            </a:r>
            <a:endParaRPr sz="2100" dirty="0">
              <a:latin typeface="Cambria"/>
              <a:cs typeface="Cambria"/>
            </a:endParaRPr>
          </a:p>
          <a:p>
            <a:pPr marL="285115" marR="208279" indent="-273050">
              <a:lnSpc>
                <a:spcPct val="100000"/>
              </a:lnSpc>
              <a:spcBef>
                <a:spcPts val="590"/>
              </a:spcBef>
              <a:buClr>
                <a:srgbClr val="FD8537"/>
              </a:buClr>
              <a:buSzPct val="68750"/>
              <a:buFont typeface="Wingdings"/>
              <a:buChar char=""/>
              <a:tabLst>
                <a:tab pos="285750" algn="l"/>
              </a:tabLst>
            </a:pPr>
            <a:r>
              <a:rPr sz="2400" spc="110" dirty="0">
                <a:latin typeface="Cambria"/>
                <a:cs typeface="Cambria"/>
              </a:rPr>
              <a:t>Since</a:t>
            </a:r>
            <a:r>
              <a:rPr sz="2400" spc="105" dirty="0">
                <a:latin typeface="Cambria"/>
                <a:cs typeface="Cambria"/>
              </a:rPr>
              <a:t> </a:t>
            </a:r>
            <a:r>
              <a:rPr sz="2400" spc="120" dirty="0">
                <a:latin typeface="Cambria"/>
                <a:cs typeface="Cambria"/>
              </a:rPr>
              <a:t>all </a:t>
            </a:r>
            <a:r>
              <a:rPr sz="2400" spc="85" dirty="0">
                <a:latin typeface="Cambria"/>
                <a:cs typeface="Cambria"/>
              </a:rPr>
              <a:t>terms</a:t>
            </a:r>
            <a:r>
              <a:rPr sz="2400" spc="125" dirty="0">
                <a:latin typeface="Cambria"/>
                <a:cs typeface="Cambria"/>
              </a:rPr>
              <a:t> </a:t>
            </a:r>
            <a:r>
              <a:rPr sz="2400" spc="114" dirty="0">
                <a:latin typeface="Cambria"/>
                <a:cs typeface="Cambria"/>
              </a:rPr>
              <a:t>must</a:t>
            </a:r>
            <a:r>
              <a:rPr sz="2400" spc="130" dirty="0">
                <a:latin typeface="Cambria"/>
                <a:cs typeface="Cambria"/>
              </a:rPr>
              <a:t> </a:t>
            </a:r>
            <a:r>
              <a:rPr sz="2400" spc="20" dirty="0">
                <a:latin typeface="Cambria"/>
                <a:cs typeface="Cambria"/>
              </a:rPr>
              <a:t>be</a:t>
            </a:r>
            <a:r>
              <a:rPr sz="2400" spc="130" dirty="0">
                <a:latin typeface="Cambria"/>
                <a:cs typeface="Cambria"/>
              </a:rPr>
              <a:t> </a:t>
            </a:r>
            <a:r>
              <a:rPr sz="2400" spc="85" dirty="0">
                <a:latin typeface="Cambria"/>
                <a:cs typeface="Cambria"/>
              </a:rPr>
              <a:t>assigned</a:t>
            </a:r>
            <a:r>
              <a:rPr sz="2400" spc="114" dirty="0">
                <a:latin typeface="Cambria"/>
                <a:cs typeface="Cambria"/>
              </a:rPr>
              <a:t> </a:t>
            </a:r>
            <a:r>
              <a:rPr sz="2400" spc="20" dirty="0">
                <a:latin typeface="Cambria"/>
                <a:cs typeface="Cambria"/>
              </a:rPr>
              <a:t>to</a:t>
            </a:r>
            <a:r>
              <a:rPr sz="2400" spc="130" dirty="0">
                <a:latin typeface="Cambria"/>
                <a:cs typeface="Cambria"/>
              </a:rPr>
              <a:t> </a:t>
            </a:r>
            <a:r>
              <a:rPr sz="2400" spc="160" dirty="0">
                <a:latin typeface="Cambria"/>
                <a:cs typeface="Cambria"/>
              </a:rPr>
              <a:t>a</a:t>
            </a:r>
            <a:r>
              <a:rPr sz="2400" spc="130" dirty="0">
                <a:latin typeface="Cambria"/>
                <a:cs typeface="Cambria"/>
              </a:rPr>
              <a:t> </a:t>
            </a:r>
            <a:r>
              <a:rPr sz="2400" spc="100" dirty="0">
                <a:latin typeface="Cambria"/>
                <a:cs typeface="Cambria"/>
              </a:rPr>
              <a:t>class,</a:t>
            </a:r>
            <a:r>
              <a:rPr sz="2400" spc="120" dirty="0">
                <a:latin typeface="Cambria"/>
                <a:cs typeface="Cambria"/>
              </a:rPr>
              <a:t> </a:t>
            </a:r>
            <a:r>
              <a:rPr sz="2400" spc="105" dirty="0">
                <a:latin typeface="Cambria"/>
                <a:cs typeface="Cambria"/>
              </a:rPr>
              <a:t>it </a:t>
            </a:r>
            <a:r>
              <a:rPr sz="2400" spc="-515" dirty="0">
                <a:latin typeface="Cambria"/>
                <a:cs typeface="Cambria"/>
              </a:rPr>
              <a:t> </a:t>
            </a:r>
            <a:r>
              <a:rPr sz="2400" spc="30" dirty="0">
                <a:latin typeface="Cambria"/>
                <a:cs typeface="Cambria"/>
              </a:rPr>
              <a:t>forces</a:t>
            </a:r>
            <a:r>
              <a:rPr sz="2400" spc="114" dirty="0">
                <a:latin typeface="Cambria"/>
                <a:cs typeface="Cambria"/>
              </a:rPr>
              <a:t> </a:t>
            </a:r>
            <a:r>
              <a:rPr sz="2400" spc="85" dirty="0">
                <a:latin typeface="Cambria"/>
                <a:cs typeface="Cambria"/>
              </a:rPr>
              <a:t>terms</a:t>
            </a:r>
            <a:r>
              <a:rPr sz="2400" spc="135" dirty="0">
                <a:latin typeface="Cambria"/>
                <a:cs typeface="Cambria"/>
              </a:rPr>
              <a:t> </a:t>
            </a:r>
            <a:r>
              <a:rPr sz="2400" spc="20" dirty="0">
                <a:latin typeface="Cambria"/>
                <a:cs typeface="Cambria"/>
              </a:rPr>
              <a:t>to</a:t>
            </a:r>
            <a:r>
              <a:rPr sz="2400" spc="130" dirty="0">
                <a:latin typeface="Cambria"/>
                <a:cs typeface="Cambria"/>
              </a:rPr>
              <a:t> </a:t>
            </a:r>
            <a:r>
              <a:rPr sz="2400" spc="20" dirty="0">
                <a:latin typeface="Cambria"/>
                <a:cs typeface="Cambria"/>
              </a:rPr>
              <a:t>be</a:t>
            </a:r>
            <a:r>
              <a:rPr sz="2400" spc="140" dirty="0">
                <a:latin typeface="Cambria"/>
                <a:cs typeface="Cambria"/>
              </a:rPr>
              <a:t> </a:t>
            </a:r>
            <a:r>
              <a:rPr sz="2400" spc="65" dirty="0">
                <a:latin typeface="Cambria"/>
                <a:cs typeface="Cambria"/>
              </a:rPr>
              <a:t>allocated</a:t>
            </a:r>
            <a:r>
              <a:rPr sz="2400" spc="125" dirty="0">
                <a:latin typeface="Cambria"/>
                <a:cs typeface="Cambria"/>
              </a:rPr>
              <a:t> </a:t>
            </a:r>
            <a:r>
              <a:rPr sz="2400" spc="20" dirty="0">
                <a:latin typeface="Cambria"/>
                <a:cs typeface="Cambria"/>
              </a:rPr>
              <a:t>to</a:t>
            </a:r>
            <a:r>
              <a:rPr sz="2400" spc="135" dirty="0">
                <a:latin typeface="Cambria"/>
                <a:cs typeface="Cambria"/>
              </a:rPr>
              <a:t> </a:t>
            </a:r>
            <a:r>
              <a:rPr sz="2400" spc="85" dirty="0">
                <a:latin typeface="Cambria"/>
                <a:cs typeface="Cambria"/>
              </a:rPr>
              <a:t>classes,</a:t>
            </a:r>
            <a:r>
              <a:rPr sz="2400" spc="130" dirty="0">
                <a:latin typeface="Cambria"/>
                <a:cs typeface="Cambria"/>
              </a:rPr>
              <a:t> </a:t>
            </a:r>
            <a:r>
              <a:rPr sz="2400" spc="65" dirty="0">
                <a:latin typeface="Cambria"/>
                <a:cs typeface="Cambria"/>
              </a:rPr>
              <a:t>even</a:t>
            </a:r>
            <a:r>
              <a:rPr sz="2400" spc="125" dirty="0">
                <a:latin typeface="Cambria"/>
                <a:cs typeface="Cambria"/>
              </a:rPr>
              <a:t> </a:t>
            </a:r>
            <a:r>
              <a:rPr sz="2400" spc="80" dirty="0">
                <a:latin typeface="Cambria"/>
                <a:cs typeface="Cambria"/>
              </a:rPr>
              <a:t>if </a:t>
            </a:r>
            <a:r>
              <a:rPr sz="2400" spc="-515" dirty="0">
                <a:latin typeface="Cambria"/>
                <a:cs typeface="Cambria"/>
              </a:rPr>
              <a:t> </a:t>
            </a:r>
            <a:r>
              <a:rPr sz="2400" spc="85" dirty="0">
                <a:latin typeface="Cambria"/>
                <a:cs typeface="Cambria"/>
              </a:rPr>
              <a:t>their</a:t>
            </a:r>
            <a:r>
              <a:rPr sz="2400" spc="114" dirty="0">
                <a:latin typeface="Cambria"/>
                <a:cs typeface="Cambria"/>
              </a:rPr>
              <a:t> </a:t>
            </a:r>
            <a:r>
              <a:rPr sz="2400" spc="100" dirty="0">
                <a:latin typeface="Cambria"/>
                <a:cs typeface="Cambria"/>
              </a:rPr>
              <a:t>similarity</a:t>
            </a:r>
            <a:r>
              <a:rPr sz="2400" spc="110" dirty="0">
                <a:latin typeface="Cambria"/>
                <a:cs typeface="Cambria"/>
              </a:rPr>
              <a:t> </a:t>
            </a:r>
            <a:r>
              <a:rPr sz="2400" spc="20" dirty="0">
                <a:latin typeface="Cambria"/>
                <a:cs typeface="Cambria"/>
              </a:rPr>
              <a:t>to</a:t>
            </a:r>
            <a:r>
              <a:rPr sz="2400" spc="135" dirty="0">
                <a:latin typeface="Cambria"/>
                <a:cs typeface="Cambria"/>
              </a:rPr>
              <a:t> </a:t>
            </a:r>
            <a:r>
              <a:rPr sz="2400" spc="90" dirty="0">
                <a:latin typeface="Cambria"/>
                <a:cs typeface="Cambria"/>
              </a:rPr>
              <a:t>the</a:t>
            </a:r>
            <a:r>
              <a:rPr sz="2400" spc="130" dirty="0">
                <a:latin typeface="Cambria"/>
                <a:cs typeface="Cambria"/>
              </a:rPr>
              <a:t> </a:t>
            </a:r>
            <a:r>
              <a:rPr sz="2400" spc="85" dirty="0">
                <a:latin typeface="Cambria"/>
                <a:cs typeface="Cambria"/>
              </a:rPr>
              <a:t>class</a:t>
            </a:r>
            <a:r>
              <a:rPr sz="2400" spc="125" dirty="0">
                <a:latin typeface="Cambria"/>
                <a:cs typeface="Cambria"/>
              </a:rPr>
              <a:t> </a:t>
            </a:r>
            <a:r>
              <a:rPr sz="2400" spc="80" dirty="0">
                <a:latin typeface="Cambria"/>
                <a:cs typeface="Cambria"/>
              </a:rPr>
              <a:t>is</a:t>
            </a:r>
            <a:r>
              <a:rPr sz="2400" spc="130" dirty="0">
                <a:latin typeface="Cambria"/>
                <a:cs typeface="Cambria"/>
              </a:rPr>
              <a:t> </a:t>
            </a:r>
            <a:r>
              <a:rPr sz="2400" spc="60" dirty="0">
                <a:latin typeface="Cambria"/>
                <a:cs typeface="Cambria"/>
              </a:rPr>
              <a:t>very</a:t>
            </a:r>
            <a:r>
              <a:rPr sz="2400" spc="120" dirty="0">
                <a:latin typeface="Cambria"/>
                <a:cs typeface="Cambria"/>
              </a:rPr>
              <a:t> </a:t>
            </a:r>
            <a:r>
              <a:rPr sz="2400" spc="90" dirty="0">
                <a:latin typeface="Cambria"/>
                <a:cs typeface="Cambria"/>
              </a:rPr>
              <a:t>weak </a:t>
            </a:r>
            <a:r>
              <a:rPr sz="2400" spc="95" dirty="0">
                <a:latin typeface="Cambria"/>
                <a:cs typeface="Cambria"/>
              </a:rPr>
              <a:t> </a:t>
            </a:r>
            <a:r>
              <a:rPr sz="2400" spc="50" dirty="0">
                <a:latin typeface="Cambria"/>
                <a:cs typeface="Cambria"/>
              </a:rPr>
              <a:t>compared</a:t>
            </a:r>
            <a:r>
              <a:rPr sz="2400" spc="110" dirty="0">
                <a:latin typeface="Cambria"/>
                <a:cs typeface="Cambria"/>
              </a:rPr>
              <a:t> </a:t>
            </a:r>
            <a:r>
              <a:rPr sz="2400" spc="20" dirty="0">
                <a:latin typeface="Cambria"/>
                <a:cs typeface="Cambria"/>
              </a:rPr>
              <a:t>to</a:t>
            </a:r>
            <a:r>
              <a:rPr sz="2400" spc="135" dirty="0">
                <a:latin typeface="Cambria"/>
                <a:cs typeface="Cambria"/>
              </a:rPr>
              <a:t> </a:t>
            </a:r>
            <a:r>
              <a:rPr sz="2400" spc="55" dirty="0">
                <a:latin typeface="Cambria"/>
                <a:cs typeface="Cambria"/>
              </a:rPr>
              <a:t>other</a:t>
            </a:r>
            <a:r>
              <a:rPr sz="2400" spc="120" dirty="0">
                <a:latin typeface="Cambria"/>
                <a:cs typeface="Cambria"/>
              </a:rPr>
              <a:t> </a:t>
            </a:r>
            <a:r>
              <a:rPr sz="2400" spc="85" dirty="0">
                <a:latin typeface="Cambria"/>
                <a:cs typeface="Cambria"/>
              </a:rPr>
              <a:t>terms</a:t>
            </a:r>
            <a:r>
              <a:rPr sz="2400" spc="135" dirty="0">
                <a:latin typeface="Cambria"/>
                <a:cs typeface="Cambria"/>
              </a:rPr>
              <a:t> </a:t>
            </a:r>
            <a:r>
              <a:rPr sz="2400" spc="85" dirty="0">
                <a:latin typeface="Cambria"/>
                <a:cs typeface="Cambria"/>
              </a:rPr>
              <a:t>assigned</a:t>
            </a:r>
            <a:endParaRPr sz="2400" dirty="0">
              <a:latin typeface="Cambria"/>
              <a:cs typeface="Cambri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4645660" cy="474489"/>
          </a:xfrm>
          <a:prstGeom prst="rect">
            <a:avLst/>
          </a:prstGeom>
        </p:spPr>
        <p:txBody>
          <a:bodyPr vert="horz" wrap="square" lIns="0" tIns="12700" rIns="0" bIns="0" rtlCol="0">
            <a:spAutoFit/>
          </a:bodyPr>
          <a:lstStyle/>
          <a:p>
            <a:pPr marL="12700">
              <a:lnSpc>
                <a:spcPct val="100000"/>
              </a:lnSpc>
              <a:spcBef>
                <a:spcPts val="100"/>
              </a:spcBef>
            </a:pPr>
            <a:r>
              <a:rPr sz="3000" b="1" spc="345" dirty="0">
                <a:solidFill>
                  <a:srgbClr val="002060"/>
                </a:solidFill>
                <a:latin typeface="Cambria"/>
                <a:cs typeface="Cambria"/>
              </a:rPr>
              <a:t>O</a:t>
            </a:r>
            <a:r>
              <a:rPr b="1" spc="345" dirty="0">
                <a:solidFill>
                  <a:srgbClr val="002060"/>
                </a:solidFill>
                <a:latin typeface="Cambria"/>
                <a:cs typeface="Cambria"/>
              </a:rPr>
              <a:t>NE</a:t>
            </a:r>
            <a:r>
              <a:rPr b="1" spc="270" dirty="0">
                <a:solidFill>
                  <a:srgbClr val="002060"/>
                </a:solidFill>
                <a:latin typeface="Cambria"/>
                <a:cs typeface="Cambria"/>
              </a:rPr>
              <a:t> </a:t>
            </a:r>
            <a:r>
              <a:rPr sz="3000" b="1" spc="290" dirty="0">
                <a:solidFill>
                  <a:srgbClr val="002060"/>
                </a:solidFill>
                <a:latin typeface="Cambria"/>
                <a:cs typeface="Cambria"/>
              </a:rPr>
              <a:t>P</a:t>
            </a:r>
            <a:r>
              <a:rPr b="1" spc="290" dirty="0">
                <a:solidFill>
                  <a:srgbClr val="002060"/>
                </a:solidFill>
                <a:latin typeface="Cambria"/>
                <a:cs typeface="Cambria"/>
              </a:rPr>
              <a:t>ASS</a:t>
            </a:r>
            <a:r>
              <a:rPr b="1" spc="285" dirty="0">
                <a:solidFill>
                  <a:srgbClr val="002060"/>
                </a:solidFill>
                <a:latin typeface="Cambria"/>
                <a:cs typeface="Cambria"/>
              </a:rPr>
              <a:t> </a:t>
            </a:r>
            <a:r>
              <a:rPr sz="3000" b="1" spc="300" dirty="0">
                <a:solidFill>
                  <a:srgbClr val="002060"/>
                </a:solidFill>
                <a:latin typeface="Cambria"/>
                <a:cs typeface="Cambria"/>
              </a:rPr>
              <a:t>A</a:t>
            </a:r>
            <a:r>
              <a:rPr b="1" spc="300" dirty="0">
                <a:solidFill>
                  <a:srgbClr val="002060"/>
                </a:solidFill>
                <a:latin typeface="Cambria"/>
                <a:cs typeface="Cambria"/>
              </a:rPr>
              <a:t>SSIGNMENT</a:t>
            </a:r>
            <a:endParaRPr sz="3000" b="1" dirty="0">
              <a:solidFill>
                <a:srgbClr val="002060"/>
              </a:solidFill>
              <a:latin typeface="Cambria"/>
              <a:cs typeface="Cambria"/>
            </a:endParaRPr>
          </a:p>
        </p:txBody>
      </p:sp>
      <p:sp>
        <p:nvSpPr>
          <p:cNvPr id="10" name="object 3"/>
          <p:cNvSpPr txBox="1"/>
          <p:nvPr/>
        </p:nvSpPr>
        <p:spPr>
          <a:xfrm>
            <a:off x="535940" y="1628901"/>
            <a:ext cx="7135495" cy="4605020"/>
          </a:xfrm>
          <a:prstGeom prst="rect">
            <a:avLst/>
          </a:prstGeom>
        </p:spPr>
        <p:txBody>
          <a:bodyPr vert="horz" wrap="square" lIns="0" tIns="12700" rIns="0" bIns="0" rtlCol="0">
            <a:spAutoFit/>
          </a:bodyPr>
          <a:lstStyle/>
          <a:p>
            <a:pPr marL="286385" marR="68580" indent="-274320" algn="just">
              <a:lnSpc>
                <a:spcPct val="100000"/>
              </a:lnSpc>
              <a:spcBef>
                <a:spcPts val="100"/>
              </a:spcBef>
              <a:buClr>
                <a:srgbClr val="FD8537"/>
              </a:buClr>
              <a:buSzPct val="70454"/>
              <a:buFont typeface="Wingdings"/>
              <a:buChar char=""/>
              <a:tabLst>
                <a:tab pos="287020" algn="l"/>
              </a:tabLst>
            </a:pPr>
            <a:r>
              <a:rPr sz="2200" spc="135" dirty="0">
                <a:latin typeface="Cambria"/>
                <a:cs typeface="Cambria"/>
              </a:rPr>
              <a:t>Minimum </a:t>
            </a:r>
            <a:r>
              <a:rPr sz="2200" spc="50" dirty="0">
                <a:latin typeface="Cambria"/>
                <a:cs typeface="Cambria"/>
              </a:rPr>
              <a:t>overhead: </a:t>
            </a:r>
            <a:r>
              <a:rPr sz="2200" spc="55" dirty="0">
                <a:latin typeface="Cambria"/>
                <a:cs typeface="Cambria"/>
              </a:rPr>
              <a:t>only </a:t>
            </a:r>
            <a:r>
              <a:rPr sz="2200" spc="25" dirty="0">
                <a:latin typeface="Cambria"/>
                <a:cs typeface="Cambria"/>
              </a:rPr>
              <a:t>one </a:t>
            </a:r>
            <a:r>
              <a:rPr sz="2200" spc="80" dirty="0">
                <a:latin typeface="Cambria"/>
                <a:cs typeface="Cambria"/>
              </a:rPr>
              <a:t>pass </a:t>
            </a:r>
            <a:r>
              <a:rPr sz="2200" dirty="0">
                <a:latin typeface="Cambria"/>
                <a:cs typeface="Cambria"/>
              </a:rPr>
              <a:t>of </a:t>
            </a:r>
            <a:r>
              <a:rPr sz="2200" spc="110" dirty="0">
                <a:latin typeface="Cambria"/>
                <a:cs typeface="Cambria"/>
              </a:rPr>
              <a:t>all </a:t>
            </a:r>
            <a:r>
              <a:rPr sz="2200" dirty="0">
                <a:latin typeface="Cambria"/>
                <a:cs typeface="Cambria"/>
              </a:rPr>
              <a:t>of </a:t>
            </a:r>
            <a:r>
              <a:rPr sz="2200" spc="85" dirty="0">
                <a:latin typeface="Cambria"/>
                <a:cs typeface="Cambria"/>
              </a:rPr>
              <a:t>the </a:t>
            </a:r>
            <a:r>
              <a:rPr sz="2200" spc="75" dirty="0">
                <a:latin typeface="Cambria"/>
                <a:cs typeface="Cambria"/>
              </a:rPr>
              <a:t>terms </a:t>
            </a:r>
            <a:r>
              <a:rPr sz="2200" spc="80" dirty="0">
                <a:latin typeface="Cambria"/>
                <a:cs typeface="Cambria"/>
              </a:rPr>
              <a:t> </a:t>
            </a:r>
            <a:r>
              <a:rPr sz="2200" spc="75" dirty="0">
                <a:latin typeface="Cambria"/>
                <a:cs typeface="Cambria"/>
              </a:rPr>
              <a:t>is</a:t>
            </a:r>
            <a:r>
              <a:rPr sz="2200" spc="100" dirty="0">
                <a:latin typeface="Cambria"/>
                <a:cs typeface="Cambria"/>
              </a:rPr>
              <a:t> </a:t>
            </a:r>
            <a:r>
              <a:rPr sz="2200" spc="65" dirty="0">
                <a:latin typeface="Cambria"/>
                <a:cs typeface="Cambria"/>
              </a:rPr>
              <a:t>used</a:t>
            </a:r>
            <a:r>
              <a:rPr sz="2200" spc="125" dirty="0">
                <a:latin typeface="Cambria"/>
                <a:cs typeface="Cambria"/>
              </a:rPr>
              <a:t> </a:t>
            </a:r>
            <a:r>
              <a:rPr sz="2200" spc="20" dirty="0">
                <a:latin typeface="Cambria"/>
                <a:cs typeface="Cambria"/>
              </a:rPr>
              <a:t>to</a:t>
            </a:r>
            <a:r>
              <a:rPr sz="2200" spc="114" dirty="0">
                <a:latin typeface="Cambria"/>
                <a:cs typeface="Cambria"/>
              </a:rPr>
              <a:t> </a:t>
            </a:r>
            <a:r>
              <a:rPr sz="2200" spc="90" dirty="0">
                <a:latin typeface="Cambria"/>
                <a:cs typeface="Cambria"/>
              </a:rPr>
              <a:t>assign</a:t>
            </a:r>
            <a:r>
              <a:rPr sz="2200" spc="114" dirty="0">
                <a:latin typeface="Cambria"/>
                <a:cs typeface="Cambria"/>
              </a:rPr>
              <a:t> </a:t>
            </a:r>
            <a:r>
              <a:rPr sz="2200" spc="75" dirty="0">
                <a:latin typeface="Cambria"/>
                <a:cs typeface="Cambria"/>
              </a:rPr>
              <a:t>terms</a:t>
            </a:r>
            <a:r>
              <a:rPr sz="2200" spc="105" dirty="0">
                <a:latin typeface="Cambria"/>
                <a:cs typeface="Cambria"/>
              </a:rPr>
              <a:t> </a:t>
            </a:r>
            <a:r>
              <a:rPr sz="2200" spc="20" dirty="0">
                <a:latin typeface="Cambria"/>
                <a:cs typeface="Cambria"/>
              </a:rPr>
              <a:t>to</a:t>
            </a:r>
            <a:r>
              <a:rPr sz="2200" spc="114" dirty="0">
                <a:latin typeface="Cambria"/>
                <a:cs typeface="Cambria"/>
              </a:rPr>
              <a:t> </a:t>
            </a:r>
            <a:r>
              <a:rPr sz="2200" spc="70" dirty="0">
                <a:latin typeface="Cambria"/>
                <a:cs typeface="Cambria"/>
              </a:rPr>
              <a:t>classes</a:t>
            </a:r>
            <a:endParaRPr sz="2200" dirty="0">
              <a:latin typeface="Cambria"/>
              <a:cs typeface="Cambria"/>
            </a:endParaRPr>
          </a:p>
          <a:p>
            <a:pPr marL="287020" indent="-274320" algn="just">
              <a:lnSpc>
                <a:spcPct val="100000"/>
              </a:lnSpc>
              <a:spcBef>
                <a:spcPts val="600"/>
              </a:spcBef>
              <a:buClr>
                <a:srgbClr val="FD8537"/>
              </a:buClr>
              <a:buSzPct val="70454"/>
              <a:buFont typeface="Wingdings"/>
              <a:buChar char=""/>
              <a:tabLst>
                <a:tab pos="287020" algn="l"/>
              </a:tabLst>
            </a:pPr>
            <a:r>
              <a:rPr sz="2200" spc="90" dirty="0">
                <a:latin typeface="Cambria"/>
                <a:cs typeface="Cambria"/>
              </a:rPr>
              <a:t>Algorithm</a:t>
            </a:r>
            <a:endParaRPr sz="2200" dirty="0">
              <a:latin typeface="Cambria"/>
              <a:cs typeface="Cambria"/>
            </a:endParaRPr>
          </a:p>
          <a:p>
            <a:pPr marL="652780" lvl="1" indent="-274955" algn="just">
              <a:lnSpc>
                <a:spcPct val="100000"/>
              </a:lnSpc>
              <a:spcBef>
                <a:spcPts val="464"/>
              </a:spcBef>
              <a:buClr>
                <a:srgbClr val="FD8537"/>
              </a:buClr>
              <a:buSzPct val="78947"/>
              <a:buFont typeface="Segoe UI Symbol"/>
              <a:buChar char="⚫"/>
              <a:tabLst>
                <a:tab pos="652780" algn="l"/>
              </a:tabLst>
            </a:pPr>
            <a:r>
              <a:rPr sz="1900" spc="90" dirty="0">
                <a:latin typeface="Cambria"/>
                <a:cs typeface="Cambria"/>
              </a:rPr>
              <a:t>The </a:t>
            </a:r>
            <a:r>
              <a:rPr sz="1900" spc="65" dirty="0">
                <a:latin typeface="Cambria"/>
                <a:cs typeface="Cambria"/>
              </a:rPr>
              <a:t>first</a:t>
            </a:r>
            <a:r>
              <a:rPr sz="1900" spc="90" dirty="0">
                <a:latin typeface="Cambria"/>
                <a:cs typeface="Cambria"/>
              </a:rPr>
              <a:t> </a:t>
            </a:r>
            <a:r>
              <a:rPr sz="1900" spc="65" dirty="0">
                <a:latin typeface="Cambria"/>
                <a:cs typeface="Cambria"/>
              </a:rPr>
              <a:t>term</a:t>
            </a:r>
            <a:r>
              <a:rPr sz="1900" spc="90" dirty="0">
                <a:latin typeface="Cambria"/>
                <a:cs typeface="Cambria"/>
              </a:rPr>
              <a:t> </a:t>
            </a:r>
            <a:r>
              <a:rPr sz="1900" spc="65" dirty="0">
                <a:latin typeface="Cambria"/>
                <a:cs typeface="Cambria"/>
              </a:rPr>
              <a:t>is</a:t>
            </a:r>
            <a:r>
              <a:rPr sz="1900" spc="100" dirty="0">
                <a:latin typeface="Cambria"/>
                <a:cs typeface="Cambria"/>
              </a:rPr>
              <a:t> </a:t>
            </a:r>
            <a:r>
              <a:rPr sz="1900" spc="65" dirty="0">
                <a:latin typeface="Cambria"/>
                <a:cs typeface="Cambria"/>
              </a:rPr>
              <a:t>assigned</a:t>
            </a:r>
            <a:r>
              <a:rPr sz="1900" spc="90" dirty="0">
                <a:latin typeface="Cambria"/>
                <a:cs typeface="Cambria"/>
              </a:rPr>
              <a:t> </a:t>
            </a:r>
            <a:r>
              <a:rPr sz="1900" spc="15" dirty="0">
                <a:latin typeface="Cambria"/>
                <a:cs typeface="Cambria"/>
              </a:rPr>
              <a:t>to</a:t>
            </a:r>
            <a:r>
              <a:rPr sz="1900" spc="110" dirty="0">
                <a:latin typeface="Cambria"/>
                <a:cs typeface="Cambria"/>
              </a:rPr>
              <a:t> </a:t>
            </a:r>
            <a:r>
              <a:rPr sz="1900" spc="75" dirty="0">
                <a:latin typeface="Cambria"/>
                <a:cs typeface="Cambria"/>
              </a:rPr>
              <a:t>the</a:t>
            </a:r>
            <a:r>
              <a:rPr sz="1900" spc="114" dirty="0">
                <a:latin typeface="Cambria"/>
                <a:cs typeface="Cambria"/>
              </a:rPr>
              <a:t> </a:t>
            </a:r>
            <a:r>
              <a:rPr sz="1900" spc="65" dirty="0">
                <a:latin typeface="Cambria"/>
                <a:cs typeface="Cambria"/>
              </a:rPr>
              <a:t>first</a:t>
            </a:r>
            <a:r>
              <a:rPr sz="1900" spc="95" dirty="0">
                <a:latin typeface="Cambria"/>
                <a:cs typeface="Cambria"/>
              </a:rPr>
              <a:t> </a:t>
            </a:r>
            <a:r>
              <a:rPr sz="1900" spc="65" dirty="0">
                <a:latin typeface="Cambria"/>
                <a:cs typeface="Cambria"/>
              </a:rPr>
              <a:t>class</a:t>
            </a:r>
            <a:endParaRPr sz="1900" dirty="0">
              <a:latin typeface="Cambria"/>
              <a:cs typeface="Cambria"/>
            </a:endParaRPr>
          </a:p>
          <a:p>
            <a:pPr marL="652145" marR="213360" lvl="1" indent="-274320" algn="just">
              <a:lnSpc>
                <a:spcPct val="100000"/>
              </a:lnSpc>
              <a:spcBef>
                <a:spcPts val="455"/>
              </a:spcBef>
              <a:buClr>
                <a:srgbClr val="FD8537"/>
              </a:buClr>
              <a:buSzPct val="78947"/>
              <a:buFont typeface="Segoe UI Symbol"/>
              <a:buChar char="⚫"/>
              <a:tabLst>
                <a:tab pos="652780" algn="l"/>
              </a:tabLst>
            </a:pPr>
            <a:r>
              <a:rPr sz="1900" spc="125" dirty="0">
                <a:latin typeface="Cambria"/>
                <a:cs typeface="Cambria"/>
              </a:rPr>
              <a:t>Each </a:t>
            </a:r>
            <a:r>
              <a:rPr sz="1900" spc="65" dirty="0">
                <a:latin typeface="Cambria"/>
                <a:cs typeface="Cambria"/>
              </a:rPr>
              <a:t>additional term is </a:t>
            </a:r>
            <a:r>
              <a:rPr sz="1900" spc="40" dirty="0">
                <a:latin typeface="Cambria"/>
                <a:cs typeface="Cambria"/>
              </a:rPr>
              <a:t>compared </a:t>
            </a:r>
            <a:r>
              <a:rPr sz="1900" spc="15" dirty="0">
                <a:latin typeface="Cambria"/>
                <a:cs typeface="Cambria"/>
              </a:rPr>
              <a:t>to </a:t>
            </a:r>
            <a:r>
              <a:rPr sz="1900" spc="75" dirty="0">
                <a:latin typeface="Cambria"/>
                <a:cs typeface="Cambria"/>
              </a:rPr>
              <a:t>the </a:t>
            </a:r>
            <a:r>
              <a:rPr sz="1900" spc="40" dirty="0">
                <a:latin typeface="Cambria"/>
                <a:cs typeface="Cambria"/>
              </a:rPr>
              <a:t>centroids </a:t>
            </a:r>
            <a:r>
              <a:rPr sz="1900" dirty="0">
                <a:latin typeface="Cambria"/>
                <a:cs typeface="Cambria"/>
              </a:rPr>
              <a:t>of </a:t>
            </a:r>
            <a:r>
              <a:rPr sz="1900" spc="70" dirty="0">
                <a:latin typeface="Cambria"/>
                <a:cs typeface="Cambria"/>
              </a:rPr>
              <a:t>the </a:t>
            </a:r>
            <a:r>
              <a:rPr sz="1900" spc="75" dirty="0">
                <a:latin typeface="Cambria"/>
                <a:cs typeface="Cambria"/>
              </a:rPr>
              <a:t> existing</a:t>
            </a:r>
            <a:r>
              <a:rPr sz="1900" spc="95" dirty="0">
                <a:latin typeface="Cambria"/>
                <a:cs typeface="Cambria"/>
              </a:rPr>
              <a:t> </a:t>
            </a:r>
            <a:r>
              <a:rPr sz="1900" spc="60" dirty="0">
                <a:latin typeface="Cambria"/>
                <a:cs typeface="Cambria"/>
              </a:rPr>
              <a:t>classes</a:t>
            </a:r>
            <a:endParaRPr sz="1900" dirty="0">
              <a:latin typeface="Cambria"/>
              <a:cs typeface="Cambria"/>
            </a:endParaRPr>
          </a:p>
          <a:p>
            <a:pPr marL="652145" marR="608330" lvl="1" indent="-274320" algn="just">
              <a:lnSpc>
                <a:spcPct val="100000"/>
              </a:lnSpc>
              <a:spcBef>
                <a:spcPts val="455"/>
              </a:spcBef>
              <a:buClr>
                <a:srgbClr val="FD8537"/>
              </a:buClr>
              <a:buSzPct val="78947"/>
              <a:buFont typeface="Segoe UI Symbol"/>
              <a:buChar char="⚫"/>
              <a:tabLst>
                <a:tab pos="652780" algn="l"/>
              </a:tabLst>
            </a:pPr>
            <a:r>
              <a:rPr sz="1900" spc="185" dirty="0">
                <a:latin typeface="Cambria"/>
                <a:cs typeface="Cambria"/>
              </a:rPr>
              <a:t>A </a:t>
            </a:r>
            <a:r>
              <a:rPr sz="1900" spc="55" dirty="0">
                <a:latin typeface="Cambria"/>
                <a:cs typeface="Cambria"/>
              </a:rPr>
              <a:t>threshold </a:t>
            </a:r>
            <a:r>
              <a:rPr sz="1900" spc="65" dirty="0">
                <a:latin typeface="Cambria"/>
                <a:cs typeface="Cambria"/>
              </a:rPr>
              <a:t>is </a:t>
            </a:r>
            <a:r>
              <a:rPr sz="1900" spc="55" dirty="0">
                <a:latin typeface="Cambria"/>
                <a:cs typeface="Cambria"/>
              </a:rPr>
              <a:t>chosen. </a:t>
            </a:r>
            <a:r>
              <a:rPr sz="1900" spc="105" dirty="0">
                <a:latin typeface="Cambria"/>
                <a:cs typeface="Cambria"/>
              </a:rPr>
              <a:t>If </a:t>
            </a:r>
            <a:r>
              <a:rPr sz="1900" spc="75" dirty="0">
                <a:latin typeface="Cambria"/>
                <a:cs typeface="Cambria"/>
              </a:rPr>
              <a:t>the item </a:t>
            </a:r>
            <a:r>
              <a:rPr sz="1900" spc="65" dirty="0">
                <a:latin typeface="Cambria"/>
                <a:cs typeface="Cambria"/>
              </a:rPr>
              <a:t>is greater </a:t>
            </a:r>
            <a:r>
              <a:rPr sz="1900" spc="105" dirty="0">
                <a:latin typeface="Cambria"/>
                <a:cs typeface="Cambria"/>
              </a:rPr>
              <a:t>than </a:t>
            </a:r>
            <a:r>
              <a:rPr sz="1900" spc="70" dirty="0">
                <a:latin typeface="Cambria"/>
                <a:cs typeface="Cambria"/>
              </a:rPr>
              <a:t>the </a:t>
            </a:r>
            <a:r>
              <a:rPr sz="1900" spc="-405" dirty="0">
                <a:latin typeface="Cambria"/>
                <a:cs typeface="Cambria"/>
              </a:rPr>
              <a:t> </a:t>
            </a:r>
            <a:r>
              <a:rPr sz="1900" spc="60" dirty="0">
                <a:latin typeface="Cambria"/>
                <a:cs typeface="Cambria"/>
              </a:rPr>
              <a:t>threshold, </a:t>
            </a:r>
            <a:r>
              <a:rPr sz="1900" spc="80" dirty="0">
                <a:latin typeface="Cambria"/>
                <a:cs typeface="Cambria"/>
              </a:rPr>
              <a:t>it </a:t>
            </a:r>
            <a:r>
              <a:rPr sz="1900" spc="65" dirty="0">
                <a:latin typeface="Cambria"/>
                <a:cs typeface="Cambria"/>
              </a:rPr>
              <a:t>is assigned </a:t>
            </a:r>
            <a:r>
              <a:rPr sz="1900" spc="15" dirty="0">
                <a:latin typeface="Cambria"/>
                <a:cs typeface="Cambria"/>
              </a:rPr>
              <a:t>to </a:t>
            </a:r>
            <a:r>
              <a:rPr sz="1900" spc="75" dirty="0">
                <a:latin typeface="Cambria"/>
                <a:cs typeface="Cambria"/>
              </a:rPr>
              <a:t>the </a:t>
            </a:r>
            <a:r>
              <a:rPr sz="1900" spc="70" dirty="0">
                <a:latin typeface="Cambria"/>
                <a:cs typeface="Cambria"/>
              </a:rPr>
              <a:t>class with </a:t>
            </a:r>
            <a:r>
              <a:rPr sz="1900" spc="75" dirty="0">
                <a:latin typeface="Cambria"/>
                <a:cs typeface="Cambria"/>
              </a:rPr>
              <a:t>the </a:t>
            </a:r>
            <a:r>
              <a:rPr sz="1900" spc="80" dirty="0">
                <a:latin typeface="Cambria"/>
                <a:cs typeface="Cambria"/>
              </a:rPr>
              <a:t>highest </a:t>
            </a:r>
            <a:r>
              <a:rPr sz="1900" spc="-405" dirty="0">
                <a:latin typeface="Cambria"/>
                <a:cs typeface="Cambria"/>
              </a:rPr>
              <a:t> </a:t>
            </a:r>
            <a:r>
              <a:rPr sz="1900" spc="80" dirty="0">
                <a:latin typeface="Cambria"/>
                <a:cs typeface="Cambria"/>
              </a:rPr>
              <a:t>similarity</a:t>
            </a:r>
            <a:endParaRPr sz="1900" dirty="0">
              <a:latin typeface="Cambria"/>
              <a:cs typeface="Cambria"/>
            </a:endParaRPr>
          </a:p>
          <a:p>
            <a:pPr marL="927100" lvl="2" indent="-183515" algn="just">
              <a:lnSpc>
                <a:spcPct val="100000"/>
              </a:lnSpc>
              <a:spcBef>
                <a:spcPts val="409"/>
              </a:spcBef>
              <a:buClr>
                <a:srgbClr val="DF752E"/>
              </a:buClr>
              <a:buSzPct val="58823"/>
              <a:buFont typeface="Wingdings"/>
              <a:buChar char=""/>
              <a:tabLst>
                <a:tab pos="927100" algn="l"/>
              </a:tabLst>
            </a:pPr>
            <a:r>
              <a:rPr sz="1700" spc="165" dirty="0">
                <a:latin typeface="Cambria"/>
                <a:cs typeface="Cambria"/>
              </a:rPr>
              <a:t>A</a:t>
            </a:r>
            <a:r>
              <a:rPr sz="1700" spc="90" dirty="0">
                <a:latin typeface="Cambria"/>
                <a:cs typeface="Cambria"/>
              </a:rPr>
              <a:t> </a:t>
            </a:r>
            <a:r>
              <a:rPr sz="1700" spc="35" dirty="0">
                <a:latin typeface="Cambria"/>
                <a:cs typeface="Cambria"/>
              </a:rPr>
              <a:t>new</a:t>
            </a:r>
            <a:r>
              <a:rPr sz="1700" spc="110" dirty="0">
                <a:latin typeface="Cambria"/>
                <a:cs typeface="Cambria"/>
              </a:rPr>
              <a:t> </a:t>
            </a:r>
            <a:r>
              <a:rPr sz="1700" spc="30" dirty="0">
                <a:latin typeface="Cambria"/>
                <a:cs typeface="Cambria"/>
              </a:rPr>
              <a:t>centroid</a:t>
            </a:r>
            <a:r>
              <a:rPr sz="1700" spc="90" dirty="0">
                <a:latin typeface="Cambria"/>
                <a:cs typeface="Cambria"/>
              </a:rPr>
              <a:t> </a:t>
            </a:r>
            <a:r>
              <a:rPr sz="1700" spc="85" dirty="0">
                <a:latin typeface="Cambria"/>
                <a:cs typeface="Cambria"/>
              </a:rPr>
              <a:t>has</a:t>
            </a:r>
            <a:r>
              <a:rPr sz="1700" spc="110" dirty="0">
                <a:latin typeface="Cambria"/>
                <a:cs typeface="Cambria"/>
              </a:rPr>
              <a:t> </a:t>
            </a:r>
            <a:r>
              <a:rPr sz="1700" spc="10" dirty="0">
                <a:latin typeface="Cambria"/>
                <a:cs typeface="Cambria"/>
              </a:rPr>
              <a:t>to</a:t>
            </a:r>
            <a:r>
              <a:rPr sz="1700" spc="100" dirty="0">
                <a:latin typeface="Cambria"/>
                <a:cs typeface="Cambria"/>
              </a:rPr>
              <a:t> </a:t>
            </a:r>
            <a:r>
              <a:rPr sz="1700" spc="10" dirty="0">
                <a:latin typeface="Cambria"/>
                <a:cs typeface="Cambria"/>
              </a:rPr>
              <a:t>be</a:t>
            </a:r>
            <a:r>
              <a:rPr sz="1700" spc="105" dirty="0">
                <a:latin typeface="Cambria"/>
                <a:cs typeface="Cambria"/>
              </a:rPr>
              <a:t> </a:t>
            </a:r>
            <a:r>
              <a:rPr sz="1700" spc="60" dirty="0">
                <a:latin typeface="Cambria"/>
                <a:cs typeface="Cambria"/>
              </a:rPr>
              <a:t>calculated</a:t>
            </a:r>
            <a:r>
              <a:rPr sz="1700" spc="110" dirty="0">
                <a:latin typeface="Cambria"/>
                <a:cs typeface="Cambria"/>
              </a:rPr>
              <a:t> </a:t>
            </a:r>
            <a:r>
              <a:rPr sz="1700" spc="15" dirty="0">
                <a:latin typeface="Cambria"/>
                <a:cs typeface="Cambria"/>
              </a:rPr>
              <a:t>for</a:t>
            </a:r>
            <a:r>
              <a:rPr sz="1700" spc="95" dirty="0">
                <a:latin typeface="Cambria"/>
                <a:cs typeface="Cambria"/>
              </a:rPr>
              <a:t> </a:t>
            </a:r>
            <a:r>
              <a:rPr sz="1700" spc="60" dirty="0">
                <a:latin typeface="Cambria"/>
                <a:cs typeface="Cambria"/>
              </a:rPr>
              <a:t>the</a:t>
            </a:r>
            <a:r>
              <a:rPr sz="1700" spc="100" dirty="0">
                <a:latin typeface="Cambria"/>
                <a:cs typeface="Cambria"/>
              </a:rPr>
              <a:t> </a:t>
            </a:r>
            <a:r>
              <a:rPr sz="1700" spc="35" dirty="0">
                <a:latin typeface="Cambria"/>
                <a:cs typeface="Cambria"/>
              </a:rPr>
              <a:t>modified</a:t>
            </a:r>
            <a:r>
              <a:rPr sz="1700" spc="105" dirty="0">
                <a:latin typeface="Cambria"/>
                <a:cs typeface="Cambria"/>
              </a:rPr>
              <a:t> </a:t>
            </a:r>
            <a:r>
              <a:rPr sz="1700" spc="60" dirty="0">
                <a:latin typeface="Cambria"/>
                <a:cs typeface="Cambria"/>
              </a:rPr>
              <a:t>class</a:t>
            </a:r>
            <a:endParaRPr sz="1700" dirty="0">
              <a:latin typeface="Cambria"/>
              <a:cs typeface="Cambria"/>
            </a:endParaRPr>
          </a:p>
          <a:p>
            <a:pPr marL="652145" marR="5080" lvl="1" indent="-274320">
              <a:lnSpc>
                <a:spcPct val="100000"/>
              </a:lnSpc>
              <a:spcBef>
                <a:spcPts val="455"/>
              </a:spcBef>
              <a:buClr>
                <a:srgbClr val="FD8537"/>
              </a:buClr>
              <a:buSzPct val="78947"/>
              <a:buFont typeface="Segoe UI Symbol"/>
              <a:buChar char="⚫"/>
              <a:tabLst>
                <a:tab pos="652145" algn="l"/>
                <a:tab pos="652780" algn="l"/>
              </a:tabLst>
            </a:pPr>
            <a:r>
              <a:rPr sz="1900" spc="105" dirty="0">
                <a:latin typeface="Cambria"/>
                <a:cs typeface="Cambria"/>
              </a:rPr>
              <a:t>If</a:t>
            </a:r>
            <a:r>
              <a:rPr sz="1900" spc="100" dirty="0">
                <a:latin typeface="Cambria"/>
                <a:cs typeface="Cambria"/>
              </a:rPr>
              <a:t> </a:t>
            </a:r>
            <a:r>
              <a:rPr sz="1900" spc="75" dirty="0">
                <a:latin typeface="Cambria"/>
                <a:cs typeface="Cambria"/>
              </a:rPr>
              <a:t>the</a:t>
            </a:r>
            <a:r>
              <a:rPr sz="1900" spc="100" dirty="0">
                <a:latin typeface="Cambria"/>
                <a:cs typeface="Cambria"/>
              </a:rPr>
              <a:t> </a:t>
            </a:r>
            <a:r>
              <a:rPr sz="1900" spc="80" dirty="0">
                <a:latin typeface="Cambria"/>
                <a:cs typeface="Cambria"/>
              </a:rPr>
              <a:t>similarity</a:t>
            </a:r>
            <a:r>
              <a:rPr sz="1900" spc="90" dirty="0">
                <a:latin typeface="Cambria"/>
                <a:cs typeface="Cambria"/>
              </a:rPr>
              <a:t> </a:t>
            </a:r>
            <a:r>
              <a:rPr sz="1900" spc="15" dirty="0">
                <a:latin typeface="Cambria"/>
                <a:cs typeface="Cambria"/>
              </a:rPr>
              <a:t>to</a:t>
            </a:r>
            <a:r>
              <a:rPr sz="1900" spc="105" dirty="0">
                <a:latin typeface="Cambria"/>
                <a:cs typeface="Cambria"/>
              </a:rPr>
              <a:t> </a:t>
            </a:r>
            <a:r>
              <a:rPr sz="1900" spc="95" dirty="0">
                <a:latin typeface="Cambria"/>
                <a:cs typeface="Cambria"/>
              </a:rPr>
              <a:t>all</a:t>
            </a:r>
            <a:r>
              <a:rPr sz="1900" spc="114" dirty="0">
                <a:latin typeface="Cambria"/>
                <a:cs typeface="Cambria"/>
              </a:rPr>
              <a:t> </a:t>
            </a:r>
            <a:r>
              <a:rPr sz="1900" dirty="0">
                <a:latin typeface="Cambria"/>
                <a:cs typeface="Cambria"/>
              </a:rPr>
              <a:t>of</a:t>
            </a:r>
            <a:r>
              <a:rPr sz="1900" spc="110" dirty="0">
                <a:latin typeface="Cambria"/>
                <a:cs typeface="Cambria"/>
              </a:rPr>
              <a:t> </a:t>
            </a:r>
            <a:r>
              <a:rPr sz="1900" spc="75" dirty="0">
                <a:latin typeface="Cambria"/>
                <a:cs typeface="Cambria"/>
              </a:rPr>
              <a:t>the</a:t>
            </a:r>
            <a:r>
              <a:rPr sz="1900" spc="95" dirty="0">
                <a:latin typeface="Cambria"/>
                <a:cs typeface="Cambria"/>
              </a:rPr>
              <a:t> </a:t>
            </a:r>
            <a:r>
              <a:rPr sz="1900" spc="75" dirty="0">
                <a:latin typeface="Cambria"/>
                <a:cs typeface="Cambria"/>
              </a:rPr>
              <a:t>existing</a:t>
            </a:r>
            <a:r>
              <a:rPr sz="1900" spc="110" dirty="0">
                <a:latin typeface="Cambria"/>
                <a:cs typeface="Cambria"/>
              </a:rPr>
              <a:t> </a:t>
            </a:r>
            <a:r>
              <a:rPr sz="1900" spc="40" dirty="0">
                <a:latin typeface="Cambria"/>
                <a:cs typeface="Cambria"/>
              </a:rPr>
              <a:t>centroids</a:t>
            </a:r>
            <a:r>
              <a:rPr sz="1900" spc="70" dirty="0">
                <a:latin typeface="Cambria"/>
                <a:cs typeface="Cambria"/>
              </a:rPr>
              <a:t> </a:t>
            </a:r>
            <a:r>
              <a:rPr sz="1900" spc="65" dirty="0">
                <a:latin typeface="Cambria"/>
                <a:cs typeface="Cambria"/>
              </a:rPr>
              <a:t>is</a:t>
            </a:r>
            <a:r>
              <a:rPr sz="1900" spc="110" dirty="0">
                <a:latin typeface="Cambria"/>
                <a:cs typeface="Cambria"/>
              </a:rPr>
              <a:t> </a:t>
            </a:r>
            <a:r>
              <a:rPr sz="1900" spc="55" dirty="0">
                <a:latin typeface="Cambria"/>
                <a:cs typeface="Cambria"/>
              </a:rPr>
              <a:t>less</a:t>
            </a:r>
            <a:r>
              <a:rPr sz="1900" spc="85" dirty="0">
                <a:latin typeface="Cambria"/>
                <a:cs typeface="Cambria"/>
              </a:rPr>
              <a:t> </a:t>
            </a:r>
            <a:r>
              <a:rPr sz="1900" spc="105" dirty="0">
                <a:latin typeface="Cambria"/>
                <a:cs typeface="Cambria"/>
              </a:rPr>
              <a:t>than </a:t>
            </a:r>
            <a:r>
              <a:rPr sz="1900" spc="-405" dirty="0">
                <a:latin typeface="Cambria"/>
                <a:cs typeface="Cambria"/>
              </a:rPr>
              <a:t> </a:t>
            </a:r>
            <a:r>
              <a:rPr sz="1900" spc="75" dirty="0">
                <a:latin typeface="Cambria"/>
                <a:cs typeface="Cambria"/>
              </a:rPr>
              <a:t>the</a:t>
            </a:r>
            <a:r>
              <a:rPr sz="1900" spc="100" dirty="0">
                <a:latin typeface="Cambria"/>
                <a:cs typeface="Cambria"/>
              </a:rPr>
              <a:t> </a:t>
            </a:r>
            <a:r>
              <a:rPr sz="1900" spc="60" dirty="0">
                <a:latin typeface="Cambria"/>
                <a:cs typeface="Cambria"/>
              </a:rPr>
              <a:t>threshold,</a:t>
            </a:r>
            <a:r>
              <a:rPr sz="1900" spc="75" dirty="0">
                <a:latin typeface="Cambria"/>
                <a:cs typeface="Cambria"/>
              </a:rPr>
              <a:t> the</a:t>
            </a:r>
            <a:r>
              <a:rPr sz="1900" spc="105" dirty="0">
                <a:latin typeface="Cambria"/>
                <a:cs typeface="Cambria"/>
              </a:rPr>
              <a:t> </a:t>
            </a:r>
            <a:r>
              <a:rPr sz="1900" spc="65" dirty="0">
                <a:latin typeface="Cambria"/>
                <a:cs typeface="Cambria"/>
              </a:rPr>
              <a:t>term</a:t>
            </a:r>
            <a:r>
              <a:rPr sz="1900" spc="90" dirty="0">
                <a:latin typeface="Cambria"/>
                <a:cs typeface="Cambria"/>
              </a:rPr>
              <a:t> </a:t>
            </a:r>
            <a:r>
              <a:rPr sz="1900" spc="65" dirty="0">
                <a:latin typeface="Cambria"/>
                <a:cs typeface="Cambria"/>
              </a:rPr>
              <a:t>is</a:t>
            </a:r>
            <a:r>
              <a:rPr sz="1900" spc="110" dirty="0">
                <a:latin typeface="Cambria"/>
                <a:cs typeface="Cambria"/>
              </a:rPr>
              <a:t> </a:t>
            </a:r>
            <a:r>
              <a:rPr sz="1900" spc="75" dirty="0">
                <a:latin typeface="Cambria"/>
                <a:cs typeface="Cambria"/>
              </a:rPr>
              <a:t>the</a:t>
            </a:r>
            <a:r>
              <a:rPr sz="1900" spc="100" dirty="0">
                <a:latin typeface="Cambria"/>
                <a:cs typeface="Cambria"/>
              </a:rPr>
              <a:t> </a:t>
            </a:r>
            <a:r>
              <a:rPr sz="1900" spc="65" dirty="0">
                <a:latin typeface="Cambria"/>
                <a:cs typeface="Cambria"/>
              </a:rPr>
              <a:t>first</a:t>
            </a:r>
            <a:r>
              <a:rPr sz="1900" spc="90" dirty="0">
                <a:latin typeface="Cambria"/>
                <a:cs typeface="Cambria"/>
              </a:rPr>
              <a:t> </a:t>
            </a:r>
            <a:r>
              <a:rPr sz="1900" spc="75" dirty="0">
                <a:latin typeface="Cambria"/>
                <a:cs typeface="Cambria"/>
              </a:rPr>
              <a:t>item</a:t>
            </a:r>
            <a:r>
              <a:rPr sz="1900" spc="100" dirty="0">
                <a:latin typeface="Cambria"/>
                <a:cs typeface="Cambria"/>
              </a:rPr>
              <a:t> </a:t>
            </a:r>
            <a:r>
              <a:rPr sz="1900" spc="85" dirty="0">
                <a:latin typeface="Cambria"/>
                <a:cs typeface="Cambria"/>
              </a:rPr>
              <a:t>in</a:t>
            </a:r>
            <a:r>
              <a:rPr sz="1900" spc="110" dirty="0">
                <a:latin typeface="Cambria"/>
                <a:cs typeface="Cambria"/>
              </a:rPr>
              <a:t> </a:t>
            </a:r>
            <a:r>
              <a:rPr sz="1900" spc="130" dirty="0">
                <a:latin typeface="Cambria"/>
                <a:cs typeface="Cambria"/>
              </a:rPr>
              <a:t>a</a:t>
            </a:r>
            <a:r>
              <a:rPr sz="1900" spc="110" dirty="0">
                <a:latin typeface="Cambria"/>
                <a:cs typeface="Cambria"/>
              </a:rPr>
              <a:t> </a:t>
            </a:r>
            <a:r>
              <a:rPr sz="1900" spc="40" dirty="0">
                <a:latin typeface="Cambria"/>
                <a:cs typeface="Cambria"/>
              </a:rPr>
              <a:t>new</a:t>
            </a:r>
            <a:r>
              <a:rPr sz="1900" spc="100" dirty="0">
                <a:latin typeface="Cambria"/>
                <a:cs typeface="Cambria"/>
              </a:rPr>
              <a:t> </a:t>
            </a:r>
            <a:r>
              <a:rPr sz="1900" spc="65" dirty="0">
                <a:latin typeface="Cambria"/>
                <a:cs typeface="Cambria"/>
              </a:rPr>
              <a:t>class</a:t>
            </a:r>
            <a:endParaRPr sz="1900" dirty="0">
              <a:latin typeface="Cambria"/>
              <a:cs typeface="Cambria"/>
            </a:endParaRPr>
          </a:p>
          <a:p>
            <a:pPr marL="652145" marR="571500" lvl="1" indent="-274320">
              <a:lnSpc>
                <a:spcPct val="100000"/>
              </a:lnSpc>
              <a:spcBef>
                <a:spcPts val="455"/>
              </a:spcBef>
              <a:buClr>
                <a:srgbClr val="FD8537"/>
              </a:buClr>
              <a:buSzPct val="78947"/>
              <a:buFont typeface="Segoe UI Symbol"/>
              <a:buChar char="⚫"/>
              <a:tabLst>
                <a:tab pos="652145" algn="l"/>
                <a:tab pos="652780" algn="l"/>
              </a:tabLst>
            </a:pPr>
            <a:r>
              <a:rPr sz="1900" spc="95" dirty="0">
                <a:latin typeface="Cambria"/>
                <a:cs typeface="Cambria"/>
              </a:rPr>
              <a:t>This</a:t>
            </a:r>
            <a:r>
              <a:rPr sz="1900" spc="85" dirty="0">
                <a:latin typeface="Cambria"/>
                <a:cs typeface="Cambria"/>
              </a:rPr>
              <a:t> </a:t>
            </a:r>
            <a:r>
              <a:rPr sz="1900" spc="20" dirty="0">
                <a:latin typeface="Cambria"/>
                <a:cs typeface="Cambria"/>
              </a:rPr>
              <a:t>process</a:t>
            </a:r>
            <a:r>
              <a:rPr sz="1900" spc="80" dirty="0">
                <a:latin typeface="Cambria"/>
                <a:cs typeface="Cambria"/>
              </a:rPr>
              <a:t> </a:t>
            </a:r>
            <a:r>
              <a:rPr sz="1900" spc="55" dirty="0">
                <a:latin typeface="Cambria"/>
                <a:cs typeface="Cambria"/>
              </a:rPr>
              <a:t>continues</a:t>
            </a:r>
            <a:r>
              <a:rPr sz="1900" spc="80" dirty="0">
                <a:latin typeface="Cambria"/>
                <a:cs typeface="Cambria"/>
              </a:rPr>
              <a:t> </a:t>
            </a:r>
            <a:r>
              <a:rPr sz="1900" spc="90" dirty="0">
                <a:latin typeface="Cambria"/>
                <a:cs typeface="Cambria"/>
              </a:rPr>
              <a:t>until</a:t>
            </a:r>
            <a:r>
              <a:rPr sz="1900" spc="100" dirty="0">
                <a:latin typeface="Cambria"/>
                <a:cs typeface="Cambria"/>
              </a:rPr>
              <a:t> </a:t>
            </a:r>
            <a:r>
              <a:rPr sz="1900" spc="95" dirty="0">
                <a:latin typeface="Cambria"/>
                <a:cs typeface="Cambria"/>
              </a:rPr>
              <a:t>all</a:t>
            </a:r>
            <a:r>
              <a:rPr sz="1900" spc="105" dirty="0">
                <a:latin typeface="Cambria"/>
                <a:cs typeface="Cambria"/>
              </a:rPr>
              <a:t> </a:t>
            </a:r>
            <a:r>
              <a:rPr sz="1900" spc="70" dirty="0">
                <a:latin typeface="Cambria"/>
                <a:cs typeface="Cambria"/>
              </a:rPr>
              <a:t>items</a:t>
            </a:r>
            <a:r>
              <a:rPr sz="1900" spc="90" dirty="0">
                <a:latin typeface="Cambria"/>
                <a:cs typeface="Cambria"/>
              </a:rPr>
              <a:t> </a:t>
            </a:r>
            <a:r>
              <a:rPr sz="1900" spc="65" dirty="0">
                <a:latin typeface="Cambria"/>
                <a:cs typeface="Cambria"/>
              </a:rPr>
              <a:t>are</a:t>
            </a:r>
            <a:r>
              <a:rPr sz="1900" spc="100" dirty="0">
                <a:latin typeface="Cambria"/>
                <a:cs typeface="Cambria"/>
              </a:rPr>
              <a:t> </a:t>
            </a:r>
            <a:r>
              <a:rPr sz="1900" spc="65" dirty="0">
                <a:latin typeface="Cambria"/>
                <a:cs typeface="Cambria"/>
              </a:rPr>
              <a:t>assigned</a:t>
            </a:r>
            <a:r>
              <a:rPr sz="1900" spc="95" dirty="0">
                <a:latin typeface="Cambria"/>
                <a:cs typeface="Cambria"/>
              </a:rPr>
              <a:t> </a:t>
            </a:r>
            <a:r>
              <a:rPr sz="1900" spc="10" dirty="0">
                <a:latin typeface="Cambria"/>
                <a:cs typeface="Cambria"/>
              </a:rPr>
              <a:t>to </a:t>
            </a:r>
            <a:r>
              <a:rPr sz="1900" spc="-400" dirty="0">
                <a:latin typeface="Cambria"/>
                <a:cs typeface="Cambria"/>
              </a:rPr>
              <a:t> </a:t>
            </a:r>
            <a:r>
              <a:rPr sz="1900" spc="60" dirty="0">
                <a:latin typeface="Cambria"/>
                <a:cs typeface="Cambria"/>
              </a:rPr>
              <a:t>classes</a:t>
            </a:r>
            <a:endParaRPr sz="1900" dirty="0">
              <a:latin typeface="Cambria"/>
              <a:cs typeface="Cambri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6093460" cy="474489"/>
          </a:xfrm>
          <a:prstGeom prst="rect">
            <a:avLst/>
          </a:prstGeom>
        </p:spPr>
        <p:txBody>
          <a:bodyPr vert="horz" wrap="square" lIns="0" tIns="12700" rIns="0" bIns="0" rtlCol="0">
            <a:spAutoFit/>
          </a:bodyPr>
          <a:lstStyle/>
          <a:p>
            <a:pPr marL="12700">
              <a:lnSpc>
                <a:spcPct val="100000"/>
              </a:lnSpc>
              <a:spcBef>
                <a:spcPts val="100"/>
              </a:spcBef>
            </a:pPr>
            <a:r>
              <a:rPr sz="3000" b="1" spc="345" dirty="0">
                <a:solidFill>
                  <a:srgbClr val="002060"/>
                </a:solidFill>
                <a:latin typeface="Cambria"/>
                <a:cs typeface="Cambria"/>
              </a:rPr>
              <a:t>O</a:t>
            </a:r>
            <a:r>
              <a:rPr b="1" spc="345" dirty="0">
                <a:solidFill>
                  <a:srgbClr val="002060"/>
                </a:solidFill>
                <a:latin typeface="Cambria"/>
                <a:cs typeface="Cambria"/>
              </a:rPr>
              <a:t>NE</a:t>
            </a:r>
            <a:r>
              <a:rPr b="1" spc="285" dirty="0">
                <a:solidFill>
                  <a:srgbClr val="002060"/>
                </a:solidFill>
                <a:latin typeface="Cambria"/>
                <a:cs typeface="Cambria"/>
              </a:rPr>
              <a:t> </a:t>
            </a:r>
            <a:r>
              <a:rPr sz="3000" b="1" spc="290" dirty="0">
                <a:solidFill>
                  <a:srgbClr val="002060"/>
                </a:solidFill>
                <a:latin typeface="Cambria"/>
                <a:cs typeface="Cambria"/>
              </a:rPr>
              <a:t>P</a:t>
            </a:r>
            <a:r>
              <a:rPr b="1" spc="290" dirty="0">
                <a:solidFill>
                  <a:srgbClr val="002060"/>
                </a:solidFill>
                <a:latin typeface="Cambria"/>
                <a:cs typeface="Cambria"/>
              </a:rPr>
              <a:t>ASS</a:t>
            </a:r>
            <a:r>
              <a:rPr b="1" spc="295" dirty="0">
                <a:solidFill>
                  <a:srgbClr val="002060"/>
                </a:solidFill>
                <a:latin typeface="Cambria"/>
                <a:cs typeface="Cambria"/>
              </a:rPr>
              <a:t> </a:t>
            </a:r>
            <a:r>
              <a:rPr sz="3000" b="1" spc="300" dirty="0">
                <a:solidFill>
                  <a:srgbClr val="002060"/>
                </a:solidFill>
                <a:latin typeface="Cambria"/>
                <a:cs typeface="Cambria"/>
              </a:rPr>
              <a:t>A</a:t>
            </a:r>
            <a:r>
              <a:rPr b="1" spc="300" dirty="0">
                <a:solidFill>
                  <a:srgbClr val="002060"/>
                </a:solidFill>
                <a:latin typeface="Cambria"/>
                <a:cs typeface="Cambria"/>
              </a:rPr>
              <a:t>SSIGNMENT</a:t>
            </a:r>
            <a:r>
              <a:rPr b="1" spc="270" dirty="0">
                <a:solidFill>
                  <a:srgbClr val="002060"/>
                </a:solidFill>
                <a:latin typeface="Cambria"/>
                <a:cs typeface="Cambria"/>
              </a:rPr>
              <a:t> </a:t>
            </a:r>
            <a:r>
              <a:rPr sz="3000" b="1" spc="170" dirty="0">
                <a:solidFill>
                  <a:srgbClr val="002060"/>
                </a:solidFill>
                <a:latin typeface="Cambria"/>
                <a:cs typeface="Cambria"/>
              </a:rPr>
              <a:t>(C</a:t>
            </a:r>
            <a:r>
              <a:rPr b="1" spc="170" dirty="0">
                <a:solidFill>
                  <a:srgbClr val="002060"/>
                </a:solidFill>
                <a:latin typeface="Cambria"/>
                <a:cs typeface="Cambria"/>
              </a:rPr>
              <a:t>ONT</a:t>
            </a:r>
            <a:r>
              <a:rPr sz="3000" b="1" spc="170" dirty="0">
                <a:solidFill>
                  <a:srgbClr val="002060"/>
                </a:solidFill>
                <a:latin typeface="Cambria"/>
                <a:cs typeface="Cambria"/>
              </a:rPr>
              <a:t>.)</a:t>
            </a:r>
            <a:endParaRPr sz="3000" b="1" dirty="0">
              <a:solidFill>
                <a:srgbClr val="002060"/>
              </a:solidFill>
              <a:latin typeface="Cambria"/>
              <a:cs typeface="Cambria"/>
            </a:endParaRPr>
          </a:p>
        </p:txBody>
      </p:sp>
      <p:sp>
        <p:nvSpPr>
          <p:cNvPr id="10" name="object 3"/>
          <p:cNvSpPr txBox="1"/>
          <p:nvPr/>
        </p:nvSpPr>
        <p:spPr>
          <a:xfrm>
            <a:off x="535940" y="1554879"/>
            <a:ext cx="6758305" cy="3538854"/>
          </a:xfrm>
          <a:prstGeom prst="rect">
            <a:avLst/>
          </a:prstGeom>
        </p:spPr>
        <p:txBody>
          <a:bodyPr vert="horz" wrap="square" lIns="0" tIns="86360" rIns="0" bIns="0" rtlCol="0">
            <a:spAutoFit/>
          </a:bodyPr>
          <a:lstStyle/>
          <a:p>
            <a:pPr marL="285115" indent="-273050">
              <a:lnSpc>
                <a:spcPct val="100000"/>
              </a:lnSpc>
              <a:spcBef>
                <a:spcPts val="680"/>
              </a:spcBef>
              <a:buClr>
                <a:srgbClr val="FD8537"/>
              </a:buClr>
              <a:buSzPct val="68750"/>
              <a:buFont typeface="Wingdings"/>
              <a:buChar char=""/>
              <a:tabLst>
                <a:tab pos="285750" algn="l"/>
              </a:tabLst>
            </a:pPr>
            <a:r>
              <a:rPr sz="2400" spc="130" dirty="0">
                <a:latin typeface="Cambria"/>
                <a:cs typeface="Cambria"/>
              </a:rPr>
              <a:t>Example</a:t>
            </a:r>
            <a:r>
              <a:rPr sz="2400" spc="120" dirty="0">
                <a:latin typeface="Cambria"/>
                <a:cs typeface="Cambria"/>
              </a:rPr>
              <a:t> </a:t>
            </a:r>
            <a:r>
              <a:rPr sz="2400" spc="90" dirty="0">
                <a:latin typeface="Cambria"/>
                <a:cs typeface="Cambria"/>
              </a:rPr>
              <a:t>with</a:t>
            </a:r>
            <a:r>
              <a:rPr sz="2400" spc="120" dirty="0">
                <a:latin typeface="Cambria"/>
                <a:cs typeface="Cambria"/>
              </a:rPr>
              <a:t> </a:t>
            </a:r>
            <a:r>
              <a:rPr sz="2400" spc="65" dirty="0">
                <a:latin typeface="Cambria"/>
                <a:cs typeface="Cambria"/>
              </a:rPr>
              <a:t>threshold</a:t>
            </a:r>
            <a:r>
              <a:rPr sz="2400" spc="110" dirty="0">
                <a:latin typeface="Cambria"/>
                <a:cs typeface="Cambria"/>
              </a:rPr>
              <a:t> </a:t>
            </a:r>
            <a:r>
              <a:rPr sz="2400" spc="-5" dirty="0">
                <a:latin typeface="Cambria"/>
                <a:cs typeface="Cambria"/>
              </a:rPr>
              <a:t>of</a:t>
            </a:r>
            <a:r>
              <a:rPr sz="2400" spc="120" dirty="0">
                <a:latin typeface="Cambria"/>
                <a:cs typeface="Cambria"/>
              </a:rPr>
              <a:t> </a:t>
            </a:r>
            <a:r>
              <a:rPr sz="2400" dirty="0">
                <a:latin typeface="Cambria"/>
                <a:cs typeface="Cambria"/>
              </a:rPr>
              <a:t>10</a:t>
            </a:r>
          </a:p>
          <a:p>
            <a:pPr marL="652780" lvl="1" indent="-273050">
              <a:lnSpc>
                <a:spcPct val="100000"/>
              </a:lnSpc>
              <a:spcBef>
                <a:spcPts val="509"/>
              </a:spcBef>
              <a:buClr>
                <a:srgbClr val="FD8537"/>
              </a:buClr>
              <a:buSzPct val="78571"/>
              <a:buFont typeface="Segoe UI Symbol"/>
              <a:buChar char="⚫"/>
              <a:tabLst>
                <a:tab pos="652145" algn="l"/>
                <a:tab pos="652780" algn="l"/>
              </a:tabLst>
            </a:pPr>
            <a:r>
              <a:rPr sz="2100" spc="135" dirty="0">
                <a:latin typeface="Cambria"/>
                <a:cs typeface="Cambria"/>
              </a:rPr>
              <a:t>Class</a:t>
            </a:r>
            <a:r>
              <a:rPr sz="2100" spc="95" dirty="0">
                <a:latin typeface="Cambria"/>
                <a:cs typeface="Cambria"/>
              </a:rPr>
              <a:t> </a:t>
            </a:r>
            <a:r>
              <a:rPr sz="2100" spc="60" dirty="0">
                <a:latin typeface="Cambria"/>
                <a:cs typeface="Cambria"/>
              </a:rPr>
              <a:t>generated</a:t>
            </a:r>
            <a:endParaRPr sz="2100" dirty="0">
              <a:latin typeface="Cambria"/>
              <a:cs typeface="Cambria"/>
            </a:endParaRPr>
          </a:p>
          <a:p>
            <a:pPr marL="927100" lvl="2" indent="-183515">
              <a:lnSpc>
                <a:spcPct val="100000"/>
              </a:lnSpc>
              <a:spcBef>
                <a:spcPts val="434"/>
              </a:spcBef>
              <a:buClr>
                <a:srgbClr val="DF752E"/>
              </a:buClr>
              <a:buSzPct val="58333"/>
              <a:buFont typeface="Wingdings"/>
              <a:buChar char=""/>
              <a:tabLst>
                <a:tab pos="927100" algn="l"/>
              </a:tabLst>
            </a:pPr>
            <a:r>
              <a:rPr sz="1800" spc="114" dirty="0">
                <a:latin typeface="Cambria"/>
                <a:cs typeface="Cambria"/>
              </a:rPr>
              <a:t>Class</a:t>
            </a:r>
            <a:r>
              <a:rPr sz="1800" spc="95" dirty="0">
                <a:latin typeface="Cambria"/>
                <a:cs typeface="Cambria"/>
              </a:rPr>
              <a:t> </a:t>
            </a:r>
            <a:r>
              <a:rPr sz="1800" dirty="0">
                <a:latin typeface="Cambria"/>
                <a:cs typeface="Cambria"/>
              </a:rPr>
              <a:t>1</a:t>
            </a:r>
            <a:r>
              <a:rPr sz="1800" spc="95" dirty="0">
                <a:latin typeface="Cambria"/>
                <a:cs typeface="Cambria"/>
              </a:rPr>
              <a:t> </a:t>
            </a:r>
            <a:r>
              <a:rPr sz="1800" spc="90" dirty="0">
                <a:latin typeface="Cambria"/>
                <a:cs typeface="Cambria"/>
              </a:rPr>
              <a:t>= </a:t>
            </a:r>
            <a:r>
              <a:rPr sz="1800" spc="75" dirty="0">
                <a:latin typeface="Cambria"/>
                <a:cs typeface="Cambria"/>
              </a:rPr>
              <a:t>Term</a:t>
            </a:r>
            <a:r>
              <a:rPr sz="1800" spc="95" dirty="0">
                <a:latin typeface="Cambria"/>
                <a:cs typeface="Cambria"/>
              </a:rPr>
              <a:t> </a:t>
            </a:r>
            <a:r>
              <a:rPr sz="1800" spc="65" dirty="0">
                <a:latin typeface="Cambria"/>
                <a:cs typeface="Cambria"/>
              </a:rPr>
              <a:t>1,</a:t>
            </a:r>
            <a:r>
              <a:rPr sz="1800" spc="100" dirty="0">
                <a:latin typeface="Cambria"/>
                <a:cs typeface="Cambria"/>
              </a:rPr>
              <a:t> </a:t>
            </a:r>
            <a:r>
              <a:rPr sz="1800" spc="75" dirty="0">
                <a:latin typeface="Cambria"/>
                <a:cs typeface="Cambria"/>
              </a:rPr>
              <a:t>Term</a:t>
            </a:r>
            <a:r>
              <a:rPr sz="1800" spc="95" dirty="0">
                <a:latin typeface="Cambria"/>
                <a:cs typeface="Cambria"/>
              </a:rPr>
              <a:t> </a:t>
            </a:r>
            <a:r>
              <a:rPr sz="1800" spc="65" dirty="0">
                <a:latin typeface="Cambria"/>
                <a:cs typeface="Cambria"/>
              </a:rPr>
              <a:t>3,</a:t>
            </a:r>
            <a:r>
              <a:rPr sz="1800" spc="95" dirty="0">
                <a:latin typeface="Cambria"/>
                <a:cs typeface="Cambria"/>
              </a:rPr>
              <a:t> </a:t>
            </a:r>
            <a:r>
              <a:rPr sz="1800" spc="75" dirty="0">
                <a:latin typeface="Cambria"/>
                <a:cs typeface="Cambria"/>
              </a:rPr>
              <a:t>Term</a:t>
            </a:r>
            <a:r>
              <a:rPr sz="1800" spc="95" dirty="0">
                <a:latin typeface="Cambria"/>
                <a:cs typeface="Cambria"/>
              </a:rPr>
              <a:t> </a:t>
            </a:r>
            <a:r>
              <a:rPr sz="1800" dirty="0">
                <a:latin typeface="Cambria"/>
                <a:cs typeface="Cambria"/>
              </a:rPr>
              <a:t>4</a:t>
            </a:r>
          </a:p>
          <a:p>
            <a:pPr marL="927100" lvl="2" indent="-183515">
              <a:lnSpc>
                <a:spcPct val="100000"/>
              </a:lnSpc>
              <a:spcBef>
                <a:spcPts val="430"/>
              </a:spcBef>
              <a:buClr>
                <a:srgbClr val="DF752E"/>
              </a:buClr>
              <a:buSzPct val="58333"/>
              <a:buFont typeface="Wingdings"/>
              <a:buChar char=""/>
              <a:tabLst>
                <a:tab pos="927100" algn="l"/>
              </a:tabLst>
            </a:pPr>
            <a:r>
              <a:rPr sz="1800" spc="95" dirty="0">
                <a:latin typeface="Cambria"/>
                <a:cs typeface="Cambria"/>
              </a:rPr>
              <a:t>Class2</a:t>
            </a:r>
            <a:r>
              <a:rPr sz="1800" spc="90" dirty="0">
                <a:latin typeface="Cambria"/>
                <a:cs typeface="Cambria"/>
              </a:rPr>
              <a:t> =</a:t>
            </a:r>
            <a:r>
              <a:rPr sz="1800" spc="95" dirty="0">
                <a:latin typeface="Cambria"/>
                <a:cs typeface="Cambria"/>
              </a:rPr>
              <a:t> </a:t>
            </a:r>
            <a:r>
              <a:rPr sz="1800" spc="75" dirty="0">
                <a:latin typeface="Cambria"/>
                <a:cs typeface="Cambria"/>
              </a:rPr>
              <a:t>Term</a:t>
            </a:r>
            <a:r>
              <a:rPr sz="1800" spc="95" dirty="0">
                <a:latin typeface="Cambria"/>
                <a:cs typeface="Cambria"/>
              </a:rPr>
              <a:t> </a:t>
            </a:r>
            <a:r>
              <a:rPr sz="1800" spc="65" dirty="0">
                <a:latin typeface="Cambria"/>
                <a:cs typeface="Cambria"/>
              </a:rPr>
              <a:t>2,</a:t>
            </a:r>
            <a:r>
              <a:rPr sz="1800" spc="95" dirty="0">
                <a:latin typeface="Cambria"/>
                <a:cs typeface="Cambria"/>
              </a:rPr>
              <a:t> </a:t>
            </a:r>
            <a:r>
              <a:rPr sz="1800" spc="75" dirty="0">
                <a:latin typeface="Cambria"/>
                <a:cs typeface="Cambria"/>
              </a:rPr>
              <a:t>Term</a:t>
            </a:r>
            <a:r>
              <a:rPr sz="1800" spc="95" dirty="0">
                <a:latin typeface="Cambria"/>
                <a:cs typeface="Cambria"/>
              </a:rPr>
              <a:t> </a:t>
            </a:r>
            <a:r>
              <a:rPr sz="1800" spc="65" dirty="0">
                <a:latin typeface="Cambria"/>
                <a:cs typeface="Cambria"/>
              </a:rPr>
              <a:t>6,</a:t>
            </a:r>
            <a:r>
              <a:rPr sz="1800" spc="90" dirty="0">
                <a:latin typeface="Cambria"/>
                <a:cs typeface="Cambria"/>
              </a:rPr>
              <a:t> </a:t>
            </a:r>
            <a:r>
              <a:rPr sz="1800" spc="75" dirty="0">
                <a:latin typeface="Cambria"/>
                <a:cs typeface="Cambria"/>
              </a:rPr>
              <a:t>Term</a:t>
            </a:r>
            <a:r>
              <a:rPr sz="1800" spc="95" dirty="0">
                <a:latin typeface="Cambria"/>
                <a:cs typeface="Cambria"/>
              </a:rPr>
              <a:t> </a:t>
            </a:r>
            <a:r>
              <a:rPr sz="1800" dirty="0">
                <a:latin typeface="Cambria"/>
                <a:cs typeface="Cambria"/>
              </a:rPr>
              <a:t>8</a:t>
            </a:r>
          </a:p>
          <a:p>
            <a:pPr marL="927100" lvl="2" indent="-183515">
              <a:lnSpc>
                <a:spcPct val="100000"/>
              </a:lnSpc>
              <a:spcBef>
                <a:spcPts val="430"/>
              </a:spcBef>
              <a:buClr>
                <a:srgbClr val="DF752E"/>
              </a:buClr>
              <a:buSzPct val="58333"/>
              <a:buFont typeface="Wingdings"/>
              <a:buChar char=""/>
              <a:tabLst>
                <a:tab pos="927100" algn="l"/>
              </a:tabLst>
            </a:pPr>
            <a:r>
              <a:rPr sz="1800" spc="114" dirty="0">
                <a:latin typeface="Cambria"/>
                <a:cs typeface="Cambria"/>
              </a:rPr>
              <a:t>Class</a:t>
            </a:r>
            <a:r>
              <a:rPr sz="1800" spc="80" dirty="0">
                <a:latin typeface="Cambria"/>
                <a:cs typeface="Cambria"/>
              </a:rPr>
              <a:t> </a:t>
            </a:r>
            <a:r>
              <a:rPr sz="1800" dirty="0">
                <a:latin typeface="Cambria"/>
                <a:cs typeface="Cambria"/>
              </a:rPr>
              <a:t>3</a:t>
            </a:r>
            <a:r>
              <a:rPr sz="1800" spc="85" dirty="0">
                <a:latin typeface="Cambria"/>
                <a:cs typeface="Cambria"/>
              </a:rPr>
              <a:t> </a:t>
            </a:r>
            <a:r>
              <a:rPr sz="1800" spc="90" dirty="0">
                <a:latin typeface="Cambria"/>
                <a:cs typeface="Cambria"/>
              </a:rPr>
              <a:t>=</a:t>
            </a:r>
            <a:r>
              <a:rPr sz="1800" spc="80" dirty="0">
                <a:latin typeface="Cambria"/>
                <a:cs typeface="Cambria"/>
              </a:rPr>
              <a:t> </a:t>
            </a:r>
            <a:r>
              <a:rPr sz="1800" spc="75" dirty="0">
                <a:latin typeface="Cambria"/>
                <a:cs typeface="Cambria"/>
              </a:rPr>
              <a:t>Term</a:t>
            </a:r>
            <a:r>
              <a:rPr sz="1800" spc="85" dirty="0">
                <a:latin typeface="Cambria"/>
                <a:cs typeface="Cambria"/>
              </a:rPr>
              <a:t> </a:t>
            </a:r>
            <a:r>
              <a:rPr sz="1800" dirty="0">
                <a:latin typeface="Cambria"/>
                <a:cs typeface="Cambria"/>
              </a:rPr>
              <a:t>5</a:t>
            </a:r>
          </a:p>
          <a:p>
            <a:pPr marL="927100" lvl="2" indent="-183515">
              <a:lnSpc>
                <a:spcPct val="100000"/>
              </a:lnSpc>
              <a:spcBef>
                <a:spcPts val="434"/>
              </a:spcBef>
              <a:buClr>
                <a:srgbClr val="DF752E"/>
              </a:buClr>
              <a:buSzPct val="58333"/>
              <a:buFont typeface="Wingdings"/>
              <a:buChar char=""/>
              <a:tabLst>
                <a:tab pos="927100" algn="l"/>
              </a:tabLst>
            </a:pPr>
            <a:r>
              <a:rPr sz="1800" spc="114" dirty="0">
                <a:latin typeface="Cambria"/>
                <a:cs typeface="Cambria"/>
              </a:rPr>
              <a:t>Class</a:t>
            </a:r>
            <a:r>
              <a:rPr sz="1800" spc="80" dirty="0">
                <a:latin typeface="Cambria"/>
                <a:cs typeface="Cambria"/>
              </a:rPr>
              <a:t> </a:t>
            </a:r>
            <a:r>
              <a:rPr sz="1800" dirty="0">
                <a:latin typeface="Cambria"/>
                <a:cs typeface="Cambria"/>
              </a:rPr>
              <a:t>4</a:t>
            </a:r>
            <a:r>
              <a:rPr sz="1800" spc="85" dirty="0">
                <a:latin typeface="Cambria"/>
                <a:cs typeface="Cambria"/>
              </a:rPr>
              <a:t> </a:t>
            </a:r>
            <a:r>
              <a:rPr sz="1800" spc="90" dirty="0">
                <a:latin typeface="Cambria"/>
                <a:cs typeface="Cambria"/>
              </a:rPr>
              <a:t>=</a:t>
            </a:r>
            <a:r>
              <a:rPr sz="1800" spc="80" dirty="0">
                <a:latin typeface="Cambria"/>
                <a:cs typeface="Cambria"/>
              </a:rPr>
              <a:t> </a:t>
            </a:r>
            <a:r>
              <a:rPr sz="1800" spc="75" dirty="0">
                <a:latin typeface="Cambria"/>
                <a:cs typeface="Cambria"/>
              </a:rPr>
              <a:t>Term</a:t>
            </a:r>
            <a:r>
              <a:rPr sz="1800" spc="85" dirty="0">
                <a:latin typeface="Cambria"/>
                <a:cs typeface="Cambria"/>
              </a:rPr>
              <a:t> </a:t>
            </a:r>
            <a:r>
              <a:rPr sz="1800" dirty="0">
                <a:latin typeface="Cambria"/>
                <a:cs typeface="Cambria"/>
              </a:rPr>
              <a:t>7</a:t>
            </a:r>
          </a:p>
          <a:p>
            <a:pPr marL="652780" lvl="1" indent="-273050">
              <a:lnSpc>
                <a:spcPct val="100000"/>
              </a:lnSpc>
              <a:spcBef>
                <a:spcPts val="505"/>
              </a:spcBef>
              <a:buClr>
                <a:srgbClr val="FD8537"/>
              </a:buClr>
              <a:buSzPct val="78571"/>
              <a:buFont typeface="Segoe UI Symbol"/>
              <a:buChar char="⚫"/>
              <a:tabLst>
                <a:tab pos="652145" algn="l"/>
                <a:tab pos="652780" algn="l"/>
              </a:tabLst>
            </a:pPr>
            <a:r>
              <a:rPr sz="2100" spc="80" dirty="0">
                <a:latin typeface="Cambria"/>
                <a:cs typeface="Cambria"/>
              </a:rPr>
              <a:t>Centroids</a:t>
            </a:r>
            <a:r>
              <a:rPr sz="2100" spc="100" dirty="0">
                <a:latin typeface="Cambria"/>
                <a:cs typeface="Cambria"/>
              </a:rPr>
              <a:t> </a:t>
            </a:r>
            <a:r>
              <a:rPr sz="2100" spc="80" dirty="0">
                <a:latin typeface="Cambria"/>
                <a:cs typeface="Cambria"/>
              </a:rPr>
              <a:t>values</a:t>
            </a:r>
            <a:r>
              <a:rPr sz="2100" spc="100" dirty="0">
                <a:latin typeface="Cambria"/>
                <a:cs typeface="Cambria"/>
              </a:rPr>
              <a:t> </a:t>
            </a:r>
            <a:r>
              <a:rPr sz="2100" spc="60" dirty="0">
                <a:latin typeface="Cambria"/>
                <a:cs typeface="Cambria"/>
              </a:rPr>
              <a:t>used</a:t>
            </a:r>
            <a:endParaRPr sz="2100" dirty="0">
              <a:latin typeface="Cambria"/>
              <a:cs typeface="Cambria"/>
            </a:endParaRPr>
          </a:p>
          <a:p>
            <a:pPr marL="927100" lvl="2" indent="-183515">
              <a:lnSpc>
                <a:spcPct val="100000"/>
              </a:lnSpc>
              <a:spcBef>
                <a:spcPts val="430"/>
              </a:spcBef>
              <a:buClr>
                <a:srgbClr val="DF752E"/>
              </a:buClr>
              <a:buSzPct val="58333"/>
              <a:buFont typeface="Wingdings"/>
              <a:buChar char=""/>
              <a:tabLst>
                <a:tab pos="927100" algn="l"/>
              </a:tabLst>
            </a:pPr>
            <a:r>
              <a:rPr sz="1800" spc="114" dirty="0">
                <a:latin typeface="Cambria"/>
                <a:cs typeface="Cambria"/>
              </a:rPr>
              <a:t>Class</a:t>
            </a:r>
            <a:r>
              <a:rPr sz="1800" spc="90" dirty="0">
                <a:latin typeface="Cambria"/>
                <a:cs typeface="Cambria"/>
              </a:rPr>
              <a:t> </a:t>
            </a:r>
            <a:r>
              <a:rPr sz="1800" spc="5" dirty="0">
                <a:latin typeface="Cambria"/>
                <a:cs typeface="Cambria"/>
              </a:rPr>
              <a:t>1</a:t>
            </a:r>
            <a:r>
              <a:rPr sz="1800" spc="95" dirty="0">
                <a:latin typeface="Cambria"/>
                <a:cs typeface="Cambria"/>
              </a:rPr>
              <a:t> </a:t>
            </a:r>
            <a:r>
              <a:rPr sz="1800" spc="40" dirty="0">
                <a:latin typeface="Cambria"/>
                <a:cs typeface="Cambria"/>
              </a:rPr>
              <a:t>(Term</a:t>
            </a:r>
            <a:r>
              <a:rPr sz="1800" spc="105" dirty="0">
                <a:latin typeface="Cambria"/>
                <a:cs typeface="Cambria"/>
              </a:rPr>
              <a:t> </a:t>
            </a:r>
            <a:r>
              <a:rPr sz="1800" spc="65" dirty="0">
                <a:latin typeface="Cambria"/>
                <a:cs typeface="Cambria"/>
              </a:rPr>
              <a:t>1,</a:t>
            </a:r>
            <a:r>
              <a:rPr sz="1800" spc="90" dirty="0">
                <a:latin typeface="Cambria"/>
                <a:cs typeface="Cambria"/>
              </a:rPr>
              <a:t> </a:t>
            </a:r>
            <a:r>
              <a:rPr sz="1800" spc="75" dirty="0">
                <a:latin typeface="Cambria"/>
                <a:cs typeface="Cambria"/>
              </a:rPr>
              <a:t>Term</a:t>
            </a:r>
            <a:r>
              <a:rPr sz="1800" spc="105" dirty="0">
                <a:latin typeface="Cambria"/>
                <a:cs typeface="Cambria"/>
              </a:rPr>
              <a:t> </a:t>
            </a:r>
            <a:r>
              <a:rPr sz="1800" spc="-45" dirty="0">
                <a:latin typeface="Cambria"/>
                <a:cs typeface="Cambria"/>
              </a:rPr>
              <a:t>3)</a:t>
            </a:r>
            <a:r>
              <a:rPr sz="1800" spc="95" dirty="0">
                <a:latin typeface="Cambria"/>
                <a:cs typeface="Cambria"/>
              </a:rPr>
              <a:t> =</a:t>
            </a:r>
            <a:r>
              <a:rPr sz="1800" spc="90" dirty="0">
                <a:latin typeface="Cambria"/>
                <a:cs typeface="Cambria"/>
              </a:rPr>
              <a:t> </a:t>
            </a:r>
            <a:r>
              <a:rPr sz="1800" spc="65" dirty="0">
                <a:latin typeface="Cambria"/>
                <a:cs typeface="Cambria"/>
              </a:rPr>
              <a:t>0,</a:t>
            </a:r>
            <a:r>
              <a:rPr sz="1800" spc="95" dirty="0">
                <a:latin typeface="Cambria"/>
                <a:cs typeface="Cambria"/>
              </a:rPr>
              <a:t> </a:t>
            </a:r>
            <a:r>
              <a:rPr sz="1800" spc="-65" dirty="0">
                <a:latin typeface="Cambria"/>
                <a:cs typeface="Cambria"/>
              </a:rPr>
              <a:t>7/2,</a:t>
            </a:r>
            <a:r>
              <a:rPr sz="1800" spc="95" dirty="0">
                <a:latin typeface="Cambria"/>
                <a:cs typeface="Cambria"/>
              </a:rPr>
              <a:t> </a:t>
            </a:r>
            <a:r>
              <a:rPr sz="1800" spc="-65" dirty="0">
                <a:latin typeface="Cambria"/>
                <a:cs typeface="Cambria"/>
              </a:rPr>
              <a:t>3/2,</a:t>
            </a:r>
            <a:r>
              <a:rPr sz="1800" spc="90" dirty="0">
                <a:latin typeface="Cambria"/>
                <a:cs typeface="Cambria"/>
              </a:rPr>
              <a:t> </a:t>
            </a:r>
            <a:r>
              <a:rPr sz="1800" spc="65" dirty="0">
                <a:latin typeface="Cambria"/>
                <a:cs typeface="Cambria"/>
              </a:rPr>
              <a:t>0,</a:t>
            </a:r>
            <a:r>
              <a:rPr sz="1800" spc="100" dirty="0">
                <a:latin typeface="Cambria"/>
                <a:cs typeface="Cambria"/>
              </a:rPr>
              <a:t> </a:t>
            </a:r>
            <a:r>
              <a:rPr sz="1800" spc="-130" dirty="0">
                <a:latin typeface="Cambria"/>
                <a:cs typeface="Cambria"/>
              </a:rPr>
              <a:t>4/2</a:t>
            </a:r>
            <a:endParaRPr sz="1800" dirty="0">
              <a:latin typeface="Cambria"/>
              <a:cs typeface="Cambria"/>
            </a:endParaRPr>
          </a:p>
          <a:p>
            <a:pPr marL="927100" lvl="2" indent="-183515">
              <a:lnSpc>
                <a:spcPct val="100000"/>
              </a:lnSpc>
              <a:spcBef>
                <a:spcPts val="434"/>
              </a:spcBef>
              <a:buClr>
                <a:srgbClr val="DF752E"/>
              </a:buClr>
              <a:buSzPct val="58333"/>
              <a:buFont typeface="Wingdings"/>
              <a:buChar char=""/>
              <a:tabLst>
                <a:tab pos="927100" algn="l"/>
              </a:tabLst>
            </a:pPr>
            <a:r>
              <a:rPr sz="1800" spc="114" dirty="0">
                <a:latin typeface="Cambria"/>
                <a:cs typeface="Cambria"/>
              </a:rPr>
              <a:t>Class</a:t>
            </a:r>
            <a:r>
              <a:rPr sz="1800" spc="95" dirty="0">
                <a:latin typeface="Cambria"/>
                <a:cs typeface="Cambria"/>
              </a:rPr>
              <a:t> </a:t>
            </a:r>
            <a:r>
              <a:rPr sz="1800" dirty="0">
                <a:latin typeface="Cambria"/>
                <a:cs typeface="Cambria"/>
              </a:rPr>
              <a:t>1</a:t>
            </a:r>
            <a:r>
              <a:rPr sz="1800" spc="100" dirty="0">
                <a:latin typeface="Cambria"/>
                <a:cs typeface="Cambria"/>
              </a:rPr>
              <a:t> </a:t>
            </a:r>
            <a:r>
              <a:rPr sz="1800" spc="45" dirty="0">
                <a:latin typeface="Cambria"/>
                <a:cs typeface="Cambria"/>
              </a:rPr>
              <a:t>(Term</a:t>
            </a:r>
            <a:r>
              <a:rPr sz="1800" spc="95" dirty="0">
                <a:latin typeface="Cambria"/>
                <a:cs typeface="Cambria"/>
              </a:rPr>
              <a:t> </a:t>
            </a:r>
            <a:r>
              <a:rPr sz="1800" spc="65" dirty="0">
                <a:latin typeface="Cambria"/>
                <a:cs typeface="Cambria"/>
              </a:rPr>
              <a:t>1,</a:t>
            </a:r>
            <a:r>
              <a:rPr sz="1800" spc="95" dirty="0">
                <a:latin typeface="Cambria"/>
                <a:cs typeface="Cambria"/>
              </a:rPr>
              <a:t> </a:t>
            </a:r>
            <a:r>
              <a:rPr sz="1800" spc="75" dirty="0">
                <a:latin typeface="Cambria"/>
                <a:cs typeface="Cambria"/>
              </a:rPr>
              <a:t>Term</a:t>
            </a:r>
            <a:r>
              <a:rPr sz="1800" spc="95" dirty="0">
                <a:latin typeface="Cambria"/>
                <a:cs typeface="Cambria"/>
              </a:rPr>
              <a:t> </a:t>
            </a:r>
            <a:r>
              <a:rPr sz="1800" spc="65" dirty="0">
                <a:latin typeface="Cambria"/>
                <a:cs typeface="Cambria"/>
              </a:rPr>
              <a:t>3,</a:t>
            </a:r>
            <a:r>
              <a:rPr sz="1800" spc="100" dirty="0">
                <a:latin typeface="Cambria"/>
                <a:cs typeface="Cambria"/>
              </a:rPr>
              <a:t> </a:t>
            </a:r>
            <a:r>
              <a:rPr sz="1800" spc="75" dirty="0">
                <a:latin typeface="Cambria"/>
                <a:cs typeface="Cambria"/>
              </a:rPr>
              <a:t>Term</a:t>
            </a:r>
            <a:r>
              <a:rPr sz="1800" spc="100" dirty="0">
                <a:latin typeface="Cambria"/>
                <a:cs typeface="Cambria"/>
              </a:rPr>
              <a:t> </a:t>
            </a:r>
            <a:r>
              <a:rPr sz="1800" spc="-45" dirty="0">
                <a:latin typeface="Cambria"/>
                <a:cs typeface="Cambria"/>
              </a:rPr>
              <a:t>4)</a:t>
            </a:r>
            <a:r>
              <a:rPr sz="1800" spc="95" dirty="0">
                <a:latin typeface="Cambria"/>
                <a:cs typeface="Cambria"/>
              </a:rPr>
              <a:t> </a:t>
            </a:r>
            <a:r>
              <a:rPr sz="1800" spc="90" dirty="0">
                <a:latin typeface="Cambria"/>
                <a:cs typeface="Cambria"/>
              </a:rPr>
              <a:t>=</a:t>
            </a:r>
            <a:r>
              <a:rPr sz="1800" spc="100" dirty="0">
                <a:latin typeface="Cambria"/>
                <a:cs typeface="Cambria"/>
              </a:rPr>
              <a:t> </a:t>
            </a:r>
            <a:r>
              <a:rPr sz="1800" spc="65" dirty="0">
                <a:latin typeface="Cambria"/>
                <a:cs typeface="Cambria"/>
              </a:rPr>
              <a:t>0,</a:t>
            </a:r>
            <a:r>
              <a:rPr sz="1800" spc="90" dirty="0">
                <a:latin typeface="Cambria"/>
                <a:cs typeface="Cambria"/>
              </a:rPr>
              <a:t> </a:t>
            </a:r>
            <a:r>
              <a:rPr sz="1800" spc="-55" dirty="0">
                <a:latin typeface="Cambria"/>
                <a:cs typeface="Cambria"/>
              </a:rPr>
              <a:t>10/3,</a:t>
            </a:r>
            <a:r>
              <a:rPr sz="1800" spc="100" dirty="0">
                <a:latin typeface="Cambria"/>
                <a:cs typeface="Cambria"/>
              </a:rPr>
              <a:t> </a:t>
            </a:r>
            <a:r>
              <a:rPr sz="1800" spc="-65" dirty="0">
                <a:latin typeface="Cambria"/>
                <a:cs typeface="Cambria"/>
              </a:rPr>
              <a:t>3/3,</a:t>
            </a:r>
            <a:r>
              <a:rPr sz="1800" spc="95" dirty="0">
                <a:latin typeface="Cambria"/>
                <a:cs typeface="Cambria"/>
              </a:rPr>
              <a:t> </a:t>
            </a:r>
            <a:r>
              <a:rPr sz="1800" spc="-65" dirty="0">
                <a:latin typeface="Cambria"/>
                <a:cs typeface="Cambria"/>
              </a:rPr>
              <a:t>3/3,</a:t>
            </a:r>
            <a:r>
              <a:rPr sz="1800" spc="95" dirty="0">
                <a:latin typeface="Cambria"/>
                <a:cs typeface="Cambria"/>
              </a:rPr>
              <a:t> </a:t>
            </a:r>
            <a:r>
              <a:rPr sz="1800" spc="-130" dirty="0">
                <a:latin typeface="Cambria"/>
                <a:cs typeface="Cambria"/>
              </a:rPr>
              <a:t>7/3</a:t>
            </a:r>
            <a:endParaRPr sz="1800" dirty="0">
              <a:latin typeface="Cambria"/>
              <a:cs typeface="Cambria"/>
            </a:endParaRPr>
          </a:p>
          <a:p>
            <a:pPr marL="927100" lvl="2" indent="-183515">
              <a:lnSpc>
                <a:spcPct val="100000"/>
              </a:lnSpc>
              <a:spcBef>
                <a:spcPts val="430"/>
              </a:spcBef>
              <a:buClr>
                <a:srgbClr val="DF752E"/>
              </a:buClr>
              <a:buSzPct val="58333"/>
              <a:buFont typeface="Wingdings"/>
              <a:buChar char=""/>
              <a:tabLst>
                <a:tab pos="927100" algn="l"/>
              </a:tabLst>
            </a:pPr>
            <a:r>
              <a:rPr sz="1800" spc="114" dirty="0">
                <a:latin typeface="Cambria"/>
                <a:cs typeface="Cambria"/>
              </a:rPr>
              <a:t>Class</a:t>
            </a:r>
            <a:r>
              <a:rPr sz="1800" spc="95" dirty="0">
                <a:latin typeface="Cambria"/>
                <a:cs typeface="Cambria"/>
              </a:rPr>
              <a:t> </a:t>
            </a:r>
            <a:r>
              <a:rPr sz="1800" dirty="0">
                <a:latin typeface="Cambria"/>
                <a:cs typeface="Cambria"/>
              </a:rPr>
              <a:t>2</a:t>
            </a:r>
            <a:r>
              <a:rPr sz="1800" spc="95" dirty="0">
                <a:latin typeface="Cambria"/>
                <a:cs typeface="Cambria"/>
              </a:rPr>
              <a:t> </a:t>
            </a:r>
            <a:r>
              <a:rPr sz="1800" spc="45" dirty="0">
                <a:latin typeface="Cambria"/>
                <a:cs typeface="Cambria"/>
              </a:rPr>
              <a:t>(Term</a:t>
            </a:r>
            <a:r>
              <a:rPr sz="1800" spc="95" dirty="0">
                <a:latin typeface="Cambria"/>
                <a:cs typeface="Cambria"/>
              </a:rPr>
              <a:t> </a:t>
            </a:r>
            <a:r>
              <a:rPr sz="1800" spc="65" dirty="0">
                <a:latin typeface="Cambria"/>
                <a:cs typeface="Cambria"/>
              </a:rPr>
              <a:t>2,</a:t>
            </a:r>
            <a:r>
              <a:rPr sz="1800" spc="90" dirty="0">
                <a:latin typeface="Cambria"/>
                <a:cs typeface="Cambria"/>
              </a:rPr>
              <a:t> </a:t>
            </a:r>
            <a:r>
              <a:rPr sz="1800" spc="75" dirty="0">
                <a:latin typeface="Cambria"/>
                <a:cs typeface="Cambria"/>
              </a:rPr>
              <a:t>Term</a:t>
            </a:r>
            <a:r>
              <a:rPr sz="1800" spc="95" dirty="0">
                <a:latin typeface="Cambria"/>
                <a:cs typeface="Cambria"/>
              </a:rPr>
              <a:t> </a:t>
            </a:r>
            <a:r>
              <a:rPr sz="1800" spc="-45" dirty="0">
                <a:latin typeface="Cambria"/>
                <a:cs typeface="Cambria"/>
              </a:rPr>
              <a:t>6)</a:t>
            </a:r>
            <a:r>
              <a:rPr sz="1800" spc="100" dirty="0">
                <a:latin typeface="Cambria"/>
                <a:cs typeface="Cambria"/>
              </a:rPr>
              <a:t> </a:t>
            </a:r>
            <a:r>
              <a:rPr sz="1800" spc="90" dirty="0">
                <a:latin typeface="Cambria"/>
                <a:cs typeface="Cambria"/>
              </a:rPr>
              <a:t>= </a:t>
            </a:r>
            <a:r>
              <a:rPr sz="1800" spc="-65" dirty="0">
                <a:latin typeface="Cambria"/>
                <a:cs typeface="Cambria"/>
              </a:rPr>
              <a:t>6/2,</a:t>
            </a:r>
            <a:r>
              <a:rPr sz="1800" spc="100" dirty="0">
                <a:latin typeface="Cambria"/>
                <a:cs typeface="Cambria"/>
              </a:rPr>
              <a:t> </a:t>
            </a:r>
            <a:r>
              <a:rPr sz="1800" spc="-65" dirty="0">
                <a:latin typeface="Cambria"/>
                <a:cs typeface="Cambria"/>
              </a:rPr>
              <a:t>3/2,</a:t>
            </a:r>
            <a:r>
              <a:rPr sz="1800" spc="95" dirty="0">
                <a:latin typeface="Cambria"/>
                <a:cs typeface="Cambria"/>
              </a:rPr>
              <a:t> </a:t>
            </a:r>
            <a:r>
              <a:rPr sz="1800" spc="-65" dirty="0">
                <a:latin typeface="Cambria"/>
                <a:cs typeface="Cambria"/>
              </a:rPr>
              <a:t>0/2,</a:t>
            </a:r>
            <a:r>
              <a:rPr sz="1800" spc="90" dirty="0">
                <a:latin typeface="Cambria"/>
                <a:cs typeface="Cambria"/>
              </a:rPr>
              <a:t> </a:t>
            </a:r>
            <a:r>
              <a:rPr sz="1800" spc="-65" dirty="0">
                <a:latin typeface="Cambria"/>
                <a:cs typeface="Cambria"/>
              </a:rPr>
              <a:t>1/2,</a:t>
            </a:r>
            <a:r>
              <a:rPr sz="1800" spc="95" dirty="0">
                <a:latin typeface="Cambria"/>
                <a:cs typeface="Cambria"/>
              </a:rPr>
              <a:t> </a:t>
            </a:r>
            <a:r>
              <a:rPr sz="1800" spc="-130" dirty="0">
                <a:latin typeface="Cambria"/>
                <a:cs typeface="Cambria"/>
              </a:rPr>
              <a:t>6/2</a:t>
            </a:r>
            <a:endParaRPr sz="1800" dirty="0">
              <a:latin typeface="Cambria"/>
              <a:cs typeface="Cambria"/>
            </a:endParaRPr>
          </a:p>
        </p:txBody>
      </p:sp>
      <p:sp>
        <p:nvSpPr>
          <p:cNvPr id="11" name="object 10"/>
          <p:cNvSpPr txBox="1"/>
          <p:nvPr/>
        </p:nvSpPr>
        <p:spPr>
          <a:xfrm>
            <a:off x="609600" y="5410200"/>
            <a:ext cx="7010400" cy="1474763"/>
          </a:xfrm>
          <a:prstGeom prst="rect">
            <a:avLst/>
          </a:prstGeom>
        </p:spPr>
        <p:txBody>
          <a:bodyPr vert="horz" wrap="square" lIns="0" tIns="88900" rIns="0" bIns="0" rtlCol="0">
            <a:spAutoFit/>
          </a:bodyPr>
          <a:lstStyle/>
          <a:p>
            <a:pPr marL="285115" indent="-273050">
              <a:lnSpc>
                <a:spcPct val="100000"/>
              </a:lnSpc>
              <a:spcBef>
                <a:spcPts val="700"/>
              </a:spcBef>
              <a:buClr>
                <a:srgbClr val="FD8537"/>
              </a:buClr>
              <a:buSzPct val="68750"/>
              <a:buFont typeface="Wingdings"/>
              <a:buChar char=""/>
              <a:tabLst>
                <a:tab pos="285750" algn="l"/>
              </a:tabLst>
            </a:pPr>
            <a:r>
              <a:rPr sz="2000" spc="145" dirty="0">
                <a:latin typeface="Cambria"/>
                <a:cs typeface="Cambria"/>
              </a:rPr>
              <a:t>Minimum</a:t>
            </a:r>
            <a:r>
              <a:rPr sz="2000" spc="114" dirty="0">
                <a:latin typeface="Cambria"/>
                <a:cs typeface="Cambria"/>
              </a:rPr>
              <a:t> </a:t>
            </a:r>
            <a:r>
              <a:rPr sz="2000" spc="70" dirty="0">
                <a:latin typeface="Cambria"/>
                <a:cs typeface="Cambria"/>
              </a:rPr>
              <a:t>computation</a:t>
            </a:r>
            <a:r>
              <a:rPr sz="2000" spc="114" dirty="0">
                <a:latin typeface="Cambria"/>
                <a:cs typeface="Cambria"/>
              </a:rPr>
              <a:t> </a:t>
            </a:r>
            <a:r>
              <a:rPr sz="2000" spc="25" dirty="0">
                <a:latin typeface="Cambria"/>
                <a:cs typeface="Cambria"/>
              </a:rPr>
              <a:t>on</a:t>
            </a:r>
            <a:r>
              <a:rPr sz="2000" spc="135" dirty="0">
                <a:latin typeface="Cambria"/>
                <a:cs typeface="Cambria"/>
              </a:rPr>
              <a:t> </a:t>
            </a:r>
            <a:r>
              <a:rPr sz="2000" spc="90" dirty="0">
                <a:latin typeface="Cambria"/>
                <a:cs typeface="Cambria"/>
              </a:rPr>
              <a:t>the</a:t>
            </a:r>
            <a:r>
              <a:rPr sz="2000" spc="125" dirty="0">
                <a:latin typeface="Cambria"/>
                <a:cs typeface="Cambria"/>
              </a:rPr>
              <a:t> </a:t>
            </a:r>
            <a:r>
              <a:rPr sz="2000" spc="25" dirty="0">
                <a:latin typeface="Cambria"/>
                <a:cs typeface="Cambria"/>
              </a:rPr>
              <a:t>order</a:t>
            </a:r>
            <a:r>
              <a:rPr sz="2000" spc="130" dirty="0">
                <a:latin typeface="Cambria"/>
                <a:cs typeface="Cambria"/>
              </a:rPr>
              <a:t> </a:t>
            </a:r>
            <a:r>
              <a:rPr sz="2000" spc="-5" dirty="0">
                <a:latin typeface="Cambria"/>
                <a:cs typeface="Cambria"/>
              </a:rPr>
              <a:t>of</a:t>
            </a:r>
            <a:r>
              <a:rPr sz="2000" spc="125" dirty="0">
                <a:latin typeface="Cambria"/>
                <a:cs typeface="Cambria"/>
              </a:rPr>
              <a:t> </a:t>
            </a:r>
            <a:r>
              <a:rPr sz="2000" spc="45" dirty="0">
                <a:latin typeface="Cambria"/>
                <a:cs typeface="Cambria"/>
              </a:rPr>
              <a:t>O(n)</a:t>
            </a:r>
            <a:endParaRPr sz="2000" dirty="0">
              <a:latin typeface="Cambria"/>
              <a:cs typeface="Cambria"/>
            </a:endParaRPr>
          </a:p>
          <a:p>
            <a:pPr marL="285115" indent="-273050">
              <a:lnSpc>
                <a:spcPct val="100000"/>
              </a:lnSpc>
              <a:spcBef>
                <a:spcPts val="600"/>
              </a:spcBef>
              <a:buClr>
                <a:srgbClr val="FD8537"/>
              </a:buClr>
              <a:buSzPct val="68750"/>
              <a:buFont typeface="Wingdings"/>
              <a:buChar char=""/>
              <a:tabLst>
                <a:tab pos="285750" algn="l"/>
              </a:tabLst>
            </a:pPr>
            <a:r>
              <a:rPr sz="2000" spc="75" dirty="0">
                <a:latin typeface="Cambria"/>
                <a:cs typeface="Cambria"/>
              </a:rPr>
              <a:t>Does</a:t>
            </a:r>
            <a:r>
              <a:rPr sz="2000" spc="114" dirty="0">
                <a:latin typeface="Cambria"/>
                <a:cs typeface="Cambria"/>
              </a:rPr>
              <a:t> </a:t>
            </a:r>
            <a:r>
              <a:rPr sz="2000" spc="55" dirty="0">
                <a:latin typeface="Cambria"/>
                <a:cs typeface="Cambria"/>
              </a:rPr>
              <a:t>not</a:t>
            </a:r>
            <a:r>
              <a:rPr sz="2000" spc="130" dirty="0">
                <a:latin typeface="Cambria"/>
                <a:cs typeface="Cambria"/>
              </a:rPr>
              <a:t> </a:t>
            </a:r>
            <a:r>
              <a:rPr sz="2000" spc="30" dirty="0">
                <a:latin typeface="Cambria"/>
                <a:cs typeface="Cambria"/>
              </a:rPr>
              <a:t>produce</a:t>
            </a:r>
            <a:r>
              <a:rPr sz="2000" spc="105" dirty="0">
                <a:latin typeface="Cambria"/>
                <a:cs typeface="Cambria"/>
              </a:rPr>
              <a:t> </a:t>
            </a:r>
            <a:r>
              <a:rPr sz="2000" spc="85" dirty="0">
                <a:latin typeface="Cambria"/>
                <a:cs typeface="Cambria"/>
              </a:rPr>
              <a:t>optimum</a:t>
            </a:r>
            <a:r>
              <a:rPr sz="2000" spc="120" dirty="0">
                <a:latin typeface="Cambria"/>
                <a:cs typeface="Cambria"/>
              </a:rPr>
              <a:t> </a:t>
            </a:r>
            <a:r>
              <a:rPr sz="2000" spc="70" dirty="0">
                <a:latin typeface="Cambria"/>
                <a:cs typeface="Cambria"/>
              </a:rPr>
              <a:t>clustered</a:t>
            </a:r>
            <a:r>
              <a:rPr sz="2000" spc="120" dirty="0">
                <a:latin typeface="Cambria"/>
                <a:cs typeface="Cambria"/>
              </a:rPr>
              <a:t> </a:t>
            </a:r>
            <a:r>
              <a:rPr sz="2000" spc="75" dirty="0">
                <a:latin typeface="Cambria"/>
                <a:cs typeface="Cambria"/>
              </a:rPr>
              <a:t>classes</a:t>
            </a:r>
            <a:endParaRPr sz="2000" dirty="0">
              <a:latin typeface="Cambria"/>
              <a:cs typeface="Cambria"/>
            </a:endParaRPr>
          </a:p>
          <a:p>
            <a:pPr marL="285115" marR="5080" indent="-273050">
              <a:lnSpc>
                <a:spcPct val="100000"/>
              </a:lnSpc>
              <a:spcBef>
                <a:spcPts val="600"/>
              </a:spcBef>
              <a:buClr>
                <a:srgbClr val="FD8537"/>
              </a:buClr>
              <a:buSzPct val="68750"/>
              <a:buFont typeface="Wingdings"/>
              <a:buChar char=""/>
              <a:tabLst>
                <a:tab pos="285750" algn="l"/>
              </a:tabLst>
            </a:pPr>
            <a:r>
              <a:rPr sz="2000" spc="95" dirty="0">
                <a:latin typeface="Cambria"/>
                <a:cs typeface="Cambria"/>
              </a:rPr>
              <a:t>Different</a:t>
            </a:r>
            <a:r>
              <a:rPr sz="2000" spc="120" dirty="0">
                <a:latin typeface="Cambria"/>
                <a:cs typeface="Cambria"/>
              </a:rPr>
              <a:t> </a:t>
            </a:r>
            <a:r>
              <a:rPr sz="2000" spc="75" dirty="0">
                <a:latin typeface="Cambria"/>
                <a:cs typeface="Cambria"/>
              </a:rPr>
              <a:t>classes</a:t>
            </a:r>
            <a:r>
              <a:rPr sz="2000" spc="130" dirty="0">
                <a:latin typeface="Cambria"/>
                <a:cs typeface="Cambria"/>
              </a:rPr>
              <a:t> </a:t>
            </a:r>
            <a:r>
              <a:rPr sz="2000" spc="95" dirty="0">
                <a:latin typeface="Cambria"/>
                <a:cs typeface="Cambria"/>
              </a:rPr>
              <a:t>can</a:t>
            </a:r>
            <a:r>
              <a:rPr sz="2000" spc="130" dirty="0">
                <a:latin typeface="Cambria"/>
                <a:cs typeface="Cambria"/>
              </a:rPr>
              <a:t> </a:t>
            </a:r>
            <a:r>
              <a:rPr sz="2000" spc="20" dirty="0">
                <a:latin typeface="Cambria"/>
                <a:cs typeface="Cambria"/>
              </a:rPr>
              <a:t>be</a:t>
            </a:r>
            <a:r>
              <a:rPr sz="2000" spc="140" dirty="0">
                <a:latin typeface="Cambria"/>
                <a:cs typeface="Cambria"/>
              </a:rPr>
              <a:t> </a:t>
            </a:r>
            <a:r>
              <a:rPr sz="2000" spc="35" dirty="0">
                <a:latin typeface="Cambria"/>
                <a:cs typeface="Cambria"/>
              </a:rPr>
              <a:t>produced</a:t>
            </a:r>
            <a:r>
              <a:rPr sz="2000" spc="114" dirty="0">
                <a:latin typeface="Cambria"/>
                <a:cs typeface="Cambria"/>
              </a:rPr>
              <a:t> </a:t>
            </a:r>
            <a:r>
              <a:rPr sz="2000" spc="80" dirty="0">
                <a:latin typeface="Cambria"/>
                <a:cs typeface="Cambria"/>
              </a:rPr>
              <a:t>if</a:t>
            </a:r>
            <a:r>
              <a:rPr sz="2000" spc="125" dirty="0">
                <a:latin typeface="Cambria"/>
                <a:cs typeface="Cambria"/>
              </a:rPr>
              <a:t> </a:t>
            </a:r>
            <a:r>
              <a:rPr sz="2000" spc="90" dirty="0">
                <a:latin typeface="Cambria"/>
                <a:cs typeface="Cambria"/>
              </a:rPr>
              <a:t>the</a:t>
            </a:r>
            <a:r>
              <a:rPr sz="2000" spc="140" dirty="0">
                <a:latin typeface="Cambria"/>
                <a:cs typeface="Cambria"/>
              </a:rPr>
              <a:t> </a:t>
            </a:r>
            <a:r>
              <a:rPr sz="2000" spc="25" dirty="0">
                <a:latin typeface="Cambria"/>
                <a:cs typeface="Cambria"/>
              </a:rPr>
              <a:t>order</a:t>
            </a:r>
            <a:r>
              <a:rPr sz="2000" spc="130" dirty="0">
                <a:latin typeface="Cambria"/>
                <a:cs typeface="Cambria"/>
              </a:rPr>
              <a:t> </a:t>
            </a:r>
            <a:r>
              <a:rPr sz="2000" spc="105" dirty="0">
                <a:latin typeface="Cambria"/>
                <a:cs typeface="Cambria"/>
              </a:rPr>
              <a:t>in </a:t>
            </a:r>
            <a:r>
              <a:rPr sz="2000" spc="-515" dirty="0">
                <a:latin typeface="Cambria"/>
                <a:cs typeface="Cambria"/>
              </a:rPr>
              <a:t> </a:t>
            </a:r>
            <a:r>
              <a:rPr sz="2000" spc="75" dirty="0">
                <a:latin typeface="Cambria"/>
                <a:cs typeface="Cambria"/>
              </a:rPr>
              <a:t>which</a:t>
            </a:r>
            <a:r>
              <a:rPr sz="2000" spc="100" dirty="0">
                <a:latin typeface="Cambria"/>
                <a:cs typeface="Cambria"/>
              </a:rPr>
              <a:t> </a:t>
            </a:r>
            <a:r>
              <a:rPr sz="2000" spc="90" dirty="0">
                <a:latin typeface="Cambria"/>
                <a:cs typeface="Cambria"/>
              </a:rPr>
              <a:t>the</a:t>
            </a:r>
            <a:r>
              <a:rPr sz="2000" spc="135" dirty="0">
                <a:latin typeface="Cambria"/>
                <a:cs typeface="Cambria"/>
              </a:rPr>
              <a:t> </a:t>
            </a:r>
            <a:r>
              <a:rPr sz="2000" spc="90" dirty="0">
                <a:latin typeface="Cambria"/>
                <a:cs typeface="Cambria"/>
              </a:rPr>
              <a:t>items</a:t>
            </a:r>
            <a:r>
              <a:rPr sz="2000" spc="135" dirty="0">
                <a:latin typeface="Cambria"/>
                <a:cs typeface="Cambria"/>
              </a:rPr>
              <a:t> </a:t>
            </a:r>
            <a:r>
              <a:rPr sz="2000" spc="80" dirty="0">
                <a:latin typeface="Cambria"/>
                <a:cs typeface="Cambria"/>
              </a:rPr>
              <a:t>are</a:t>
            </a:r>
            <a:r>
              <a:rPr sz="2000" spc="135" dirty="0">
                <a:latin typeface="Cambria"/>
                <a:cs typeface="Cambria"/>
              </a:rPr>
              <a:t> </a:t>
            </a:r>
            <a:r>
              <a:rPr sz="2000" spc="95" dirty="0">
                <a:latin typeface="Cambria"/>
                <a:cs typeface="Cambria"/>
              </a:rPr>
              <a:t>analyzed</a:t>
            </a:r>
            <a:r>
              <a:rPr sz="2000" spc="114" dirty="0">
                <a:latin typeface="Cambria"/>
                <a:cs typeface="Cambria"/>
              </a:rPr>
              <a:t> </a:t>
            </a:r>
            <a:r>
              <a:rPr sz="2000" spc="90" dirty="0">
                <a:latin typeface="Cambria"/>
                <a:cs typeface="Cambria"/>
              </a:rPr>
              <a:t>changes</a:t>
            </a:r>
            <a:endParaRPr sz="2000" dirty="0">
              <a:latin typeface="Cambria"/>
              <a:cs typeface="Cambri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0"/>
            <a:ext cx="445134" cy="6858000"/>
          </a:xfrm>
          <a:custGeom>
            <a:avLst/>
            <a:gdLst/>
            <a:ahLst/>
            <a:cxnLst/>
            <a:rect l="l" t="t" r="r" b="b"/>
            <a:pathLst>
              <a:path w="445134" h="6858000">
                <a:moveTo>
                  <a:pt x="0" y="6858000"/>
                </a:moveTo>
                <a:lnTo>
                  <a:pt x="444536" y="6858000"/>
                </a:lnTo>
                <a:lnTo>
                  <a:pt x="444536"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3" name="object 3"/>
          <p:cNvSpPr/>
          <p:nvPr/>
        </p:nvSpPr>
        <p:spPr>
          <a:xfrm>
            <a:off x="882686" y="0"/>
            <a:ext cx="3175" cy="6858000"/>
          </a:xfrm>
          <a:custGeom>
            <a:avLst/>
            <a:gdLst/>
            <a:ahLst/>
            <a:cxnLst/>
            <a:rect l="l" t="t" r="r" b="b"/>
            <a:pathLst>
              <a:path w="3175" h="6858000">
                <a:moveTo>
                  <a:pt x="0" y="6858000"/>
                </a:moveTo>
                <a:lnTo>
                  <a:pt x="3138" y="6858000"/>
                </a:lnTo>
                <a:lnTo>
                  <a:pt x="3138"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4" name="object 4"/>
          <p:cNvSpPr/>
          <p:nvPr/>
        </p:nvSpPr>
        <p:spPr>
          <a:xfrm>
            <a:off x="942975" y="0"/>
            <a:ext cx="48260" cy="6858000"/>
          </a:xfrm>
          <a:custGeom>
            <a:avLst/>
            <a:gdLst/>
            <a:ahLst/>
            <a:cxnLst/>
            <a:rect l="l" t="t" r="r" b="b"/>
            <a:pathLst>
              <a:path w="48259" h="6858000">
                <a:moveTo>
                  <a:pt x="0" y="6858000"/>
                </a:moveTo>
                <a:lnTo>
                  <a:pt x="47637" y="6858000"/>
                </a:lnTo>
                <a:lnTo>
                  <a:pt x="47637"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5" name="object 5"/>
          <p:cNvSpPr/>
          <p:nvPr/>
        </p:nvSpPr>
        <p:spPr>
          <a:xfrm>
            <a:off x="276326" y="0"/>
            <a:ext cx="104775" cy="6858000"/>
          </a:xfrm>
          <a:custGeom>
            <a:avLst/>
            <a:gdLst/>
            <a:ahLst/>
            <a:cxnLst/>
            <a:rect l="l" t="t" r="r" b="b"/>
            <a:pathLst>
              <a:path w="104775" h="6858000">
                <a:moveTo>
                  <a:pt x="104660" y="0"/>
                </a:moveTo>
                <a:lnTo>
                  <a:pt x="0" y="0"/>
                </a:lnTo>
                <a:lnTo>
                  <a:pt x="0" y="6858000"/>
                </a:lnTo>
                <a:lnTo>
                  <a:pt x="104660" y="6858000"/>
                </a:lnTo>
                <a:lnTo>
                  <a:pt x="104660" y="0"/>
                </a:lnTo>
                <a:close/>
              </a:path>
            </a:pathLst>
          </a:custGeom>
          <a:solidFill>
            <a:srgbClr val="FFD9CE">
              <a:alpha val="36077"/>
            </a:srgbClr>
          </a:solidFill>
        </p:spPr>
        <p:txBody>
          <a:bodyPr wrap="square" lIns="0" tIns="0" rIns="0" bIns="0" rtlCol="0"/>
          <a:lstStyle/>
          <a:p>
            <a:endParaRPr/>
          </a:p>
        </p:txBody>
      </p:sp>
      <p:grpSp>
        <p:nvGrpSpPr>
          <p:cNvPr id="6" name="object 6"/>
          <p:cNvGrpSpPr/>
          <p:nvPr/>
        </p:nvGrpSpPr>
        <p:grpSpPr>
          <a:xfrm>
            <a:off x="990600" y="0"/>
            <a:ext cx="381000" cy="6858000"/>
            <a:chOff x="990600" y="0"/>
            <a:chExt cx="381000" cy="6858000"/>
          </a:xfrm>
        </p:grpSpPr>
        <p:sp>
          <p:nvSpPr>
            <p:cNvPr id="7" name="object 7"/>
            <p:cNvSpPr/>
            <p:nvPr/>
          </p:nvSpPr>
          <p:spPr>
            <a:xfrm>
              <a:off x="990600" y="0"/>
              <a:ext cx="182245" cy="6858000"/>
            </a:xfrm>
            <a:custGeom>
              <a:avLst/>
              <a:gdLst/>
              <a:ahLst/>
              <a:cxnLst/>
              <a:rect l="l" t="t" r="r" b="b"/>
              <a:pathLst>
                <a:path w="182244" h="6858000">
                  <a:moveTo>
                    <a:pt x="181863" y="0"/>
                  </a:moveTo>
                  <a:lnTo>
                    <a:pt x="0" y="0"/>
                  </a:lnTo>
                  <a:lnTo>
                    <a:pt x="0" y="6858000"/>
                  </a:lnTo>
                  <a:lnTo>
                    <a:pt x="181863" y="6858000"/>
                  </a:lnTo>
                  <a:lnTo>
                    <a:pt x="181863" y="0"/>
                  </a:lnTo>
                  <a:close/>
                </a:path>
              </a:pathLst>
            </a:custGeom>
            <a:solidFill>
              <a:srgbClr val="FFD9CE">
                <a:alpha val="70195"/>
              </a:srgbClr>
            </a:solidFill>
          </p:spPr>
          <p:txBody>
            <a:bodyPr wrap="square" lIns="0" tIns="0" rIns="0" bIns="0" rtlCol="0"/>
            <a:lstStyle/>
            <a:p>
              <a:endParaRPr/>
            </a:p>
          </p:txBody>
        </p:sp>
        <p:sp>
          <p:nvSpPr>
            <p:cNvPr id="8" name="object 8"/>
            <p:cNvSpPr/>
            <p:nvPr/>
          </p:nvSpPr>
          <p:spPr>
            <a:xfrm>
              <a:off x="1141323" y="0"/>
              <a:ext cx="230504" cy="6858000"/>
            </a:xfrm>
            <a:custGeom>
              <a:avLst/>
              <a:gdLst/>
              <a:ahLst/>
              <a:cxnLst/>
              <a:rect l="l" t="t" r="r" b="b"/>
              <a:pathLst>
                <a:path w="230505" h="6858000">
                  <a:moveTo>
                    <a:pt x="230276" y="0"/>
                  </a:moveTo>
                  <a:lnTo>
                    <a:pt x="0" y="0"/>
                  </a:lnTo>
                  <a:lnTo>
                    <a:pt x="0" y="6858000"/>
                  </a:lnTo>
                  <a:lnTo>
                    <a:pt x="230276" y="6858000"/>
                  </a:lnTo>
                  <a:lnTo>
                    <a:pt x="230276" y="0"/>
                  </a:lnTo>
                  <a:close/>
                </a:path>
              </a:pathLst>
            </a:custGeom>
            <a:solidFill>
              <a:srgbClr val="FFEDE8">
                <a:alpha val="70979"/>
              </a:srgbClr>
            </a:solidFill>
          </p:spPr>
          <p:txBody>
            <a:bodyPr wrap="square" lIns="0" tIns="0" rIns="0" bIns="0" rtlCol="0"/>
            <a:lstStyle/>
            <a:p>
              <a:endParaRPr/>
            </a:p>
          </p:txBody>
        </p:sp>
      </p:grpSp>
      <p:sp>
        <p:nvSpPr>
          <p:cNvPr id="9" name="object 9"/>
          <p:cNvSpPr/>
          <p:nvPr/>
        </p:nvSpPr>
        <p:spPr>
          <a:xfrm>
            <a:off x="106343"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nvGrpSpPr>
          <p:cNvPr id="10" name="object 10"/>
          <p:cNvGrpSpPr/>
          <p:nvPr/>
        </p:nvGrpSpPr>
        <p:grpSpPr>
          <a:xfrm>
            <a:off x="825536" y="0"/>
            <a:ext cx="117475" cy="6858000"/>
            <a:chOff x="825536" y="0"/>
            <a:chExt cx="117475" cy="6858000"/>
          </a:xfrm>
        </p:grpSpPr>
        <p:sp>
          <p:nvSpPr>
            <p:cNvPr id="11" name="object 11"/>
            <p:cNvSpPr/>
            <p:nvPr/>
          </p:nvSpPr>
          <p:spPr>
            <a:xfrm>
              <a:off x="914399" y="0"/>
              <a:ext cx="0" cy="6858000"/>
            </a:xfrm>
            <a:custGeom>
              <a:avLst/>
              <a:gdLst/>
              <a:ahLst/>
              <a:cxnLst/>
              <a:rect l="l" t="t" r="r" b="b"/>
              <a:pathLst>
                <a:path h="6858000">
                  <a:moveTo>
                    <a:pt x="0" y="0"/>
                  </a:moveTo>
                  <a:lnTo>
                    <a:pt x="0" y="6858000"/>
                  </a:lnTo>
                </a:path>
              </a:pathLst>
            </a:custGeom>
            <a:ln w="57150">
              <a:solidFill>
                <a:srgbClr val="FFEDE8"/>
              </a:solidFill>
            </a:ln>
          </p:spPr>
          <p:txBody>
            <a:bodyPr wrap="square" lIns="0" tIns="0" rIns="0" bIns="0" rtlCol="0"/>
            <a:lstStyle/>
            <a:p>
              <a:endParaRPr/>
            </a:p>
          </p:txBody>
        </p:sp>
        <p:sp>
          <p:nvSpPr>
            <p:cNvPr id="12" name="object 12"/>
            <p:cNvSpPr/>
            <p:nvPr/>
          </p:nvSpPr>
          <p:spPr>
            <a:xfrm>
              <a:off x="854111"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sp>
        <p:nvSpPr>
          <p:cNvPr id="13" name="object 13"/>
          <p:cNvSpPr/>
          <p:nvPr/>
        </p:nvSpPr>
        <p:spPr>
          <a:xfrm>
            <a:off x="1726639" y="0"/>
            <a:ext cx="0" cy="6858000"/>
          </a:xfrm>
          <a:custGeom>
            <a:avLst/>
            <a:gdLst/>
            <a:ahLst/>
            <a:cxnLst/>
            <a:rect l="l" t="t" r="r" b="b"/>
            <a:pathLst>
              <a:path h="6858000">
                <a:moveTo>
                  <a:pt x="0" y="0"/>
                </a:moveTo>
                <a:lnTo>
                  <a:pt x="0" y="6858000"/>
                </a:lnTo>
              </a:path>
            </a:pathLst>
          </a:custGeom>
          <a:ln w="28575">
            <a:solidFill>
              <a:srgbClr val="FEC3AE"/>
            </a:solidFill>
          </a:ln>
        </p:spPr>
        <p:txBody>
          <a:bodyPr wrap="square" lIns="0" tIns="0" rIns="0" bIns="0" rtlCol="0"/>
          <a:lstStyle/>
          <a:p>
            <a:endParaRPr/>
          </a:p>
        </p:txBody>
      </p:sp>
      <p:sp>
        <p:nvSpPr>
          <p:cNvPr id="14" name="object 14"/>
          <p:cNvSpPr/>
          <p:nvPr/>
        </p:nvSpPr>
        <p:spPr>
          <a:xfrm>
            <a:off x="1066800" y="0"/>
            <a:ext cx="0" cy="6858000"/>
          </a:xfrm>
          <a:custGeom>
            <a:avLst/>
            <a:gdLst/>
            <a:ahLst/>
            <a:cxnLst/>
            <a:rect l="l" t="t" r="r" b="b"/>
            <a:pathLst>
              <a:path h="6858000">
                <a:moveTo>
                  <a:pt x="0" y="0"/>
                </a:moveTo>
                <a:lnTo>
                  <a:pt x="0" y="6858000"/>
                </a:lnTo>
              </a:path>
            </a:pathLst>
          </a:custGeom>
          <a:ln w="9525">
            <a:solidFill>
              <a:srgbClr val="FEC3AE"/>
            </a:solidFill>
          </a:ln>
        </p:spPr>
        <p:txBody>
          <a:bodyPr wrap="square" lIns="0" tIns="0" rIns="0" bIns="0" rtlCol="0"/>
          <a:lstStyle/>
          <a:p>
            <a:endParaRPr/>
          </a:p>
        </p:txBody>
      </p:sp>
      <p:sp>
        <p:nvSpPr>
          <p:cNvPr id="15" name="object 15"/>
          <p:cNvSpPr/>
          <p:nvPr/>
        </p:nvSpPr>
        <p:spPr>
          <a:xfrm>
            <a:off x="9085288" y="0"/>
            <a:ext cx="57150" cy="6858000"/>
          </a:xfrm>
          <a:custGeom>
            <a:avLst/>
            <a:gdLst/>
            <a:ahLst/>
            <a:cxnLst/>
            <a:rect l="l" t="t" r="r" b="b"/>
            <a:pathLst>
              <a:path w="57150" h="6858000">
                <a:moveTo>
                  <a:pt x="11417" y="0"/>
                </a:moveTo>
                <a:lnTo>
                  <a:pt x="0" y="0"/>
                </a:lnTo>
                <a:lnTo>
                  <a:pt x="0" y="6858000"/>
                </a:lnTo>
                <a:lnTo>
                  <a:pt x="11417" y="6858000"/>
                </a:lnTo>
                <a:lnTo>
                  <a:pt x="11417" y="0"/>
                </a:lnTo>
                <a:close/>
              </a:path>
              <a:path w="57150" h="6858000">
                <a:moveTo>
                  <a:pt x="57150" y="0"/>
                </a:moveTo>
                <a:lnTo>
                  <a:pt x="22860" y="0"/>
                </a:lnTo>
                <a:lnTo>
                  <a:pt x="22860" y="6858000"/>
                </a:lnTo>
                <a:lnTo>
                  <a:pt x="57150" y="6858000"/>
                </a:lnTo>
                <a:lnTo>
                  <a:pt x="57150" y="0"/>
                </a:lnTo>
                <a:close/>
              </a:path>
            </a:pathLst>
          </a:custGeom>
          <a:solidFill>
            <a:srgbClr val="FEC3AE"/>
          </a:solidFill>
        </p:spPr>
        <p:txBody>
          <a:bodyPr wrap="square" lIns="0" tIns="0" rIns="0" bIns="0" rtlCol="0"/>
          <a:lstStyle/>
          <a:p>
            <a:endParaRPr/>
          </a:p>
        </p:txBody>
      </p:sp>
      <p:grpSp>
        <p:nvGrpSpPr>
          <p:cNvPr id="16" name="object 16"/>
          <p:cNvGrpSpPr/>
          <p:nvPr/>
        </p:nvGrpSpPr>
        <p:grpSpPr>
          <a:xfrm>
            <a:off x="609600" y="0"/>
            <a:ext cx="1661160" cy="6858000"/>
            <a:chOff x="609600" y="0"/>
            <a:chExt cx="1661160" cy="6858000"/>
          </a:xfrm>
        </p:grpSpPr>
        <p:sp>
          <p:nvSpPr>
            <p:cNvPr id="17" name="object 17"/>
            <p:cNvSpPr/>
            <p:nvPr/>
          </p:nvSpPr>
          <p:spPr>
            <a:xfrm>
              <a:off x="1219200" y="0"/>
              <a:ext cx="76200" cy="6858000"/>
            </a:xfrm>
            <a:custGeom>
              <a:avLst/>
              <a:gdLst/>
              <a:ahLst/>
              <a:cxnLst/>
              <a:rect l="l" t="t" r="r" b="b"/>
              <a:pathLst>
                <a:path w="76200" h="6858000">
                  <a:moveTo>
                    <a:pt x="76187" y="0"/>
                  </a:moveTo>
                  <a:lnTo>
                    <a:pt x="0" y="0"/>
                  </a:lnTo>
                  <a:lnTo>
                    <a:pt x="0" y="6858000"/>
                  </a:lnTo>
                  <a:lnTo>
                    <a:pt x="76187" y="6858000"/>
                  </a:lnTo>
                  <a:lnTo>
                    <a:pt x="76187" y="0"/>
                  </a:lnTo>
                  <a:close/>
                </a:path>
              </a:pathLst>
            </a:custGeom>
            <a:solidFill>
              <a:srgbClr val="FEC3AE">
                <a:alpha val="50979"/>
              </a:srgbClr>
            </a:solidFill>
          </p:spPr>
          <p:txBody>
            <a:bodyPr wrap="square" lIns="0" tIns="0" rIns="0" bIns="0" rtlCol="0"/>
            <a:lstStyle/>
            <a:p>
              <a:endParaRPr/>
            </a:p>
          </p:txBody>
        </p:sp>
        <p:sp>
          <p:nvSpPr>
            <p:cNvPr id="18" name="object 18"/>
            <p:cNvSpPr/>
            <p:nvPr/>
          </p:nvSpPr>
          <p:spPr>
            <a:xfrm>
              <a:off x="609600" y="3429000"/>
              <a:ext cx="1341755" cy="2079625"/>
            </a:xfrm>
            <a:custGeom>
              <a:avLst/>
              <a:gdLst/>
              <a:ahLst/>
              <a:cxnLst/>
              <a:rect l="l" t="t" r="r" b="b"/>
              <a:pathLst>
                <a:path w="1341755" h="2079625">
                  <a:moveTo>
                    <a:pt x="1295400" y="647700"/>
                  </a:moveTo>
                  <a:lnTo>
                    <a:pt x="1293622" y="599363"/>
                  </a:lnTo>
                  <a:lnTo>
                    <a:pt x="1288376" y="551992"/>
                  </a:lnTo>
                  <a:lnTo>
                    <a:pt x="1279779" y="505714"/>
                  </a:lnTo>
                  <a:lnTo>
                    <a:pt x="1267968" y="460641"/>
                  </a:lnTo>
                  <a:lnTo>
                    <a:pt x="1253070" y="416915"/>
                  </a:lnTo>
                  <a:lnTo>
                    <a:pt x="1235202" y="374650"/>
                  </a:lnTo>
                  <a:lnTo>
                    <a:pt x="1214475" y="333984"/>
                  </a:lnTo>
                  <a:lnTo>
                    <a:pt x="1191044" y="295021"/>
                  </a:lnTo>
                  <a:lnTo>
                    <a:pt x="1165021" y="257911"/>
                  </a:lnTo>
                  <a:lnTo>
                    <a:pt x="1136523" y="222770"/>
                  </a:lnTo>
                  <a:lnTo>
                    <a:pt x="1105687" y="189712"/>
                  </a:lnTo>
                  <a:lnTo>
                    <a:pt x="1072629" y="158877"/>
                  </a:lnTo>
                  <a:lnTo>
                    <a:pt x="1037488" y="130378"/>
                  </a:lnTo>
                  <a:lnTo>
                    <a:pt x="1000379" y="104355"/>
                  </a:lnTo>
                  <a:lnTo>
                    <a:pt x="961415" y="80924"/>
                  </a:lnTo>
                  <a:lnTo>
                    <a:pt x="920750" y="60198"/>
                  </a:lnTo>
                  <a:lnTo>
                    <a:pt x="878484" y="42329"/>
                  </a:lnTo>
                  <a:lnTo>
                    <a:pt x="834758" y="27432"/>
                  </a:lnTo>
                  <a:lnTo>
                    <a:pt x="789686" y="15621"/>
                  </a:lnTo>
                  <a:lnTo>
                    <a:pt x="743407" y="7023"/>
                  </a:lnTo>
                  <a:lnTo>
                    <a:pt x="696036" y="1778"/>
                  </a:lnTo>
                  <a:lnTo>
                    <a:pt x="647700" y="0"/>
                  </a:lnTo>
                  <a:lnTo>
                    <a:pt x="599351" y="1778"/>
                  </a:lnTo>
                  <a:lnTo>
                    <a:pt x="551980" y="7023"/>
                  </a:lnTo>
                  <a:lnTo>
                    <a:pt x="505701" y="15621"/>
                  </a:lnTo>
                  <a:lnTo>
                    <a:pt x="460629" y="27432"/>
                  </a:lnTo>
                  <a:lnTo>
                    <a:pt x="416902" y="42329"/>
                  </a:lnTo>
                  <a:lnTo>
                    <a:pt x="374637" y="60198"/>
                  </a:lnTo>
                  <a:lnTo>
                    <a:pt x="333971" y="80924"/>
                  </a:lnTo>
                  <a:lnTo>
                    <a:pt x="295008" y="104355"/>
                  </a:lnTo>
                  <a:lnTo>
                    <a:pt x="257898" y="130378"/>
                  </a:lnTo>
                  <a:lnTo>
                    <a:pt x="222758" y="158877"/>
                  </a:lnTo>
                  <a:lnTo>
                    <a:pt x="189699" y="189712"/>
                  </a:lnTo>
                  <a:lnTo>
                    <a:pt x="158864" y="222770"/>
                  </a:lnTo>
                  <a:lnTo>
                    <a:pt x="130365" y="257911"/>
                  </a:lnTo>
                  <a:lnTo>
                    <a:pt x="104343" y="295021"/>
                  </a:lnTo>
                  <a:lnTo>
                    <a:pt x="80911" y="333984"/>
                  </a:lnTo>
                  <a:lnTo>
                    <a:pt x="60185" y="374650"/>
                  </a:lnTo>
                  <a:lnTo>
                    <a:pt x="42316" y="416915"/>
                  </a:lnTo>
                  <a:lnTo>
                    <a:pt x="27419" y="460641"/>
                  </a:lnTo>
                  <a:lnTo>
                    <a:pt x="15608" y="505714"/>
                  </a:lnTo>
                  <a:lnTo>
                    <a:pt x="7010" y="551992"/>
                  </a:lnTo>
                  <a:lnTo>
                    <a:pt x="1765" y="599363"/>
                  </a:lnTo>
                  <a:lnTo>
                    <a:pt x="0" y="647700"/>
                  </a:lnTo>
                  <a:lnTo>
                    <a:pt x="1765" y="696048"/>
                  </a:lnTo>
                  <a:lnTo>
                    <a:pt x="7010" y="743419"/>
                  </a:lnTo>
                  <a:lnTo>
                    <a:pt x="15608" y="789698"/>
                  </a:lnTo>
                  <a:lnTo>
                    <a:pt x="27419" y="834771"/>
                  </a:lnTo>
                  <a:lnTo>
                    <a:pt x="42316" y="878497"/>
                  </a:lnTo>
                  <a:lnTo>
                    <a:pt x="60185" y="920762"/>
                  </a:lnTo>
                  <a:lnTo>
                    <a:pt x="80911" y="961428"/>
                  </a:lnTo>
                  <a:lnTo>
                    <a:pt x="104343" y="1000391"/>
                  </a:lnTo>
                  <a:lnTo>
                    <a:pt x="130365" y="1037501"/>
                  </a:lnTo>
                  <a:lnTo>
                    <a:pt x="158864" y="1072642"/>
                  </a:lnTo>
                  <a:lnTo>
                    <a:pt x="189699" y="1105700"/>
                  </a:lnTo>
                  <a:lnTo>
                    <a:pt x="222758" y="1136535"/>
                  </a:lnTo>
                  <a:lnTo>
                    <a:pt x="257898" y="1165034"/>
                  </a:lnTo>
                  <a:lnTo>
                    <a:pt x="295008" y="1191056"/>
                  </a:lnTo>
                  <a:lnTo>
                    <a:pt x="333971" y="1214488"/>
                  </a:lnTo>
                  <a:lnTo>
                    <a:pt x="374637" y="1235214"/>
                  </a:lnTo>
                  <a:lnTo>
                    <a:pt x="416902" y="1253083"/>
                  </a:lnTo>
                  <a:lnTo>
                    <a:pt x="460629" y="1267980"/>
                  </a:lnTo>
                  <a:lnTo>
                    <a:pt x="505701" y="1279791"/>
                  </a:lnTo>
                  <a:lnTo>
                    <a:pt x="551980" y="1288389"/>
                  </a:lnTo>
                  <a:lnTo>
                    <a:pt x="599351" y="1293634"/>
                  </a:lnTo>
                  <a:lnTo>
                    <a:pt x="647700" y="1295400"/>
                  </a:lnTo>
                  <a:lnTo>
                    <a:pt x="696036" y="1293634"/>
                  </a:lnTo>
                  <a:lnTo>
                    <a:pt x="743407" y="1288389"/>
                  </a:lnTo>
                  <a:lnTo>
                    <a:pt x="789686" y="1279791"/>
                  </a:lnTo>
                  <a:lnTo>
                    <a:pt x="834758" y="1267980"/>
                  </a:lnTo>
                  <a:lnTo>
                    <a:pt x="878484" y="1253083"/>
                  </a:lnTo>
                  <a:lnTo>
                    <a:pt x="920750" y="1235214"/>
                  </a:lnTo>
                  <a:lnTo>
                    <a:pt x="961415" y="1214488"/>
                  </a:lnTo>
                  <a:lnTo>
                    <a:pt x="1000379" y="1191056"/>
                  </a:lnTo>
                  <a:lnTo>
                    <a:pt x="1037488" y="1165034"/>
                  </a:lnTo>
                  <a:lnTo>
                    <a:pt x="1072629" y="1136535"/>
                  </a:lnTo>
                  <a:lnTo>
                    <a:pt x="1105687" y="1105700"/>
                  </a:lnTo>
                  <a:lnTo>
                    <a:pt x="1136523" y="1072642"/>
                  </a:lnTo>
                  <a:lnTo>
                    <a:pt x="1165021" y="1037501"/>
                  </a:lnTo>
                  <a:lnTo>
                    <a:pt x="1191044" y="1000391"/>
                  </a:lnTo>
                  <a:lnTo>
                    <a:pt x="1214475" y="961428"/>
                  </a:lnTo>
                  <a:lnTo>
                    <a:pt x="1235202" y="920762"/>
                  </a:lnTo>
                  <a:lnTo>
                    <a:pt x="1253070" y="878497"/>
                  </a:lnTo>
                  <a:lnTo>
                    <a:pt x="1267968" y="834771"/>
                  </a:lnTo>
                  <a:lnTo>
                    <a:pt x="1279779" y="789698"/>
                  </a:lnTo>
                  <a:lnTo>
                    <a:pt x="1288376" y="743419"/>
                  </a:lnTo>
                  <a:lnTo>
                    <a:pt x="1293622" y="696048"/>
                  </a:lnTo>
                  <a:lnTo>
                    <a:pt x="1295400" y="647700"/>
                  </a:lnTo>
                  <a:close/>
                </a:path>
                <a:path w="1341755" h="2079625">
                  <a:moveTo>
                    <a:pt x="1341450" y="1758467"/>
                  </a:moveTo>
                  <a:lnTo>
                    <a:pt x="1337970" y="1711071"/>
                  </a:lnTo>
                  <a:lnTo>
                    <a:pt x="1327873" y="1665846"/>
                  </a:lnTo>
                  <a:lnTo>
                    <a:pt x="1311643" y="1623263"/>
                  </a:lnTo>
                  <a:lnTo>
                    <a:pt x="1289786" y="1583842"/>
                  </a:lnTo>
                  <a:lnTo>
                    <a:pt x="1262786" y="1548053"/>
                  </a:lnTo>
                  <a:lnTo>
                    <a:pt x="1231150" y="1516418"/>
                  </a:lnTo>
                  <a:lnTo>
                    <a:pt x="1195374" y="1489430"/>
                  </a:lnTo>
                  <a:lnTo>
                    <a:pt x="1155941" y="1467561"/>
                  </a:lnTo>
                  <a:lnTo>
                    <a:pt x="1113370" y="1451330"/>
                  </a:lnTo>
                  <a:lnTo>
                    <a:pt x="1068133" y="1441234"/>
                  </a:lnTo>
                  <a:lnTo>
                    <a:pt x="1020737" y="1437754"/>
                  </a:lnTo>
                  <a:lnTo>
                    <a:pt x="973340" y="1441234"/>
                  </a:lnTo>
                  <a:lnTo>
                    <a:pt x="928116" y="1451330"/>
                  </a:lnTo>
                  <a:lnTo>
                    <a:pt x="885532" y="1467561"/>
                  </a:lnTo>
                  <a:lnTo>
                    <a:pt x="846112" y="1489430"/>
                  </a:lnTo>
                  <a:lnTo>
                    <a:pt x="810323" y="1516418"/>
                  </a:lnTo>
                  <a:lnTo>
                    <a:pt x="778687" y="1548053"/>
                  </a:lnTo>
                  <a:lnTo>
                    <a:pt x="751687" y="1583842"/>
                  </a:lnTo>
                  <a:lnTo>
                    <a:pt x="729830" y="1623263"/>
                  </a:lnTo>
                  <a:lnTo>
                    <a:pt x="713600" y="1665846"/>
                  </a:lnTo>
                  <a:lnTo>
                    <a:pt x="703503" y="1711071"/>
                  </a:lnTo>
                  <a:lnTo>
                    <a:pt x="700024" y="1758467"/>
                  </a:lnTo>
                  <a:lnTo>
                    <a:pt x="703503" y="1805863"/>
                  </a:lnTo>
                  <a:lnTo>
                    <a:pt x="713600" y="1851101"/>
                  </a:lnTo>
                  <a:lnTo>
                    <a:pt x="729830" y="1893671"/>
                  </a:lnTo>
                  <a:lnTo>
                    <a:pt x="751687" y="1933105"/>
                  </a:lnTo>
                  <a:lnTo>
                    <a:pt x="778687" y="1968881"/>
                  </a:lnTo>
                  <a:lnTo>
                    <a:pt x="810323" y="2000516"/>
                  </a:lnTo>
                  <a:lnTo>
                    <a:pt x="846112" y="2027516"/>
                  </a:lnTo>
                  <a:lnTo>
                    <a:pt x="885532" y="2049373"/>
                  </a:lnTo>
                  <a:lnTo>
                    <a:pt x="928116" y="2065604"/>
                  </a:lnTo>
                  <a:lnTo>
                    <a:pt x="973340" y="2075700"/>
                  </a:lnTo>
                  <a:lnTo>
                    <a:pt x="1020737" y="2079180"/>
                  </a:lnTo>
                  <a:lnTo>
                    <a:pt x="1068133" y="2075700"/>
                  </a:lnTo>
                  <a:lnTo>
                    <a:pt x="1113370" y="2065604"/>
                  </a:lnTo>
                  <a:lnTo>
                    <a:pt x="1155941" y="2049373"/>
                  </a:lnTo>
                  <a:lnTo>
                    <a:pt x="1195374" y="2027516"/>
                  </a:lnTo>
                  <a:lnTo>
                    <a:pt x="1231150" y="2000516"/>
                  </a:lnTo>
                  <a:lnTo>
                    <a:pt x="1262786" y="1968881"/>
                  </a:lnTo>
                  <a:lnTo>
                    <a:pt x="1289786" y="1933105"/>
                  </a:lnTo>
                  <a:lnTo>
                    <a:pt x="1311643" y="1893671"/>
                  </a:lnTo>
                  <a:lnTo>
                    <a:pt x="1327873" y="1851101"/>
                  </a:lnTo>
                  <a:lnTo>
                    <a:pt x="1337970" y="1805863"/>
                  </a:lnTo>
                  <a:lnTo>
                    <a:pt x="1341450" y="1758467"/>
                  </a:lnTo>
                  <a:close/>
                </a:path>
              </a:pathLst>
            </a:custGeom>
            <a:solidFill>
              <a:srgbClr val="FE8637"/>
            </a:solidFill>
          </p:spPr>
          <p:txBody>
            <a:bodyPr wrap="square" lIns="0" tIns="0" rIns="0" bIns="0" rtlCol="0"/>
            <a:lstStyle/>
            <a:p>
              <a:endParaRPr/>
            </a:p>
          </p:txBody>
        </p:sp>
        <p:pic>
          <p:nvPicPr>
            <p:cNvPr id="19" name="object 19"/>
            <p:cNvPicPr/>
            <p:nvPr/>
          </p:nvPicPr>
          <p:blipFill>
            <a:blip r:embed="rId3" cstate="print"/>
            <a:stretch>
              <a:fillRect/>
            </a:stretch>
          </p:blipFill>
          <p:spPr>
            <a:xfrm>
              <a:off x="1091079" y="5500631"/>
              <a:ext cx="137159" cy="137160"/>
            </a:xfrm>
            <a:prstGeom prst="rect">
              <a:avLst/>
            </a:prstGeom>
          </p:spPr>
        </p:pic>
        <p:sp>
          <p:nvSpPr>
            <p:cNvPr id="20" name="object 20"/>
            <p:cNvSpPr/>
            <p:nvPr/>
          </p:nvSpPr>
          <p:spPr>
            <a:xfrm>
              <a:off x="1664195" y="4495800"/>
              <a:ext cx="607060" cy="1567180"/>
            </a:xfrm>
            <a:custGeom>
              <a:avLst/>
              <a:gdLst/>
              <a:ahLst/>
              <a:cxnLst/>
              <a:rect l="l" t="t" r="r" b="b"/>
              <a:pathLst>
                <a:path w="607060" h="1567179">
                  <a:moveTo>
                    <a:pt x="274332" y="1429512"/>
                  </a:moveTo>
                  <a:lnTo>
                    <a:pt x="267335" y="1386166"/>
                  </a:lnTo>
                  <a:lnTo>
                    <a:pt x="247865" y="1348511"/>
                  </a:lnTo>
                  <a:lnTo>
                    <a:pt x="218173" y="1318818"/>
                  </a:lnTo>
                  <a:lnTo>
                    <a:pt x="180517" y="1299349"/>
                  </a:lnTo>
                  <a:lnTo>
                    <a:pt x="137172" y="1292352"/>
                  </a:lnTo>
                  <a:lnTo>
                    <a:pt x="93814" y="1299349"/>
                  </a:lnTo>
                  <a:lnTo>
                    <a:pt x="56159" y="1318818"/>
                  </a:lnTo>
                  <a:lnTo>
                    <a:pt x="26466" y="1348511"/>
                  </a:lnTo>
                  <a:lnTo>
                    <a:pt x="6997" y="1386166"/>
                  </a:lnTo>
                  <a:lnTo>
                    <a:pt x="0" y="1429512"/>
                  </a:lnTo>
                  <a:lnTo>
                    <a:pt x="6997" y="1472869"/>
                  </a:lnTo>
                  <a:lnTo>
                    <a:pt x="26466" y="1510525"/>
                  </a:lnTo>
                  <a:lnTo>
                    <a:pt x="56159" y="1540217"/>
                  </a:lnTo>
                  <a:lnTo>
                    <a:pt x="93814" y="1559687"/>
                  </a:lnTo>
                  <a:lnTo>
                    <a:pt x="137172" y="1566672"/>
                  </a:lnTo>
                  <a:lnTo>
                    <a:pt x="180517" y="1559687"/>
                  </a:lnTo>
                  <a:lnTo>
                    <a:pt x="218173" y="1540217"/>
                  </a:lnTo>
                  <a:lnTo>
                    <a:pt x="247865" y="1510525"/>
                  </a:lnTo>
                  <a:lnTo>
                    <a:pt x="267335" y="1472869"/>
                  </a:lnTo>
                  <a:lnTo>
                    <a:pt x="274332" y="1429512"/>
                  </a:lnTo>
                  <a:close/>
                </a:path>
                <a:path w="607060" h="1567179">
                  <a:moveTo>
                    <a:pt x="606564" y="182880"/>
                  </a:moveTo>
                  <a:lnTo>
                    <a:pt x="600024" y="134264"/>
                  </a:lnTo>
                  <a:lnTo>
                    <a:pt x="581596" y="90576"/>
                  </a:lnTo>
                  <a:lnTo>
                    <a:pt x="552996" y="53568"/>
                  </a:lnTo>
                  <a:lnTo>
                    <a:pt x="515988" y="24968"/>
                  </a:lnTo>
                  <a:lnTo>
                    <a:pt x="472300" y="6540"/>
                  </a:lnTo>
                  <a:lnTo>
                    <a:pt x="423684" y="0"/>
                  </a:lnTo>
                  <a:lnTo>
                    <a:pt x="375056" y="6540"/>
                  </a:lnTo>
                  <a:lnTo>
                    <a:pt x="331381" y="24968"/>
                  </a:lnTo>
                  <a:lnTo>
                    <a:pt x="294360" y="53568"/>
                  </a:lnTo>
                  <a:lnTo>
                    <a:pt x="265772" y="90576"/>
                  </a:lnTo>
                  <a:lnTo>
                    <a:pt x="247332" y="134264"/>
                  </a:lnTo>
                  <a:lnTo>
                    <a:pt x="240804" y="182880"/>
                  </a:lnTo>
                  <a:lnTo>
                    <a:pt x="247332" y="231508"/>
                  </a:lnTo>
                  <a:lnTo>
                    <a:pt x="265772" y="275183"/>
                  </a:lnTo>
                  <a:lnTo>
                    <a:pt x="294360" y="312204"/>
                  </a:lnTo>
                  <a:lnTo>
                    <a:pt x="331381" y="340791"/>
                  </a:lnTo>
                  <a:lnTo>
                    <a:pt x="375056" y="359232"/>
                  </a:lnTo>
                  <a:lnTo>
                    <a:pt x="423684" y="365760"/>
                  </a:lnTo>
                  <a:lnTo>
                    <a:pt x="472300" y="359232"/>
                  </a:lnTo>
                  <a:lnTo>
                    <a:pt x="515988" y="340791"/>
                  </a:lnTo>
                  <a:lnTo>
                    <a:pt x="552996" y="312204"/>
                  </a:lnTo>
                  <a:lnTo>
                    <a:pt x="581596" y="275183"/>
                  </a:lnTo>
                  <a:lnTo>
                    <a:pt x="600024" y="231508"/>
                  </a:lnTo>
                  <a:lnTo>
                    <a:pt x="606564" y="182880"/>
                  </a:lnTo>
                  <a:close/>
                </a:path>
              </a:pathLst>
            </a:custGeom>
            <a:solidFill>
              <a:srgbClr val="FE8637"/>
            </a:solidFill>
          </p:spPr>
          <p:txBody>
            <a:bodyPr wrap="square" lIns="0" tIns="0" rIns="0" bIns="0" rtlCol="0"/>
            <a:lstStyle/>
            <a:p>
              <a:endParaRPr/>
            </a:p>
          </p:txBody>
        </p:sp>
      </p:grpSp>
      <p:sp>
        <p:nvSpPr>
          <p:cNvPr id="22" name="object 23"/>
          <p:cNvSpPr txBox="1"/>
          <p:nvPr/>
        </p:nvSpPr>
        <p:spPr>
          <a:xfrm rot="5400000">
            <a:off x="5209401" y="622935"/>
            <a:ext cx="553998" cy="4876800"/>
          </a:xfrm>
          <a:prstGeom prst="rect">
            <a:avLst/>
          </a:prstGeom>
        </p:spPr>
        <p:txBody>
          <a:bodyPr vert="vert270" wrap="square" lIns="0" tIns="6985" rIns="0" bIns="0" rtlCol="0">
            <a:spAutoFit/>
          </a:bodyPr>
          <a:lstStyle/>
          <a:p>
            <a:pPr marL="12700">
              <a:lnSpc>
                <a:spcPct val="100000"/>
              </a:lnSpc>
              <a:spcBef>
                <a:spcPts val="55"/>
              </a:spcBef>
            </a:pPr>
            <a:r>
              <a:rPr sz="3600" b="1" spc="305" dirty="0">
                <a:solidFill>
                  <a:srgbClr val="002060"/>
                </a:solidFill>
                <a:latin typeface="Cambria"/>
                <a:cs typeface="Cambria"/>
              </a:rPr>
              <a:t>ITEM</a:t>
            </a:r>
            <a:r>
              <a:rPr sz="3600" b="1" spc="285" dirty="0">
                <a:solidFill>
                  <a:srgbClr val="002060"/>
                </a:solidFill>
                <a:latin typeface="Cambria"/>
                <a:cs typeface="Cambria"/>
              </a:rPr>
              <a:t> </a:t>
            </a:r>
            <a:r>
              <a:rPr sz="3600" b="1" spc="375" dirty="0">
                <a:solidFill>
                  <a:srgbClr val="002060"/>
                </a:solidFill>
                <a:latin typeface="Cambria"/>
                <a:cs typeface="Cambria"/>
              </a:rPr>
              <a:t>CLUSTERING</a:t>
            </a:r>
            <a:endParaRPr sz="3600" dirty="0">
              <a:solidFill>
                <a:srgbClr val="002060"/>
              </a:solidFill>
              <a:latin typeface="Cambria"/>
              <a:cs typeface="Cambria"/>
            </a:endParaRPr>
          </a:p>
        </p:txBody>
      </p:sp>
      <p:grpSp>
        <p:nvGrpSpPr>
          <p:cNvPr id="24" name="object 2"/>
          <p:cNvGrpSpPr/>
          <p:nvPr/>
        </p:nvGrpSpPr>
        <p:grpSpPr>
          <a:xfrm>
            <a:off x="47625" y="0"/>
            <a:ext cx="9096375" cy="7010400"/>
            <a:chOff x="47625" y="0"/>
            <a:chExt cx="9096375" cy="6858000"/>
          </a:xfrm>
        </p:grpSpPr>
        <p:sp>
          <p:nvSpPr>
            <p:cNvPr id="26"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27"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28"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29"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30"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Tree>
  </p:cSld>
  <p:clrMapOvr>
    <a:masterClrMapping/>
  </p:clrMapOvr>
  <p:transition>
    <p:split orient="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70104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2131060" cy="474489"/>
          </a:xfrm>
          <a:prstGeom prst="rect">
            <a:avLst/>
          </a:prstGeom>
        </p:spPr>
        <p:txBody>
          <a:bodyPr vert="horz" wrap="square" lIns="0" tIns="12700" rIns="0" bIns="0" rtlCol="0">
            <a:spAutoFit/>
          </a:bodyPr>
          <a:lstStyle/>
          <a:p>
            <a:pPr marL="12700">
              <a:lnSpc>
                <a:spcPct val="100000"/>
              </a:lnSpc>
              <a:spcBef>
                <a:spcPts val="100"/>
              </a:spcBef>
            </a:pPr>
            <a:r>
              <a:rPr sz="3000" b="1" spc="275" dirty="0">
                <a:solidFill>
                  <a:srgbClr val="002060"/>
                </a:solidFill>
                <a:latin typeface="Cambria"/>
                <a:cs typeface="Cambria"/>
              </a:rPr>
              <a:t>O</a:t>
            </a:r>
            <a:r>
              <a:rPr b="1" spc="275" dirty="0">
                <a:solidFill>
                  <a:srgbClr val="002060"/>
                </a:solidFill>
                <a:latin typeface="Cambria"/>
                <a:cs typeface="Cambria"/>
              </a:rPr>
              <a:t>VERVIEW</a:t>
            </a:r>
            <a:endParaRPr sz="3000" b="1" dirty="0">
              <a:solidFill>
                <a:srgbClr val="002060"/>
              </a:solidFill>
              <a:latin typeface="Cambria"/>
              <a:cs typeface="Cambria"/>
            </a:endParaRPr>
          </a:p>
        </p:txBody>
      </p:sp>
      <p:sp>
        <p:nvSpPr>
          <p:cNvPr id="10" name="object 3"/>
          <p:cNvSpPr txBox="1"/>
          <p:nvPr/>
        </p:nvSpPr>
        <p:spPr>
          <a:xfrm>
            <a:off x="535940" y="1628902"/>
            <a:ext cx="7205345" cy="3443604"/>
          </a:xfrm>
          <a:prstGeom prst="rect">
            <a:avLst/>
          </a:prstGeom>
        </p:spPr>
        <p:txBody>
          <a:bodyPr vert="horz" wrap="square" lIns="0" tIns="12700" rIns="0" bIns="0" rtlCol="0">
            <a:spAutoFit/>
          </a:bodyPr>
          <a:lstStyle/>
          <a:p>
            <a:pPr marL="285115" marR="476884" indent="-273050">
              <a:lnSpc>
                <a:spcPct val="100000"/>
              </a:lnSpc>
              <a:spcBef>
                <a:spcPts val="100"/>
              </a:spcBef>
              <a:buClr>
                <a:srgbClr val="FD8537"/>
              </a:buClr>
              <a:buSzPct val="68750"/>
              <a:buFont typeface="Wingdings"/>
              <a:buChar char=""/>
              <a:tabLst>
                <a:tab pos="285750" algn="l"/>
              </a:tabLst>
            </a:pPr>
            <a:r>
              <a:rPr sz="2400" spc="135" dirty="0">
                <a:latin typeface="Cambria"/>
                <a:cs typeface="Cambria"/>
              </a:rPr>
              <a:t>Think</a:t>
            </a:r>
            <a:r>
              <a:rPr sz="2400" spc="105" dirty="0">
                <a:latin typeface="Cambria"/>
                <a:cs typeface="Cambria"/>
              </a:rPr>
              <a:t> </a:t>
            </a:r>
            <a:r>
              <a:rPr sz="2400" spc="65" dirty="0">
                <a:latin typeface="Cambria"/>
                <a:cs typeface="Cambria"/>
              </a:rPr>
              <a:t>about</a:t>
            </a:r>
            <a:r>
              <a:rPr sz="2400" spc="135" dirty="0">
                <a:latin typeface="Cambria"/>
                <a:cs typeface="Cambria"/>
              </a:rPr>
              <a:t> manual </a:t>
            </a:r>
            <a:r>
              <a:rPr sz="2400" spc="90" dirty="0">
                <a:latin typeface="Cambria"/>
                <a:cs typeface="Cambria"/>
              </a:rPr>
              <a:t>item</a:t>
            </a:r>
            <a:r>
              <a:rPr sz="2400" spc="135" dirty="0">
                <a:latin typeface="Cambria"/>
                <a:cs typeface="Cambria"/>
              </a:rPr>
              <a:t> </a:t>
            </a:r>
            <a:r>
              <a:rPr sz="2400" spc="95" dirty="0">
                <a:latin typeface="Cambria"/>
                <a:cs typeface="Cambria"/>
              </a:rPr>
              <a:t>clustering,</a:t>
            </a:r>
            <a:r>
              <a:rPr sz="2400" spc="100" dirty="0">
                <a:latin typeface="Cambria"/>
                <a:cs typeface="Cambria"/>
              </a:rPr>
              <a:t> </a:t>
            </a:r>
            <a:r>
              <a:rPr sz="2400" spc="75" dirty="0">
                <a:latin typeface="Cambria"/>
                <a:cs typeface="Cambria"/>
              </a:rPr>
              <a:t>which</a:t>
            </a:r>
            <a:r>
              <a:rPr sz="2400" spc="105" dirty="0">
                <a:latin typeface="Cambria"/>
                <a:cs typeface="Cambria"/>
              </a:rPr>
              <a:t> </a:t>
            </a:r>
            <a:r>
              <a:rPr sz="2400" spc="80" dirty="0">
                <a:latin typeface="Cambria"/>
                <a:cs typeface="Cambria"/>
              </a:rPr>
              <a:t>is </a:t>
            </a:r>
            <a:r>
              <a:rPr sz="2400" spc="-509" dirty="0">
                <a:latin typeface="Cambria"/>
                <a:cs typeface="Cambria"/>
              </a:rPr>
              <a:t> </a:t>
            </a:r>
            <a:r>
              <a:rPr sz="2400" spc="90" dirty="0">
                <a:latin typeface="Cambria"/>
                <a:cs typeface="Cambria"/>
              </a:rPr>
              <a:t>inherent</a:t>
            </a:r>
            <a:r>
              <a:rPr sz="2400" spc="110" dirty="0">
                <a:latin typeface="Cambria"/>
                <a:cs typeface="Cambria"/>
              </a:rPr>
              <a:t> </a:t>
            </a:r>
            <a:r>
              <a:rPr sz="2400" spc="105" dirty="0">
                <a:latin typeface="Cambria"/>
                <a:cs typeface="Cambria"/>
              </a:rPr>
              <a:t>in</a:t>
            </a:r>
            <a:r>
              <a:rPr sz="2400" spc="120" dirty="0">
                <a:latin typeface="Cambria"/>
                <a:cs typeface="Cambria"/>
              </a:rPr>
              <a:t> </a:t>
            </a:r>
            <a:r>
              <a:rPr sz="2400" spc="114" dirty="0">
                <a:latin typeface="Cambria"/>
                <a:cs typeface="Cambria"/>
              </a:rPr>
              <a:t>any</a:t>
            </a:r>
            <a:r>
              <a:rPr sz="2400" spc="140" dirty="0">
                <a:latin typeface="Cambria"/>
                <a:cs typeface="Cambria"/>
              </a:rPr>
              <a:t> </a:t>
            </a:r>
            <a:r>
              <a:rPr sz="2400" spc="80" dirty="0">
                <a:latin typeface="Cambria"/>
                <a:cs typeface="Cambria"/>
              </a:rPr>
              <a:t>library</a:t>
            </a:r>
            <a:r>
              <a:rPr sz="2400" spc="120" dirty="0">
                <a:latin typeface="Cambria"/>
                <a:cs typeface="Cambria"/>
              </a:rPr>
              <a:t> </a:t>
            </a:r>
            <a:r>
              <a:rPr sz="2400" spc="-5" dirty="0">
                <a:latin typeface="Cambria"/>
                <a:cs typeface="Cambria"/>
              </a:rPr>
              <a:t>or</a:t>
            </a:r>
            <a:r>
              <a:rPr sz="2400" spc="130" dirty="0">
                <a:latin typeface="Cambria"/>
                <a:cs typeface="Cambria"/>
              </a:rPr>
              <a:t> </a:t>
            </a:r>
            <a:r>
              <a:rPr sz="2400" spc="95" dirty="0">
                <a:latin typeface="Cambria"/>
                <a:cs typeface="Cambria"/>
              </a:rPr>
              <a:t>filing</a:t>
            </a:r>
            <a:r>
              <a:rPr sz="2400" spc="105" dirty="0">
                <a:latin typeface="Cambria"/>
                <a:cs typeface="Cambria"/>
              </a:rPr>
              <a:t> </a:t>
            </a:r>
            <a:r>
              <a:rPr sz="2400" spc="85" dirty="0">
                <a:latin typeface="Cambria"/>
                <a:cs typeface="Cambria"/>
              </a:rPr>
              <a:t>system</a:t>
            </a:r>
            <a:r>
              <a:rPr sz="2400" spc="155" dirty="0">
                <a:latin typeface="Cambria"/>
                <a:cs typeface="Cambria"/>
              </a:rPr>
              <a:t> </a:t>
            </a:r>
            <a:r>
              <a:rPr sz="2400" spc="130" dirty="0">
                <a:latin typeface="Cambria"/>
                <a:cs typeface="Cambria"/>
              </a:rPr>
              <a:t>– </a:t>
            </a:r>
            <a:r>
              <a:rPr sz="2400" spc="25" dirty="0">
                <a:latin typeface="Cambria"/>
                <a:cs typeface="Cambria"/>
              </a:rPr>
              <a:t>one </a:t>
            </a:r>
            <a:r>
              <a:rPr sz="2400" spc="30" dirty="0">
                <a:latin typeface="Cambria"/>
                <a:cs typeface="Cambria"/>
              </a:rPr>
              <a:t> </a:t>
            </a:r>
            <a:r>
              <a:rPr sz="2400" spc="90" dirty="0">
                <a:latin typeface="Cambria"/>
                <a:cs typeface="Cambria"/>
              </a:rPr>
              <a:t>item</a:t>
            </a:r>
            <a:r>
              <a:rPr sz="2400" spc="125" dirty="0">
                <a:latin typeface="Cambria"/>
                <a:cs typeface="Cambria"/>
              </a:rPr>
              <a:t> </a:t>
            </a:r>
            <a:r>
              <a:rPr sz="2400" spc="25" dirty="0">
                <a:latin typeface="Cambria"/>
                <a:cs typeface="Cambria"/>
              </a:rPr>
              <a:t>one</a:t>
            </a:r>
            <a:r>
              <a:rPr sz="2400" spc="125" dirty="0">
                <a:latin typeface="Cambria"/>
                <a:cs typeface="Cambria"/>
              </a:rPr>
              <a:t> </a:t>
            </a:r>
            <a:r>
              <a:rPr sz="2400" spc="60" dirty="0">
                <a:latin typeface="Cambria"/>
                <a:cs typeface="Cambria"/>
              </a:rPr>
              <a:t>category</a:t>
            </a:r>
            <a:endParaRPr sz="2400" dirty="0">
              <a:latin typeface="Cambria"/>
              <a:cs typeface="Cambria"/>
            </a:endParaRPr>
          </a:p>
          <a:p>
            <a:pPr marL="285115" marR="5080" indent="-273050">
              <a:lnSpc>
                <a:spcPct val="100000"/>
              </a:lnSpc>
              <a:spcBef>
                <a:spcPts val="600"/>
              </a:spcBef>
              <a:buClr>
                <a:srgbClr val="FD8537"/>
              </a:buClr>
              <a:buSzPct val="68750"/>
              <a:buFont typeface="Wingdings"/>
              <a:buChar char=""/>
              <a:tabLst>
                <a:tab pos="285750" algn="l"/>
              </a:tabLst>
            </a:pPr>
            <a:r>
              <a:rPr sz="2400" spc="100" dirty="0">
                <a:latin typeface="Cambria"/>
                <a:cs typeface="Cambria"/>
              </a:rPr>
              <a:t>Automatic</a:t>
            </a:r>
            <a:r>
              <a:rPr sz="2400" spc="130" dirty="0">
                <a:latin typeface="Cambria"/>
                <a:cs typeface="Cambria"/>
              </a:rPr>
              <a:t> </a:t>
            </a:r>
            <a:r>
              <a:rPr sz="2400" spc="85" dirty="0">
                <a:latin typeface="Cambria"/>
                <a:cs typeface="Cambria"/>
              </a:rPr>
              <a:t>clustering</a:t>
            </a:r>
            <a:r>
              <a:rPr sz="2400" spc="105" dirty="0">
                <a:latin typeface="Cambria"/>
                <a:cs typeface="Cambria"/>
              </a:rPr>
              <a:t> </a:t>
            </a:r>
            <a:r>
              <a:rPr sz="2400" spc="130" dirty="0">
                <a:latin typeface="Cambria"/>
                <a:cs typeface="Cambria"/>
              </a:rPr>
              <a:t>–</a:t>
            </a:r>
            <a:r>
              <a:rPr sz="2400" spc="125" dirty="0">
                <a:latin typeface="Cambria"/>
                <a:cs typeface="Cambria"/>
              </a:rPr>
              <a:t> </a:t>
            </a:r>
            <a:r>
              <a:rPr sz="2400" spc="25" dirty="0">
                <a:latin typeface="Cambria"/>
                <a:cs typeface="Cambria"/>
              </a:rPr>
              <a:t>one</a:t>
            </a:r>
            <a:r>
              <a:rPr sz="2400" spc="120" dirty="0">
                <a:latin typeface="Cambria"/>
                <a:cs typeface="Cambria"/>
              </a:rPr>
              <a:t> </a:t>
            </a:r>
            <a:r>
              <a:rPr sz="2400" spc="90" dirty="0">
                <a:latin typeface="Cambria"/>
                <a:cs typeface="Cambria"/>
              </a:rPr>
              <a:t>primary</a:t>
            </a:r>
            <a:r>
              <a:rPr sz="2400" spc="114" dirty="0">
                <a:latin typeface="Cambria"/>
                <a:cs typeface="Cambria"/>
              </a:rPr>
              <a:t> </a:t>
            </a:r>
            <a:r>
              <a:rPr sz="2400" spc="60" dirty="0">
                <a:latin typeface="Cambria"/>
                <a:cs typeface="Cambria"/>
              </a:rPr>
              <a:t>category</a:t>
            </a:r>
            <a:r>
              <a:rPr sz="2400" spc="125" dirty="0">
                <a:latin typeface="Cambria"/>
                <a:cs typeface="Cambria"/>
              </a:rPr>
              <a:t> </a:t>
            </a:r>
            <a:r>
              <a:rPr sz="2400" spc="105" dirty="0">
                <a:latin typeface="Cambria"/>
                <a:cs typeface="Cambria"/>
              </a:rPr>
              <a:t>and </a:t>
            </a:r>
            <a:r>
              <a:rPr sz="2400" spc="-515" dirty="0">
                <a:latin typeface="Cambria"/>
                <a:cs typeface="Cambria"/>
              </a:rPr>
              <a:t> </a:t>
            </a:r>
            <a:r>
              <a:rPr sz="2400" spc="75" dirty="0">
                <a:latin typeface="Cambria"/>
                <a:cs typeface="Cambria"/>
              </a:rPr>
              <a:t>several</a:t>
            </a:r>
            <a:r>
              <a:rPr sz="2400" spc="120" dirty="0">
                <a:latin typeface="Cambria"/>
                <a:cs typeface="Cambria"/>
              </a:rPr>
              <a:t> </a:t>
            </a:r>
            <a:r>
              <a:rPr sz="2400" spc="45" dirty="0">
                <a:latin typeface="Cambria"/>
                <a:cs typeface="Cambria"/>
              </a:rPr>
              <a:t>“secondary”</a:t>
            </a:r>
            <a:r>
              <a:rPr sz="2400" spc="130" dirty="0">
                <a:latin typeface="Cambria"/>
                <a:cs typeface="Cambria"/>
              </a:rPr>
              <a:t> </a:t>
            </a:r>
            <a:r>
              <a:rPr sz="2400" spc="60" dirty="0">
                <a:latin typeface="Cambria"/>
                <a:cs typeface="Cambria"/>
              </a:rPr>
              <a:t>categories</a:t>
            </a:r>
            <a:endParaRPr sz="2400" dirty="0">
              <a:latin typeface="Cambria"/>
              <a:cs typeface="Cambria"/>
            </a:endParaRPr>
          </a:p>
          <a:p>
            <a:pPr marL="285115" marR="400050" indent="-273050">
              <a:lnSpc>
                <a:spcPct val="100000"/>
              </a:lnSpc>
              <a:spcBef>
                <a:spcPts val="600"/>
              </a:spcBef>
              <a:buClr>
                <a:srgbClr val="FD8537"/>
              </a:buClr>
              <a:buSzPct val="68750"/>
              <a:buFont typeface="Wingdings"/>
              <a:buChar char=""/>
              <a:tabLst>
                <a:tab pos="285750" algn="l"/>
              </a:tabLst>
            </a:pPr>
            <a:r>
              <a:rPr sz="2400" spc="125" dirty="0">
                <a:latin typeface="Cambria"/>
                <a:cs typeface="Cambria"/>
              </a:rPr>
              <a:t>Similarity</a:t>
            </a:r>
            <a:r>
              <a:rPr sz="2400" spc="110" dirty="0">
                <a:latin typeface="Cambria"/>
                <a:cs typeface="Cambria"/>
              </a:rPr>
              <a:t> </a:t>
            </a:r>
            <a:r>
              <a:rPr sz="2400" spc="45" dirty="0">
                <a:latin typeface="Cambria"/>
                <a:cs typeface="Cambria"/>
              </a:rPr>
              <a:t>between</a:t>
            </a:r>
            <a:r>
              <a:rPr sz="2400" spc="125" dirty="0">
                <a:latin typeface="Cambria"/>
                <a:cs typeface="Cambria"/>
              </a:rPr>
              <a:t> </a:t>
            </a:r>
            <a:r>
              <a:rPr sz="2400" spc="60" dirty="0">
                <a:latin typeface="Cambria"/>
                <a:cs typeface="Cambria"/>
              </a:rPr>
              <a:t>documents</a:t>
            </a:r>
            <a:r>
              <a:rPr sz="2400" spc="130" dirty="0">
                <a:latin typeface="Cambria"/>
                <a:cs typeface="Cambria"/>
              </a:rPr>
              <a:t> </a:t>
            </a:r>
            <a:r>
              <a:rPr sz="2400" spc="80" dirty="0">
                <a:latin typeface="Cambria"/>
                <a:cs typeface="Cambria"/>
              </a:rPr>
              <a:t>is</a:t>
            </a:r>
            <a:r>
              <a:rPr sz="2400" spc="130" dirty="0">
                <a:latin typeface="Cambria"/>
                <a:cs typeface="Cambria"/>
              </a:rPr>
              <a:t> </a:t>
            </a:r>
            <a:r>
              <a:rPr sz="2400" spc="60" dirty="0">
                <a:latin typeface="Cambria"/>
                <a:cs typeface="Cambria"/>
              </a:rPr>
              <a:t>based</a:t>
            </a:r>
            <a:r>
              <a:rPr sz="2400" spc="140" dirty="0">
                <a:latin typeface="Cambria"/>
                <a:cs typeface="Cambria"/>
              </a:rPr>
              <a:t> </a:t>
            </a:r>
            <a:r>
              <a:rPr sz="2400" spc="25" dirty="0">
                <a:latin typeface="Cambria"/>
                <a:cs typeface="Cambria"/>
              </a:rPr>
              <a:t>on</a:t>
            </a:r>
            <a:r>
              <a:rPr sz="2400" spc="130" dirty="0">
                <a:latin typeface="Cambria"/>
                <a:cs typeface="Cambria"/>
              </a:rPr>
              <a:t> </a:t>
            </a:r>
            <a:r>
              <a:rPr sz="2400" spc="10" dirty="0">
                <a:latin typeface="Cambria"/>
                <a:cs typeface="Cambria"/>
              </a:rPr>
              <a:t>two </a:t>
            </a:r>
            <a:r>
              <a:rPr sz="2400" spc="-509" dirty="0">
                <a:latin typeface="Cambria"/>
                <a:cs typeface="Cambria"/>
              </a:rPr>
              <a:t> </a:t>
            </a:r>
            <a:r>
              <a:rPr sz="2400" spc="90" dirty="0">
                <a:latin typeface="Cambria"/>
                <a:cs typeface="Cambria"/>
              </a:rPr>
              <a:t>items</a:t>
            </a:r>
            <a:r>
              <a:rPr sz="2400" spc="120" dirty="0">
                <a:latin typeface="Cambria"/>
                <a:cs typeface="Cambria"/>
              </a:rPr>
              <a:t> </a:t>
            </a:r>
            <a:r>
              <a:rPr sz="2400" spc="130" dirty="0">
                <a:latin typeface="Cambria"/>
                <a:cs typeface="Cambria"/>
              </a:rPr>
              <a:t>that</a:t>
            </a:r>
            <a:r>
              <a:rPr sz="2400" spc="135" dirty="0">
                <a:latin typeface="Cambria"/>
                <a:cs typeface="Cambria"/>
              </a:rPr>
              <a:t> </a:t>
            </a:r>
            <a:r>
              <a:rPr sz="2400" spc="100" dirty="0">
                <a:latin typeface="Cambria"/>
                <a:cs typeface="Cambria"/>
              </a:rPr>
              <a:t>have</a:t>
            </a:r>
            <a:r>
              <a:rPr sz="2400" spc="130" dirty="0">
                <a:latin typeface="Cambria"/>
                <a:cs typeface="Cambria"/>
              </a:rPr>
              <a:t> </a:t>
            </a:r>
            <a:r>
              <a:rPr sz="2400" spc="85" dirty="0">
                <a:latin typeface="Cambria"/>
                <a:cs typeface="Cambria"/>
              </a:rPr>
              <a:t>terms</a:t>
            </a:r>
            <a:r>
              <a:rPr sz="2400" spc="125" dirty="0">
                <a:latin typeface="Cambria"/>
                <a:cs typeface="Cambria"/>
              </a:rPr>
              <a:t> </a:t>
            </a:r>
            <a:r>
              <a:rPr sz="2400" spc="105" dirty="0">
                <a:latin typeface="Cambria"/>
                <a:cs typeface="Cambria"/>
              </a:rPr>
              <a:t>in</a:t>
            </a:r>
            <a:r>
              <a:rPr sz="2400" spc="120" dirty="0">
                <a:latin typeface="Cambria"/>
                <a:cs typeface="Cambria"/>
              </a:rPr>
              <a:t> </a:t>
            </a:r>
            <a:r>
              <a:rPr sz="2400" spc="40" dirty="0">
                <a:latin typeface="Cambria"/>
                <a:cs typeface="Cambria"/>
              </a:rPr>
              <a:t>common</a:t>
            </a:r>
            <a:endParaRPr sz="2400" dirty="0">
              <a:latin typeface="Cambria"/>
              <a:cs typeface="Cambria"/>
            </a:endParaRPr>
          </a:p>
          <a:p>
            <a:pPr marL="652145" marR="15875" lvl="1" indent="-273050">
              <a:lnSpc>
                <a:spcPct val="100000"/>
              </a:lnSpc>
              <a:spcBef>
                <a:spcPts val="509"/>
              </a:spcBef>
              <a:buClr>
                <a:srgbClr val="FD8537"/>
              </a:buClr>
              <a:buSzPct val="78571"/>
              <a:buFont typeface="Segoe UI Symbol"/>
              <a:buChar char="⚫"/>
              <a:tabLst>
                <a:tab pos="652145" algn="l"/>
                <a:tab pos="652780" algn="l"/>
              </a:tabLst>
            </a:pPr>
            <a:r>
              <a:rPr sz="2100" spc="100" dirty="0">
                <a:latin typeface="Cambria"/>
                <a:cs typeface="Cambria"/>
              </a:rPr>
              <a:t>The</a:t>
            </a:r>
            <a:r>
              <a:rPr sz="2100" spc="120" dirty="0">
                <a:latin typeface="Cambria"/>
                <a:cs typeface="Cambria"/>
              </a:rPr>
              <a:t> </a:t>
            </a:r>
            <a:r>
              <a:rPr sz="2100" spc="85" dirty="0">
                <a:latin typeface="Cambria"/>
                <a:cs typeface="Cambria"/>
              </a:rPr>
              <a:t>similarity</a:t>
            </a:r>
            <a:r>
              <a:rPr sz="2100" spc="125" dirty="0">
                <a:latin typeface="Cambria"/>
                <a:cs typeface="Cambria"/>
              </a:rPr>
              <a:t> </a:t>
            </a:r>
            <a:r>
              <a:rPr sz="2100" spc="65" dirty="0">
                <a:latin typeface="Cambria"/>
                <a:cs typeface="Cambria"/>
              </a:rPr>
              <a:t>function</a:t>
            </a:r>
            <a:r>
              <a:rPr sz="2100" spc="145" dirty="0">
                <a:latin typeface="Cambria"/>
                <a:cs typeface="Cambria"/>
              </a:rPr>
              <a:t> </a:t>
            </a:r>
            <a:r>
              <a:rPr sz="2100" spc="70" dirty="0">
                <a:latin typeface="Cambria"/>
                <a:cs typeface="Cambria"/>
              </a:rPr>
              <a:t>is</a:t>
            </a:r>
            <a:r>
              <a:rPr sz="2100" spc="130" dirty="0">
                <a:latin typeface="Cambria"/>
                <a:cs typeface="Cambria"/>
              </a:rPr>
              <a:t> </a:t>
            </a:r>
            <a:r>
              <a:rPr sz="2100" spc="35" dirty="0">
                <a:latin typeface="Cambria"/>
                <a:cs typeface="Cambria"/>
              </a:rPr>
              <a:t>performed</a:t>
            </a:r>
            <a:r>
              <a:rPr sz="2100" spc="125" dirty="0">
                <a:latin typeface="Cambria"/>
                <a:cs typeface="Cambria"/>
              </a:rPr>
              <a:t> </a:t>
            </a:r>
            <a:r>
              <a:rPr sz="2100" spc="40" dirty="0">
                <a:latin typeface="Cambria"/>
                <a:cs typeface="Cambria"/>
              </a:rPr>
              <a:t>between</a:t>
            </a:r>
            <a:r>
              <a:rPr sz="2100" spc="125" dirty="0">
                <a:latin typeface="Cambria"/>
                <a:cs typeface="Cambria"/>
              </a:rPr>
              <a:t> </a:t>
            </a:r>
            <a:r>
              <a:rPr sz="2100" spc="15" dirty="0">
                <a:latin typeface="Cambria"/>
                <a:cs typeface="Cambria"/>
              </a:rPr>
              <a:t>rows</a:t>
            </a:r>
            <a:r>
              <a:rPr sz="2100" spc="135" dirty="0">
                <a:latin typeface="Cambria"/>
                <a:cs typeface="Cambria"/>
              </a:rPr>
              <a:t> </a:t>
            </a:r>
            <a:r>
              <a:rPr sz="2100" spc="-5" dirty="0">
                <a:latin typeface="Cambria"/>
                <a:cs typeface="Cambria"/>
              </a:rPr>
              <a:t>of </a:t>
            </a:r>
            <a:r>
              <a:rPr sz="2100" spc="-450" dirty="0">
                <a:latin typeface="Cambria"/>
                <a:cs typeface="Cambria"/>
              </a:rPr>
              <a:t> </a:t>
            </a:r>
            <a:r>
              <a:rPr sz="2100" spc="80" dirty="0">
                <a:latin typeface="Cambria"/>
                <a:cs typeface="Cambria"/>
              </a:rPr>
              <a:t>the</a:t>
            </a:r>
            <a:r>
              <a:rPr sz="2100" spc="114" dirty="0">
                <a:latin typeface="Cambria"/>
                <a:cs typeface="Cambria"/>
              </a:rPr>
              <a:t> </a:t>
            </a:r>
            <a:r>
              <a:rPr sz="2100" spc="80" dirty="0">
                <a:latin typeface="Cambria"/>
                <a:cs typeface="Cambria"/>
              </a:rPr>
              <a:t>item</a:t>
            </a:r>
            <a:r>
              <a:rPr sz="2100" spc="114" dirty="0">
                <a:latin typeface="Cambria"/>
                <a:cs typeface="Cambria"/>
              </a:rPr>
              <a:t> </a:t>
            </a:r>
            <a:r>
              <a:rPr sz="2100" spc="95" dirty="0">
                <a:latin typeface="Cambria"/>
                <a:cs typeface="Cambria"/>
              </a:rPr>
              <a:t>matrix</a:t>
            </a:r>
            <a:endParaRPr sz="2100" dirty="0">
              <a:latin typeface="Cambria"/>
              <a:cs typeface="Cambria"/>
            </a:endParaRPr>
          </a:p>
        </p:txBody>
      </p:sp>
      <p:pic>
        <p:nvPicPr>
          <p:cNvPr id="11" name="object 4"/>
          <p:cNvPicPr/>
          <p:nvPr/>
        </p:nvPicPr>
        <p:blipFill>
          <a:blip r:embed="rId3" cstate="print"/>
          <a:stretch>
            <a:fillRect/>
          </a:stretch>
        </p:blipFill>
        <p:spPr>
          <a:xfrm>
            <a:off x="1571625" y="5357812"/>
            <a:ext cx="5072126" cy="7143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984885" y="242823"/>
            <a:ext cx="8827770" cy="1133899"/>
          </a:xfrm>
          <a:prstGeom prst="rect">
            <a:avLst/>
          </a:prstGeom>
        </p:spPr>
        <p:txBody>
          <a:bodyPr vert="horz" wrap="square" lIns="0" tIns="147573" rIns="0" bIns="0" rtlCol="0">
            <a:spAutoFit/>
          </a:bodyPr>
          <a:lstStyle/>
          <a:p>
            <a:pPr marL="1533525" marR="5080">
              <a:lnSpc>
                <a:spcPct val="100000"/>
              </a:lnSpc>
              <a:spcBef>
                <a:spcPts val="100"/>
              </a:spcBef>
            </a:pPr>
            <a:r>
              <a:rPr sz="3200" b="1" spc="185" dirty="0">
                <a:solidFill>
                  <a:srgbClr val="002060"/>
                </a:solidFill>
                <a:latin typeface="Cambria"/>
                <a:cs typeface="Cambria"/>
              </a:rPr>
              <a:t>I</a:t>
            </a:r>
            <a:r>
              <a:rPr sz="2550" b="1" spc="185" dirty="0">
                <a:solidFill>
                  <a:srgbClr val="002060"/>
                </a:solidFill>
                <a:latin typeface="Cambria"/>
                <a:cs typeface="Cambria"/>
              </a:rPr>
              <a:t>TEM</a:t>
            </a:r>
            <a:r>
              <a:rPr sz="3200" b="1" spc="185" dirty="0">
                <a:solidFill>
                  <a:srgbClr val="002060"/>
                </a:solidFill>
                <a:latin typeface="Cambria"/>
                <a:cs typeface="Cambria"/>
              </a:rPr>
              <a:t>/I</a:t>
            </a:r>
            <a:r>
              <a:rPr sz="2550" b="1" spc="185" dirty="0">
                <a:solidFill>
                  <a:srgbClr val="002060"/>
                </a:solidFill>
                <a:latin typeface="Cambria"/>
                <a:cs typeface="Cambria"/>
              </a:rPr>
              <a:t>TEM</a:t>
            </a:r>
            <a:r>
              <a:rPr sz="2550" b="1" spc="285" dirty="0">
                <a:solidFill>
                  <a:srgbClr val="002060"/>
                </a:solidFill>
                <a:latin typeface="Cambria"/>
                <a:cs typeface="Cambria"/>
              </a:rPr>
              <a:t> </a:t>
            </a:r>
            <a:r>
              <a:rPr sz="2550" b="1" spc="300" dirty="0">
                <a:solidFill>
                  <a:srgbClr val="002060"/>
                </a:solidFill>
                <a:latin typeface="Cambria"/>
                <a:cs typeface="Cambria"/>
              </a:rPr>
              <a:t>AND</a:t>
            </a:r>
            <a:r>
              <a:rPr sz="2550" b="1" spc="295" dirty="0">
                <a:solidFill>
                  <a:srgbClr val="002060"/>
                </a:solidFill>
                <a:latin typeface="Cambria"/>
                <a:cs typeface="Cambria"/>
              </a:rPr>
              <a:t> </a:t>
            </a:r>
            <a:r>
              <a:rPr sz="3200" b="1" spc="295" dirty="0">
                <a:solidFill>
                  <a:srgbClr val="002060"/>
                </a:solidFill>
                <a:latin typeface="Cambria"/>
                <a:cs typeface="Cambria"/>
              </a:rPr>
              <a:t>I</a:t>
            </a:r>
            <a:r>
              <a:rPr sz="2550" b="1" spc="295" dirty="0">
                <a:solidFill>
                  <a:srgbClr val="002060"/>
                </a:solidFill>
                <a:latin typeface="Cambria"/>
                <a:cs typeface="Cambria"/>
              </a:rPr>
              <a:t>TEM </a:t>
            </a:r>
            <a:r>
              <a:rPr sz="3200" b="1" spc="295" dirty="0">
                <a:solidFill>
                  <a:srgbClr val="002060"/>
                </a:solidFill>
                <a:latin typeface="Cambria"/>
                <a:cs typeface="Cambria"/>
              </a:rPr>
              <a:t>R</a:t>
            </a:r>
            <a:r>
              <a:rPr sz="2550" b="1" spc="295" dirty="0">
                <a:solidFill>
                  <a:srgbClr val="002060"/>
                </a:solidFill>
                <a:latin typeface="Cambria"/>
                <a:cs typeface="Cambria"/>
              </a:rPr>
              <a:t>ELATIONSHIP </a:t>
            </a:r>
            <a:r>
              <a:rPr sz="2550" b="1" spc="-545" dirty="0">
                <a:solidFill>
                  <a:srgbClr val="002060"/>
                </a:solidFill>
                <a:latin typeface="Cambria"/>
                <a:cs typeface="Cambria"/>
              </a:rPr>
              <a:t> </a:t>
            </a:r>
            <a:r>
              <a:rPr sz="3200" b="1" spc="275" dirty="0">
                <a:solidFill>
                  <a:srgbClr val="002060"/>
                </a:solidFill>
                <a:latin typeface="Cambria"/>
                <a:cs typeface="Cambria"/>
              </a:rPr>
              <a:t>M</a:t>
            </a:r>
            <a:r>
              <a:rPr sz="2550" b="1" spc="275" dirty="0">
                <a:solidFill>
                  <a:srgbClr val="002060"/>
                </a:solidFill>
                <a:latin typeface="Cambria"/>
                <a:cs typeface="Cambria"/>
              </a:rPr>
              <a:t>ATRIX</a:t>
            </a:r>
            <a:endParaRPr sz="2550" b="1" dirty="0">
              <a:solidFill>
                <a:srgbClr val="002060"/>
              </a:solidFill>
              <a:latin typeface="Cambria"/>
              <a:cs typeface="Cambria"/>
            </a:endParaRPr>
          </a:p>
        </p:txBody>
      </p:sp>
      <p:pic>
        <p:nvPicPr>
          <p:cNvPr id="10" name="object 3"/>
          <p:cNvPicPr/>
          <p:nvPr/>
        </p:nvPicPr>
        <p:blipFill>
          <a:blip r:embed="rId3" cstate="print"/>
          <a:stretch>
            <a:fillRect/>
          </a:stretch>
        </p:blipFill>
        <p:spPr>
          <a:xfrm>
            <a:off x="395287" y="2708275"/>
            <a:ext cx="4105275" cy="1657350"/>
          </a:xfrm>
          <a:prstGeom prst="rect">
            <a:avLst/>
          </a:prstGeom>
        </p:spPr>
      </p:pic>
      <p:pic>
        <p:nvPicPr>
          <p:cNvPr id="11" name="object 4"/>
          <p:cNvPicPr/>
          <p:nvPr/>
        </p:nvPicPr>
        <p:blipFill>
          <a:blip r:embed="rId4" cstate="print"/>
          <a:stretch>
            <a:fillRect/>
          </a:stretch>
        </p:blipFill>
        <p:spPr>
          <a:xfrm>
            <a:off x="4716526" y="2781300"/>
            <a:ext cx="3713099" cy="15113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96100"/>
            <a:chOff x="0" y="0"/>
            <a:chExt cx="9144000" cy="68961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5367401"/>
                  </a:moveTo>
                  <a:lnTo>
                    <a:pt x="0" y="6857999"/>
                  </a:lnTo>
                </a:path>
                <a:path h="6858000">
                  <a:moveTo>
                    <a:pt x="0" y="0"/>
                  </a:moveTo>
                  <a:lnTo>
                    <a:pt x="0" y="5000688"/>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575" y="5715000"/>
              <a:ext cx="549275" cy="549275"/>
            </a:xfrm>
            <a:custGeom>
              <a:avLst/>
              <a:gdLst/>
              <a:ahLst/>
              <a:cxnLst/>
              <a:rect l="l" t="t" r="r" b="b"/>
              <a:pathLst>
                <a:path w="549275" h="549275">
                  <a:moveTo>
                    <a:pt x="274700" y="0"/>
                  </a:moveTo>
                  <a:lnTo>
                    <a:pt x="225309" y="4424"/>
                  </a:lnTo>
                  <a:lnTo>
                    <a:pt x="178828" y="17182"/>
                  </a:lnTo>
                  <a:lnTo>
                    <a:pt x="136031" y="37496"/>
                  </a:lnTo>
                  <a:lnTo>
                    <a:pt x="97693" y="64591"/>
                  </a:lnTo>
                  <a:lnTo>
                    <a:pt x="64589" y="97692"/>
                  </a:lnTo>
                  <a:lnTo>
                    <a:pt x="37493" y="136023"/>
                  </a:lnTo>
                  <a:lnTo>
                    <a:pt x="17180" y="178808"/>
                  </a:lnTo>
                  <a:lnTo>
                    <a:pt x="4424" y="225271"/>
                  </a:lnTo>
                  <a:lnTo>
                    <a:pt x="0" y="274637"/>
                  </a:lnTo>
                  <a:lnTo>
                    <a:pt x="4424" y="324003"/>
                  </a:lnTo>
                  <a:lnTo>
                    <a:pt x="17180" y="370466"/>
                  </a:lnTo>
                  <a:lnTo>
                    <a:pt x="37493" y="413251"/>
                  </a:lnTo>
                  <a:lnTo>
                    <a:pt x="64589" y="451582"/>
                  </a:lnTo>
                  <a:lnTo>
                    <a:pt x="97693" y="484683"/>
                  </a:lnTo>
                  <a:lnTo>
                    <a:pt x="136031" y="511778"/>
                  </a:lnTo>
                  <a:lnTo>
                    <a:pt x="178828" y="532092"/>
                  </a:lnTo>
                  <a:lnTo>
                    <a:pt x="225309" y="544850"/>
                  </a:lnTo>
                  <a:lnTo>
                    <a:pt x="274700" y="549275"/>
                  </a:lnTo>
                  <a:lnTo>
                    <a:pt x="324054" y="544850"/>
                  </a:lnTo>
                  <a:lnTo>
                    <a:pt x="370506" y="532092"/>
                  </a:lnTo>
                  <a:lnTo>
                    <a:pt x="413281" y="511778"/>
                  </a:lnTo>
                  <a:lnTo>
                    <a:pt x="451603" y="484683"/>
                  </a:lnTo>
                  <a:lnTo>
                    <a:pt x="484696" y="451582"/>
                  </a:lnTo>
                  <a:lnTo>
                    <a:pt x="511786" y="413251"/>
                  </a:lnTo>
                  <a:lnTo>
                    <a:pt x="532096" y="370466"/>
                  </a:lnTo>
                  <a:lnTo>
                    <a:pt x="544851" y="324003"/>
                  </a:lnTo>
                  <a:lnTo>
                    <a:pt x="549275" y="274637"/>
                  </a:lnTo>
                  <a:lnTo>
                    <a:pt x="544851" y="225271"/>
                  </a:lnTo>
                  <a:lnTo>
                    <a:pt x="532096" y="178808"/>
                  </a:lnTo>
                  <a:lnTo>
                    <a:pt x="511786" y="136023"/>
                  </a:lnTo>
                  <a:lnTo>
                    <a:pt x="484696" y="97692"/>
                  </a:lnTo>
                  <a:lnTo>
                    <a:pt x="451603" y="64591"/>
                  </a:lnTo>
                  <a:lnTo>
                    <a:pt x="413281" y="37496"/>
                  </a:lnTo>
                  <a:lnTo>
                    <a:pt x="370506" y="17182"/>
                  </a:lnTo>
                  <a:lnTo>
                    <a:pt x="324054" y="4424"/>
                  </a:lnTo>
                  <a:lnTo>
                    <a:pt x="27470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3836035" cy="482600"/>
          </a:xfrm>
          <a:prstGeom prst="rect">
            <a:avLst/>
          </a:prstGeom>
        </p:spPr>
        <p:txBody>
          <a:bodyPr vert="horz" wrap="square" lIns="0" tIns="12700" rIns="0" bIns="0" rtlCol="0">
            <a:spAutoFit/>
          </a:bodyPr>
          <a:lstStyle/>
          <a:p>
            <a:pPr marL="12700">
              <a:lnSpc>
                <a:spcPct val="100000"/>
              </a:lnSpc>
              <a:spcBef>
                <a:spcPts val="100"/>
              </a:spcBef>
            </a:pPr>
            <a:r>
              <a:rPr sz="3000" b="0" spc="320" dirty="0">
                <a:latin typeface="Cambria"/>
                <a:cs typeface="Cambria"/>
              </a:rPr>
              <a:t>C</a:t>
            </a:r>
            <a:r>
              <a:rPr b="0" spc="320" dirty="0">
                <a:latin typeface="Cambria"/>
                <a:cs typeface="Cambria"/>
              </a:rPr>
              <a:t>LUSTERING</a:t>
            </a:r>
            <a:r>
              <a:rPr b="0" spc="225" dirty="0">
                <a:latin typeface="Cambria"/>
                <a:cs typeface="Cambria"/>
              </a:rPr>
              <a:t> </a:t>
            </a:r>
            <a:r>
              <a:rPr sz="3000" b="0" spc="305" dirty="0">
                <a:latin typeface="Cambria"/>
                <a:cs typeface="Cambria"/>
              </a:rPr>
              <a:t>R</a:t>
            </a:r>
            <a:r>
              <a:rPr b="0" spc="305" dirty="0">
                <a:latin typeface="Cambria"/>
                <a:cs typeface="Cambria"/>
              </a:rPr>
              <a:t>ESULTS</a:t>
            </a:r>
            <a:endParaRPr sz="3000">
              <a:latin typeface="Cambria"/>
              <a:cs typeface="Cambria"/>
            </a:endParaRPr>
          </a:p>
        </p:txBody>
      </p:sp>
      <p:grpSp>
        <p:nvGrpSpPr>
          <p:cNvPr id="10" name="object 10"/>
          <p:cNvGrpSpPr/>
          <p:nvPr/>
        </p:nvGrpSpPr>
        <p:grpSpPr>
          <a:xfrm>
            <a:off x="1835150" y="1773173"/>
            <a:ext cx="7131050" cy="3547110"/>
            <a:chOff x="1835150" y="1773173"/>
            <a:chExt cx="7131050" cy="3547110"/>
          </a:xfrm>
        </p:grpSpPr>
        <p:pic>
          <p:nvPicPr>
            <p:cNvPr id="11" name="object 11"/>
            <p:cNvPicPr/>
            <p:nvPr/>
          </p:nvPicPr>
          <p:blipFill>
            <a:blip r:embed="rId3" cstate="print"/>
            <a:stretch>
              <a:fillRect/>
            </a:stretch>
          </p:blipFill>
          <p:spPr>
            <a:xfrm>
              <a:off x="1835150" y="1773173"/>
              <a:ext cx="2374900" cy="736600"/>
            </a:xfrm>
            <a:prstGeom prst="rect">
              <a:avLst/>
            </a:prstGeom>
          </p:spPr>
        </p:pic>
        <p:pic>
          <p:nvPicPr>
            <p:cNvPr id="12" name="object 12"/>
            <p:cNvPicPr/>
            <p:nvPr/>
          </p:nvPicPr>
          <p:blipFill>
            <a:blip r:embed="rId4" cstate="print"/>
            <a:stretch>
              <a:fillRect/>
            </a:stretch>
          </p:blipFill>
          <p:spPr>
            <a:xfrm>
              <a:off x="1835150" y="2852673"/>
              <a:ext cx="3024251" cy="431800"/>
            </a:xfrm>
            <a:prstGeom prst="rect">
              <a:avLst/>
            </a:prstGeom>
          </p:spPr>
        </p:pic>
        <p:pic>
          <p:nvPicPr>
            <p:cNvPr id="13" name="object 13"/>
            <p:cNvPicPr/>
            <p:nvPr/>
          </p:nvPicPr>
          <p:blipFill>
            <a:blip r:embed="rId5" cstate="print"/>
            <a:stretch>
              <a:fillRect/>
            </a:stretch>
          </p:blipFill>
          <p:spPr>
            <a:xfrm>
              <a:off x="1908175" y="3644900"/>
              <a:ext cx="2879725" cy="561975"/>
            </a:xfrm>
            <a:prstGeom prst="rect">
              <a:avLst/>
            </a:prstGeom>
          </p:spPr>
        </p:pic>
        <p:pic>
          <p:nvPicPr>
            <p:cNvPr id="14" name="object 14"/>
            <p:cNvPicPr/>
            <p:nvPr/>
          </p:nvPicPr>
          <p:blipFill>
            <a:blip r:embed="rId6" cstate="print"/>
            <a:stretch>
              <a:fillRect/>
            </a:stretch>
          </p:blipFill>
          <p:spPr>
            <a:xfrm>
              <a:off x="1979676" y="4724400"/>
              <a:ext cx="3097149" cy="457200"/>
            </a:xfrm>
            <a:prstGeom prst="rect">
              <a:avLst/>
            </a:prstGeom>
          </p:spPr>
        </p:pic>
        <p:pic>
          <p:nvPicPr>
            <p:cNvPr id="15" name="object 15"/>
            <p:cNvPicPr/>
            <p:nvPr/>
          </p:nvPicPr>
          <p:blipFill>
            <a:blip r:embed="rId7" cstate="print"/>
            <a:stretch>
              <a:fillRect/>
            </a:stretch>
          </p:blipFill>
          <p:spPr>
            <a:xfrm>
              <a:off x="5286375" y="2565399"/>
              <a:ext cx="3095625" cy="431800"/>
            </a:xfrm>
            <a:prstGeom prst="rect">
              <a:avLst/>
            </a:prstGeom>
          </p:spPr>
        </p:pic>
        <p:pic>
          <p:nvPicPr>
            <p:cNvPr id="16" name="object 16"/>
            <p:cNvPicPr/>
            <p:nvPr/>
          </p:nvPicPr>
          <p:blipFill>
            <a:blip r:embed="rId8" cstate="print"/>
            <a:stretch>
              <a:fillRect/>
            </a:stretch>
          </p:blipFill>
          <p:spPr>
            <a:xfrm>
              <a:off x="5215001" y="3143249"/>
              <a:ext cx="3305175" cy="1368425"/>
            </a:xfrm>
            <a:prstGeom prst="rect">
              <a:avLst/>
            </a:prstGeom>
          </p:spPr>
        </p:pic>
        <p:sp>
          <p:nvSpPr>
            <p:cNvPr id="17" name="object 17"/>
            <p:cNvSpPr/>
            <p:nvPr/>
          </p:nvSpPr>
          <p:spPr>
            <a:xfrm>
              <a:off x="5143500" y="1928875"/>
              <a:ext cx="3816350" cy="3384550"/>
            </a:xfrm>
            <a:custGeom>
              <a:avLst/>
              <a:gdLst/>
              <a:ahLst/>
              <a:cxnLst/>
              <a:rect l="l" t="t" r="r" b="b"/>
              <a:pathLst>
                <a:path w="3816350" h="3384550">
                  <a:moveTo>
                    <a:pt x="0" y="3384550"/>
                  </a:moveTo>
                  <a:lnTo>
                    <a:pt x="3816350" y="3384550"/>
                  </a:lnTo>
                  <a:lnTo>
                    <a:pt x="3816350" y="0"/>
                  </a:lnTo>
                  <a:lnTo>
                    <a:pt x="0" y="0"/>
                  </a:lnTo>
                  <a:lnTo>
                    <a:pt x="0" y="3384550"/>
                  </a:lnTo>
                  <a:close/>
                </a:path>
              </a:pathLst>
            </a:custGeom>
            <a:ln w="12700">
              <a:solidFill>
                <a:srgbClr val="000000"/>
              </a:solidFill>
            </a:ln>
          </p:spPr>
          <p:txBody>
            <a:bodyPr wrap="square" lIns="0" tIns="0" rIns="0" bIns="0" rtlCol="0"/>
            <a:lstStyle/>
            <a:p>
              <a:endParaRPr/>
            </a:p>
          </p:txBody>
        </p:sp>
        <p:sp>
          <p:nvSpPr>
            <p:cNvPr id="18" name="object 18"/>
            <p:cNvSpPr/>
            <p:nvPr/>
          </p:nvSpPr>
          <p:spPr>
            <a:xfrm>
              <a:off x="5694426" y="1844674"/>
              <a:ext cx="2622550" cy="641350"/>
            </a:xfrm>
            <a:custGeom>
              <a:avLst/>
              <a:gdLst/>
              <a:ahLst/>
              <a:cxnLst/>
              <a:rect l="l" t="t" r="r" b="b"/>
              <a:pathLst>
                <a:path w="2622550" h="641350">
                  <a:moveTo>
                    <a:pt x="2622550" y="0"/>
                  </a:moveTo>
                  <a:lnTo>
                    <a:pt x="0" y="0"/>
                  </a:lnTo>
                  <a:lnTo>
                    <a:pt x="0" y="641350"/>
                  </a:lnTo>
                  <a:lnTo>
                    <a:pt x="2622550" y="641350"/>
                  </a:lnTo>
                  <a:lnTo>
                    <a:pt x="2622550" y="0"/>
                  </a:lnTo>
                  <a:close/>
                </a:path>
              </a:pathLst>
            </a:custGeom>
            <a:solidFill>
              <a:srgbClr val="FFFFFF"/>
            </a:solidFill>
          </p:spPr>
          <p:txBody>
            <a:bodyPr wrap="square" lIns="0" tIns="0" rIns="0" bIns="0" rtlCol="0"/>
            <a:lstStyle/>
            <a:p>
              <a:endParaRPr/>
            </a:p>
          </p:txBody>
        </p:sp>
        <p:sp>
          <p:nvSpPr>
            <p:cNvPr id="19" name="object 19"/>
            <p:cNvSpPr/>
            <p:nvPr/>
          </p:nvSpPr>
          <p:spPr>
            <a:xfrm>
              <a:off x="5694426" y="1844674"/>
              <a:ext cx="2622550" cy="641350"/>
            </a:xfrm>
            <a:custGeom>
              <a:avLst/>
              <a:gdLst/>
              <a:ahLst/>
              <a:cxnLst/>
              <a:rect l="l" t="t" r="r" b="b"/>
              <a:pathLst>
                <a:path w="2622550" h="641350">
                  <a:moveTo>
                    <a:pt x="0" y="641350"/>
                  </a:moveTo>
                  <a:lnTo>
                    <a:pt x="2622550" y="641350"/>
                  </a:lnTo>
                  <a:lnTo>
                    <a:pt x="2622550" y="0"/>
                  </a:lnTo>
                  <a:lnTo>
                    <a:pt x="0" y="0"/>
                  </a:lnTo>
                  <a:lnTo>
                    <a:pt x="0" y="641350"/>
                  </a:lnTo>
                  <a:close/>
                </a:path>
              </a:pathLst>
            </a:custGeom>
            <a:ln w="25400">
              <a:solidFill>
                <a:srgbClr val="000000"/>
              </a:solidFill>
            </a:ln>
          </p:spPr>
          <p:txBody>
            <a:bodyPr wrap="square" lIns="0" tIns="0" rIns="0" bIns="0" rtlCol="0"/>
            <a:lstStyle/>
            <a:p>
              <a:endParaRPr/>
            </a:p>
          </p:txBody>
        </p:sp>
      </p:grpSp>
      <p:sp>
        <p:nvSpPr>
          <p:cNvPr id="20" name="object 20"/>
          <p:cNvSpPr txBox="1"/>
          <p:nvPr/>
        </p:nvSpPr>
        <p:spPr>
          <a:xfrm>
            <a:off x="376237" y="1936813"/>
            <a:ext cx="895350" cy="367030"/>
          </a:xfrm>
          <a:prstGeom prst="rect">
            <a:avLst/>
          </a:prstGeom>
          <a:solidFill>
            <a:srgbClr val="FFFFFF"/>
          </a:solidFill>
          <a:ln w="25400">
            <a:solidFill>
              <a:srgbClr val="000000"/>
            </a:solidFill>
          </a:ln>
        </p:spPr>
        <p:txBody>
          <a:bodyPr vert="horz" wrap="square" lIns="0" tIns="41910" rIns="0" bIns="0" rtlCol="0">
            <a:spAutoFit/>
          </a:bodyPr>
          <a:lstStyle/>
          <a:p>
            <a:pPr marL="90805">
              <a:lnSpc>
                <a:spcPct val="100000"/>
              </a:lnSpc>
              <a:spcBef>
                <a:spcPts val="330"/>
              </a:spcBef>
            </a:pPr>
            <a:r>
              <a:rPr sz="1800" spc="80" dirty="0">
                <a:latin typeface="Cambria"/>
                <a:cs typeface="Cambria"/>
              </a:rPr>
              <a:t>Clique:</a:t>
            </a:r>
            <a:endParaRPr sz="1800" dirty="0">
              <a:latin typeface="Cambria"/>
              <a:cs typeface="Cambria"/>
            </a:endParaRPr>
          </a:p>
        </p:txBody>
      </p:sp>
      <p:sp>
        <p:nvSpPr>
          <p:cNvPr id="21" name="object 21"/>
          <p:cNvSpPr txBox="1"/>
          <p:nvPr/>
        </p:nvSpPr>
        <p:spPr>
          <a:xfrm>
            <a:off x="376237" y="2852737"/>
            <a:ext cx="1390650" cy="367030"/>
          </a:xfrm>
          <a:prstGeom prst="rect">
            <a:avLst/>
          </a:prstGeom>
          <a:solidFill>
            <a:srgbClr val="FFFFFF"/>
          </a:solidFill>
          <a:ln w="25400">
            <a:solidFill>
              <a:srgbClr val="000000"/>
            </a:solidFill>
          </a:ln>
        </p:spPr>
        <p:txBody>
          <a:bodyPr vert="horz" wrap="square" lIns="0" tIns="41910" rIns="0" bIns="0" rtlCol="0">
            <a:spAutoFit/>
          </a:bodyPr>
          <a:lstStyle/>
          <a:p>
            <a:pPr marL="90805">
              <a:lnSpc>
                <a:spcPct val="100000"/>
              </a:lnSpc>
              <a:spcBef>
                <a:spcPts val="330"/>
              </a:spcBef>
            </a:pPr>
            <a:r>
              <a:rPr sz="1800" spc="95" dirty="0">
                <a:latin typeface="Cambria"/>
                <a:cs typeface="Cambria"/>
              </a:rPr>
              <a:t>Single</a:t>
            </a:r>
            <a:r>
              <a:rPr sz="1800" spc="45" dirty="0">
                <a:latin typeface="Cambria"/>
                <a:cs typeface="Cambria"/>
              </a:rPr>
              <a:t> </a:t>
            </a:r>
            <a:r>
              <a:rPr sz="1800" spc="105" dirty="0">
                <a:latin typeface="Cambria"/>
                <a:cs typeface="Cambria"/>
              </a:rPr>
              <a:t>Link:</a:t>
            </a:r>
            <a:endParaRPr sz="1800" dirty="0">
              <a:latin typeface="Cambria"/>
              <a:cs typeface="Cambria"/>
            </a:endParaRPr>
          </a:p>
        </p:txBody>
      </p:sp>
      <p:sp>
        <p:nvSpPr>
          <p:cNvPr id="22" name="object 22"/>
          <p:cNvSpPr txBox="1"/>
          <p:nvPr/>
        </p:nvSpPr>
        <p:spPr>
          <a:xfrm>
            <a:off x="376237" y="3716337"/>
            <a:ext cx="666750" cy="367030"/>
          </a:xfrm>
          <a:prstGeom prst="rect">
            <a:avLst/>
          </a:prstGeom>
          <a:solidFill>
            <a:srgbClr val="FFFFFF"/>
          </a:solidFill>
          <a:ln w="25400">
            <a:solidFill>
              <a:srgbClr val="000000"/>
            </a:solidFill>
          </a:ln>
        </p:spPr>
        <p:txBody>
          <a:bodyPr vert="horz" wrap="square" lIns="0" tIns="41910" rIns="0" bIns="0" rtlCol="0">
            <a:spAutoFit/>
          </a:bodyPr>
          <a:lstStyle/>
          <a:p>
            <a:pPr marL="90805">
              <a:lnSpc>
                <a:spcPct val="100000"/>
              </a:lnSpc>
              <a:spcBef>
                <a:spcPts val="330"/>
              </a:spcBef>
            </a:pPr>
            <a:r>
              <a:rPr sz="1800" spc="105" dirty="0">
                <a:latin typeface="Cambria"/>
                <a:cs typeface="Cambria"/>
              </a:rPr>
              <a:t>Star:</a:t>
            </a:r>
            <a:endParaRPr sz="1800" dirty="0">
              <a:latin typeface="Cambria"/>
              <a:cs typeface="Cambria"/>
            </a:endParaRPr>
          </a:p>
        </p:txBody>
      </p:sp>
      <p:sp>
        <p:nvSpPr>
          <p:cNvPr id="23" name="object 23"/>
          <p:cNvSpPr txBox="1"/>
          <p:nvPr/>
        </p:nvSpPr>
        <p:spPr>
          <a:xfrm>
            <a:off x="376237" y="4724336"/>
            <a:ext cx="844550" cy="367030"/>
          </a:xfrm>
          <a:prstGeom prst="rect">
            <a:avLst/>
          </a:prstGeom>
          <a:solidFill>
            <a:srgbClr val="FFFFFF"/>
          </a:solidFill>
          <a:ln w="25400">
            <a:solidFill>
              <a:srgbClr val="000000"/>
            </a:solidFill>
          </a:ln>
        </p:spPr>
        <p:txBody>
          <a:bodyPr vert="horz" wrap="square" lIns="0" tIns="42544" rIns="0" bIns="0" rtlCol="0">
            <a:spAutoFit/>
          </a:bodyPr>
          <a:lstStyle/>
          <a:p>
            <a:pPr marL="90805">
              <a:lnSpc>
                <a:spcPct val="100000"/>
              </a:lnSpc>
              <a:spcBef>
                <a:spcPts val="334"/>
              </a:spcBef>
            </a:pPr>
            <a:r>
              <a:rPr sz="1800" spc="90" dirty="0">
                <a:latin typeface="Cambria"/>
                <a:cs typeface="Cambria"/>
              </a:rPr>
              <a:t>String:</a:t>
            </a:r>
            <a:endParaRPr sz="1800" dirty="0">
              <a:latin typeface="Cambria"/>
              <a:cs typeface="Cambria"/>
            </a:endParaRPr>
          </a:p>
        </p:txBody>
      </p:sp>
      <p:sp>
        <p:nvSpPr>
          <p:cNvPr id="24" name="object 24"/>
          <p:cNvSpPr txBox="1"/>
          <p:nvPr/>
        </p:nvSpPr>
        <p:spPr>
          <a:xfrm>
            <a:off x="5773420" y="1874011"/>
            <a:ext cx="2578100" cy="574040"/>
          </a:xfrm>
          <a:prstGeom prst="rect">
            <a:avLst/>
          </a:prstGeom>
        </p:spPr>
        <p:txBody>
          <a:bodyPr vert="horz" wrap="square" lIns="0" tIns="12700" rIns="0" bIns="0" rtlCol="0">
            <a:spAutoFit/>
          </a:bodyPr>
          <a:lstStyle/>
          <a:p>
            <a:pPr marL="12700">
              <a:lnSpc>
                <a:spcPct val="100000"/>
              </a:lnSpc>
              <a:spcBef>
                <a:spcPts val="100"/>
              </a:spcBef>
            </a:pPr>
            <a:r>
              <a:rPr sz="1800" spc="114" dirty="0">
                <a:latin typeface="Cambria"/>
                <a:cs typeface="Cambria"/>
              </a:rPr>
              <a:t>Class</a:t>
            </a:r>
            <a:r>
              <a:rPr sz="1800" spc="90" dirty="0">
                <a:latin typeface="Cambria"/>
                <a:cs typeface="Cambria"/>
              </a:rPr>
              <a:t> </a:t>
            </a:r>
            <a:r>
              <a:rPr sz="1800" spc="10" dirty="0">
                <a:latin typeface="Cambria"/>
                <a:cs typeface="Cambria"/>
              </a:rPr>
              <a:t>1:</a:t>
            </a:r>
            <a:r>
              <a:rPr sz="1800" spc="90" dirty="0">
                <a:latin typeface="Cambria"/>
                <a:cs typeface="Cambria"/>
              </a:rPr>
              <a:t> </a:t>
            </a:r>
            <a:r>
              <a:rPr sz="1800" spc="50" dirty="0">
                <a:latin typeface="Cambria"/>
                <a:cs typeface="Cambria"/>
              </a:rPr>
              <a:t>{Item</a:t>
            </a:r>
            <a:r>
              <a:rPr sz="1800" spc="90" dirty="0">
                <a:latin typeface="Cambria"/>
                <a:cs typeface="Cambria"/>
              </a:rPr>
              <a:t> </a:t>
            </a:r>
            <a:r>
              <a:rPr sz="1800" spc="65" dirty="0">
                <a:latin typeface="Cambria"/>
                <a:cs typeface="Cambria"/>
              </a:rPr>
              <a:t>1,</a:t>
            </a:r>
            <a:r>
              <a:rPr sz="1800" spc="90" dirty="0">
                <a:latin typeface="Cambria"/>
                <a:cs typeface="Cambria"/>
              </a:rPr>
              <a:t> </a:t>
            </a:r>
            <a:r>
              <a:rPr sz="1800" spc="85" dirty="0">
                <a:latin typeface="Cambria"/>
                <a:cs typeface="Cambria"/>
              </a:rPr>
              <a:t>Item</a:t>
            </a:r>
            <a:r>
              <a:rPr sz="1800" spc="90" dirty="0">
                <a:latin typeface="Cambria"/>
                <a:cs typeface="Cambria"/>
              </a:rPr>
              <a:t> </a:t>
            </a:r>
            <a:r>
              <a:rPr sz="1800" spc="-55" dirty="0">
                <a:latin typeface="Cambria"/>
                <a:cs typeface="Cambria"/>
              </a:rPr>
              <a:t>3}</a:t>
            </a:r>
            <a:endParaRPr sz="1800">
              <a:latin typeface="Cambria"/>
              <a:cs typeface="Cambria"/>
            </a:endParaRPr>
          </a:p>
          <a:p>
            <a:pPr marL="12700">
              <a:lnSpc>
                <a:spcPct val="100000"/>
              </a:lnSpc>
            </a:pPr>
            <a:r>
              <a:rPr sz="1800" spc="114" dirty="0">
                <a:latin typeface="Cambria"/>
                <a:cs typeface="Cambria"/>
              </a:rPr>
              <a:t>Class</a:t>
            </a:r>
            <a:r>
              <a:rPr sz="1800" spc="90" dirty="0">
                <a:latin typeface="Cambria"/>
                <a:cs typeface="Cambria"/>
              </a:rPr>
              <a:t> </a:t>
            </a:r>
            <a:r>
              <a:rPr sz="1800" spc="10" dirty="0">
                <a:latin typeface="Cambria"/>
                <a:cs typeface="Cambria"/>
              </a:rPr>
              <a:t>2:</a:t>
            </a:r>
            <a:r>
              <a:rPr sz="1800" spc="90" dirty="0">
                <a:latin typeface="Cambria"/>
                <a:cs typeface="Cambria"/>
              </a:rPr>
              <a:t> </a:t>
            </a:r>
            <a:r>
              <a:rPr sz="1800" spc="50" dirty="0">
                <a:latin typeface="Cambria"/>
                <a:cs typeface="Cambria"/>
              </a:rPr>
              <a:t>{Item</a:t>
            </a:r>
            <a:r>
              <a:rPr sz="1800" spc="90" dirty="0">
                <a:latin typeface="Cambria"/>
                <a:cs typeface="Cambria"/>
              </a:rPr>
              <a:t> </a:t>
            </a:r>
            <a:r>
              <a:rPr sz="1800" spc="65" dirty="0">
                <a:latin typeface="Cambria"/>
                <a:cs typeface="Cambria"/>
              </a:rPr>
              <a:t>2,</a:t>
            </a:r>
            <a:r>
              <a:rPr sz="1800" spc="90" dirty="0">
                <a:latin typeface="Cambria"/>
                <a:cs typeface="Cambria"/>
              </a:rPr>
              <a:t> </a:t>
            </a:r>
            <a:r>
              <a:rPr sz="1800" spc="85" dirty="0">
                <a:latin typeface="Cambria"/>
                <a:cs typeface="Cambria"/>
              </a:rPr>
              <a:t>Item</a:t>
            </a:r>
            <a:r>
              <a:rPr sz="1800" spc="90" dirty="0">
                <a:latin typeface="Cambria"/>
                <a:cs typeface="Cambria"/>
              </a:rPr>
              <a:t> </a:t>
            </a:r>
            <a:r>
              <a:rPr sz="1800" spc="-55" dirty="0">
                <a:latin typeface="Cambria"/>
                <a:cs typeface="Cambria"/>
              </a:rPr>
              <a:t>4}</a:t>
            </a:r>
            <a:endParaRPr sz="1800">
              <a:latin typeface="Cambria"/>
              <a:cs typeface="Cambria"/>
            </a:endParaRPr>
          </a:p>
        </p:txBody>
      </p:sp>
      <p:sp>
        <p:nvSpPr>
          <p:cNvPr id="25" name="object 25"/>
          <p:cNvSpPr txBox="1"/>
          <p:nvPr/>
        </p:nvSpPr>
        <p:spPr>
          <a:xfrm>
            <a:off x="5143500" y="5000688"/>
            <a:ext cx="3619500" cy="342900"/>
          </a:xfrm>
          <a:prstGeom prst="rect">
            <a:avLst/>
          </a:prstGeom>
          <a:solidFill>
            <a:srgbClr val="FFFFFF"/>
          </a:solidFill>
          <a:ln w="25400">
            <a:solidFill>
              <a:srgbClr val="000000"/>
            </a:solidFill>
          </a:ln>
        </p:spPr>
        <p:txBody>
          <a:bodyPr vert="horz" wrap="square" lIns="0" tIns="41910" rIns="0" bIns="0" rtlCol="0">
            <a:spAutoFit/>
          </a:bodyPr>
          <a:lstStyle/>
          <a:p>
            <a:pPr marL="91440">
              <a:lnSpc>
                <a:spcPct val="100000"/>
              </a:lnSpc>
              <a:spcBef>
                <a:spcPts val="330"/>
              </a:spcBef>
            </a:pPr>
            <a:r>
              <a:rPr sz="1800" spc="85" dirty="0">
                <a:latin typeface="Cambria"/>
                <a:cs typeface="Cambria"/>
              </a:rPr>
              <a:t>Clustering </a:t>
            </a:r>
            <a:r>
              <a:rPr sz="1800" spc="60" dirty="0">
                <a:latin typeface="Cambria"/>
                <a:cs typeface="Cambria"/>
              </a:rPr>
              <a:t>with</a:t>
            </a:r>
            <a:r>
              <a:rPr sz="1800" spc="100" dirty="0">
                <a:latin typeface="Cambria"/>
                <a:cs typeface="Cambria"/>
              </a:rPr>
              <a:t> </a:t>
            </a:r>
            <a:r>
              <a:rPr sz="1800" spc="70" dirty="0">
                <a:latin typeface="Cambria"/>
                <a:cs typeface="Cambria"/>
              </a:rPr>
              <a:t>existing</a:t>
            </a:r>
            <a:r>
              <a:rPr sz="1800" spc="90" dirty="0">
                <a:latin typeface="Cambria"/>
                <a:cs typeface="Cambria"/>
              </a:rPr>
              <a:t> </a:t>
            </a:r>
            <a:r>
              <a:rPr sz="1800" spc="55" dirty="0">
                <a:latin typeface="Cambria"/>
                <a:cs typeface="Cambria"/>
              </a:rPr>
              <a:t>clusters</a:t>
            </a:r>
            <a:endParaRPr sz="1800" dirty="0">
              <a:latin typeface="Cambria"/>
              <a:cs typeface="Cambria"/>
            </a:endParaRPr>
          </a:p>
        </p:txBody>
      </p:sp>
      <p:grpSp>
        <p:nvGrpSpPr>
          <p:cNvPr id="26" name="object 27"/>
          <p:cNvGrpSpPr/>
          <p:nvPr/>
        </p:nvGrpSpPr>
        <p:grpSpPr>
          <a:xfrm>
            <a:off x="799337" y="5879591"/>
            <a:ext cx="7188834" cy="779780"/>
            <a:chOff x="799337" y="5879591"/>
            <a:chExt cx="7188834" cy="779780"/>
          </a:xfrm>
        </p:grpSpPr>
        <p:pic>
          <p:nvPicPr>
            <p:cNvPr id="28" name="object 28"/>
            <p:cNvPicPr/>
            <p:nvPr/>
          </p:nvPicPr>
          <p:blipFill>
            <a:blip r:embed="rId9" cstate="print"/>
            <a:stretch>
              <a:fillRect/>
            </a:stretch>
          </p:blipFill>
          <p:spPr>
            <a:xfrm>
              <a:off x="799337" y="5896355"/>
              <a:ext cx="7188708" cy="762762"/>
            </a:xfrm>
            <a:prstGeom prst="rect">
              <a:avLst/>
            </a:prstGeom>
          </p:spPr>
        </p:pic>
        <p:pic>
          <p:nvPicPr>
            <p:cNvPr id="29" name="object 29"/>
            <p:cNvPicPr/>
            <p:nvPr/>
          </p:nvPicPr>
          <p:blipFill>
            <a:blip r:embed="rId10" cstate="print"/>
            <a:stretch>
              <a:fillRect/>
            </a:stretch>
          </p:blipFill>
          <p:spPr>
            <a:xfrm>
              <a:off x="951737" y="5879591"/>
              <a:ext cx="6947915" cy="720851"/>
            </a:xfrm>
            <a:prstGeom prst="rect">
              <a:avLst/>
            </a:prstGeom>
          </p:spPr>
        </p:pic>
        <p:pic>
          <p:nvPicPr>
            <p:cNvPr id="30" name="object 30"/>
            <p:cNvPicPr/>
            <p:nvPr/>
          </p:nvPicPr>
          <p:blipFill>
            <a:blip r:embed="rId11" cstate="print"/>
            <a:stretch>
              <a:fillRect/>
            </a:stretch>
          </p:blipFill>
          <p:spPr>
            <a:xfrm>
              <a:off x="857224" y="5929337"/>
              <a:ext cx="7072376" cy="646328"/>
            </a:xfrm>
            <a:prstGeom prst="rect">
              <a:avLst/>
            </a:prstGeom>
          </p:spPr>
        </p:pic>
      </p:grpSp>
      <p:sp>
        <p:nvSpPr>
          <p:cNvPr id="31" name="object 31"/>
          <p:cNvSpPr txBox="1"/>
          <p:nvPr/>
        </p:nvSpPr>
        <p:spPr>
          <a:xfrm>
            <a:off x="857224" y="5929338"/>
            <a:ext cx="7072630" cy="646430"/>
          </a:xfrm>
          <a:prstGeom prst="rect">
            <a:avLst/>
          </a:prstGeom>
          <a:ln w="12700">
            <a:solidFill>
              <a:srgbClr val="FBC800"/>
            </a:solidFill>
          </a:ln>
        </p:spPr>
        <p:txBody>
          <a:bodyPr vert="horz" wrap="square" lIns="0" tIns="42544" rIns="0" bIns="0" rtlCol="0">
            <a:spAutoFit/>
          </a:bodyPr>
          <a:lstStyle/>
          <a:p>
            <a:pPr marL="2719070" marR="275590" indent="-2436495">
              <a:lnSpc>
                <a:spcPct val="100000"/>
              </a:lnSpc>
              <a:spcBef>
                <a:spcPts val="334"/>
              </a:spcBef>
            </a:pPr>
            <a:r>
              <a:rPr sz="1800" spc="204" dirty="0">
                <a:latin typeface="Cambria"/>
                <a:cs typeface="Cambria"/>
              </a:rPr>
              <a:t>EXPLAIN</a:t>
            </a:r>
            <a:r>
              <a:rPr sz="1800" spc="95" dirty="0">
                <a:latin typeface="Cambria"/>
                <a:cs typeface="Cambria"/>
              </a:rPr>
              <a:t> </a:t>
            </a:r>
            <a:r>
              <a:rPr sz="1800" spc="200" dirty="0">
                <a:latin typeface="Cambria"/>
                <a:cs typeface="Cambria"/>
              </a:rPr>
              <a:t>ABOUT</a:t>
            </a:r>
            <a:r>
              <a:rPr sz="1800" spc="105" dirty="0">
                <a:latin typeface="Cambria"/>
                <a:cs typeface="Cambria"/>
              </a:rPr>
              <a:t> </a:t>
            </a:r>
            <a:r>
              <a:rPr sz="1800" spc="220" dirty="0">
                <a:latin typeface="Cambria"/>
                <a:cs typeface="Cambria"/>
              </a:rPr>
              <a:t>CLIQUE,</a:t>
            </a:r>
            <a:r>
              <a:rPr sz="1800" spc="105" dirty="0">
                <a:latin typeface="Cambria"/>
                <a:cs typeface="Cambria"/>
              </a:rPr>
              <a:t> </a:t>
            </a:r>
            <a:r>
              <a:rPr sz="1800" spc="235" dirty="0">
                <a:latin typeface="Cambria"/>
                <a:cs typeface="Cambria"/>
              </a:rPr>
              <a:t>SINGLE</a:t>
            </a:r>
            <a:r>
              <a:rPr sz="1800" spc="105" dirty="0">
                <a:latin typeface="Cambria"/>
                <a:cs typeface="Cambria"/>
              </a:rPr>
              <a:t> </a:t>
            </a:r>
            <a:r>
              <a:rPr sz="1800" spc="200" dirty="0">
                <a:latin typeface="Cambria"/>
                <a:cs typeface="Cambria"/>
              </a:rPr>
              <a:t>LINK,</a:t>
            </a:r>
            <a:r>
              <a:rPr sz="1800" spc="110" dirty="0">
                <a:latin typeface="Cambria"/>
                <a:cs typeface="Cambria"/>
              </a:rPr>
              <a:t> </a:t>
            </a:r>
            <a:r>
              <a:rPr sz="1800" spc="170" dirty="0">
                <a:latin typeface="Cambria"/>
                <a:cs typeface="Cambria"/>
              </a:rPr>
              <a:t>STAR,</a:t>
            </a:r>
            <a:r>
              <a:rPr sz="1800" spc="105" dirty="0">
                <a:latin typeface="Cambria"/>
                <a:cs typeface="Cambria"/>
              </a:rPr>
              <a:t> </a:t>
            </a:r>
            <a:r>
              <a:rPr sz="1800" spc="204" dirty="0">
                <a:latin typeface="Cambria"/>
                <a:cs typeface="Cambria"/>
              </a:rPr>
              <a:t>STRING </a:t>
            </a:r>
            <a:r>
              <a:rPr sz="1800" spc="-380" dirty="0">
                <a:latin typeface="Cambria"/>
                <a:cs typeface="Cambria"/>
              </a:rPr>
              <a:t> </a:t>
            </a:r>
            <a:r>
              <a:rPr sz="1800" spc="204" dirty="0">
                <a:latin typeface="Cambria"/>
                <a:cs typeface="Cambria"/>
              </a:rPr>
              <a:t>ALGORITHMS</a:t>
            </a:r>
            <a:endParaRPr sz="1800" dirty="0">
              <a:latin typeface="Cambria"/>
              <a:cs typeface="Cambri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0"/>
            <a:ext cx="445134" cy="6858000"/>
          </a:xfrm>
          <a:custGeom>
            <a:avLst/>
            <a:gdLst/>
            <a:ahLst/>
            <a:cxnLst/>
            <a:rect l="l" t="t" r="r" b="b"/>
            <a:pathLst>
              <a:path w="445134" h="6858000">
                <a:moveTo>
                  <a:pt x="0" y="6858000"/>
                </a:moveTo>
                <a:lnTo>
                  <a:pt x="444536" y="6858000"/>
                </a:lnTo>
                <a:lnTo>
                  <a:pt x="444536"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3" name="object 3"/>
          <p:cNvSpPr/>
          <p:nvPr/>
        </p:nvSpPr>
        <p:spPr>
          <a:xfrm>
            <a:off x="882686" y="0"/>
            <a:ext cx="3175" cy="6858000"/>
          </a:xfrm>
          <a:custGeom>
            <a:avLst/>
            <a:gdLst/>
            <a:ahLst/>
            <a:cxnLst/>
            <a:rect l="l" t="t" r="r" b="b"/>
            <a:pathLst>
              <a:path w="3175" h="6858000">
                <a:moveTo>
                  <a:pt x="0" y="6858000"/>
                </a:moveTo>
                <a:lnTo>
                  <a:pt x="3138" y="6858000"/>
                </a:lnTo>
                <a:lnTo>
                  <a:pt x="3138"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4" name="object 4"/>
          <p:cNvSpPr/>
          <p:nvPr/>
        </p:nvSpPr>
        <p:spPr>
          <a:xfrm>
            <a:off x="942975" y="0"/>
            <a:ext cx="48260" cy="6858000"/>
          </a:xfrm>
          <a:custGeom>
            <a:avLst/>
            <a:gdLst/>
            <a:ahLst/>
            <a:cxnLst/>
            <a:rect l="l" t="t" r="r" b="b"/>
            <a:pathLst>
              <a:path w="48259" h="6858000">
                <a:moveTo>
                  <a:pt x="0" y="6858000"/>
                </a:moveTo>
                <a:lnTo>
                  <a:pt x="47637" y="6858000"/>
                </a:lnTo>
                <a:lnTo>
                  <a:pt x="47637"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5" name="object 5"/>
          <p:cNvSpPr/>
          <p:nvPr/>
        </p:nvSpPr>
        <p:spPr>
          <a:xfrm>
            <a:off x="276326" y="0"/>
            <a:ext cx="104775" cy="6858000"/>
          </a:xfrm>
          <a:custGeom>
            <a:avLst/>
            <a:gdLst/>
            <a:ahLst/>
            <a:cxnLst/>
            <a:rect l="l" t="t" r="r" b="b"/>
            <a:pathLst>
              <a:path w="104775" h="6858000">
                <a:moveTo>
                  <a:pt x="104660" y="0"/>
                </a:moveTo>
                <a:lnTo>
                  <a:pt x="0" y="0"/>
                </a:lnTo>
                <a:lnTo>
                  <a:pt x="0" y="6858000"/>
                </a:lnTo>
                <a:lnTo>
                  <a:pt x="104660" y="6858000"/>
                </a:lnTo>
                <a:lnTo>
                  <a:pt x="104660" y="0"/>
                </a:lnTo>
                <a:close/>
              </a:path>
            </a:pathLst>
          </a:custGeom>
          <a:solidFill>
            <a:srgbClr val="FFD9CE">
              <a:alpha val="36077"/>
            </a:srgbClr>
          </a:solidFill>
        </p:spPr>
        <p:txBody>
          <a:bodyPr wrap="square" lIns="0" tIns="0" rIns="0" bIns="0" rtlCol="0"/>
          <a:lstStyle/>
          <a:p>
            <a:endParaRPr/>
          </a:p>
        </p:txBody>
      </p:sp>
      <p:grpSp>
        <p:nvGrpSpPr>
          <p:cNvPr id="6" name="object 6"/>
          <p:cNvGrpSpPr/>
          <p:nvPr/>
        </p:nvGrpSpPr>
        <p:grpSpPr>
          <a:xfrm>
            <a:off x="990600" y="0"/>
            <a:ext cx="381000" cy="6858000"/>
            <a:chOff x="990600" y="0"/>
            <a:chExt cx="381000" cy="6858000"/>
          </a:xfrm>
        </p:grpSpPr>
        <p:sp>
          <p:nvSpPr>
            <p:cNvPr id="7" name="object 7"/>
            <p:cNvSpPr/>
            <p:nvPr/>
          </p:nvSpPr>
          <p:spPr>
            <a:xfrm>
              <a:off x="990600" y="0"/>
              <a:ext cx="182245" cy="6858000"/>
            </a:xfrm>
            <a:custGeom>
              <a:avLst/>
              <a:gdLst/>
              <a:ahLst/>
              <a:cxnLst/>
              <a:rect l="l" t="t" r="r" b="b"/>
              <a:pathLst>
                <a:path w="182244" h="6858000">
                  <a:moveTo>
                    <a:pt x="181863" y="0"/>
                  </a:moveTo>
                  <a:lnTo>
                    <a:pt x="0" y="0"/>
                  </a:lnTo>
                  <a:lnTo>
                    <a:pt x="0" y="6858000"/>
                  </a:lnTo>
                  <a:lnTo>
                    <a:pt x="181863" y="6858000"/>
                  </a:lnTo>
                  <a:lnTo>
                    <a:pt x="181863" y="0"/>
                  </a:lnTo>
                  <a:close/>
                </a:path>
              </a:pathLst>
            </a:custGeom>
            <a:solidFill>
              <a:srgbClr val="FFD9CE">
                <a:alpha val="70195"/>
              </a:srgbClr>
            </a:solidFill>
          </p:spPr>
          <p:txBody>
            <a:bodyPr wrap="square" lIns="0" tIns="0" rIns="0" bIns="0" rtlCol="0"/>
            <a:lstStyle/>
            <a:p>
              <a:endParaRPr/>
            </a:p>
          </p:txBody>
        </p:sp>
        <p:sp>
          <p:nvSpPr>
            <p:cNvPr id="8" name="object 8"/>
            <p:cNvSpPr/>
            <p:nvPr/>
          </p:nvSpPr>
          <p:spPr>
            <a:xfrm>
              <a:off x="1141323" y="0"/>
              <a:ext cx="230504" cy="6858000"/>
            </a:xfrm>
            <a:custGeom>
              <a:avLst/>
              <a:gdLst/>
              <a:ahLst/>
              <a:cxnLst/>
              <a:rect l="l" t="t" r="r" b="b"/>
              <a:pathLst>
                <a:path w="230505" h="6858000">
                  <a:moveTo>
                    <a:pt x="230276" y="0"/>
                  </a:moveTo>
                  <a:lnTo>
                    <a:pt x="0" y="0"/>
                  </a:lnTo>
                  <a:lnTo>
                    <a:pt x="0" y="6858000"/>
                  </a:lnTo>
                  <a:lnTo>
                    <a:pt x="230276" y="6858000"/>
                  </a:lnTo>
                  <a:lnTo>
                    <a:pt x="230276" y="0"/>
                  </a:lnTo>
                  <a:close/>
                </a:path>
              </a:pathLst>
            </a:custGeom>
            <a:solidFill>
              <a:srgbClr val="FFEDE8">
                <a:alpha val="70979"/>
              </a:srgbClr>
            </a:solidFill>
          </p:spPr>
          <p:txBody>
            <a:bodyPr wrap="square" lIns="0" tIns="0" rIns="0" bIns="0" rtlCol="0"/>
            <a:lstStyle/>
            <a:p>
              <a:endParaRPr/>
            </a:p>
          </p:txBody>
        </p:sp>
      </p:grpSp>
      <p:sp>
        <p:nvSpPr>
          <p:cNvPr id="9" name="object 9"/>
          <p:cNvSpPr/>
          <p:nvPr/>
        </p:nvSpPr>
        <p:spPr>
          <a:xfrm>
            <a:off x="106343"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nvGrpSpPr>
          <p:cNvPr id="10" name="object 10"/>
          <p:cNvGrpSpPr/>
          <p:nvPr/>
        </p:nvGrpSpPr>
        <p:grpSpPr>
          <a:xfrm>
            <a:off x="825536" y="0"/>
            <a:ext cx="117475" cy="6858000"/>
            <a:chOff x="825536" y="0"/>
            <a:chExt cx="117475" cy="6858000"/>
          </a:xfrm>
        </p:grpSpPr>
        <p:sp>
          <p:nvSpPr>
            <p:cNvPr id="11" name="object 11"/>
            <p:cNvSpPr/>
            <p:nvPr/>
          </p:nvSpPr>
          <p:spPr>
            <a:xfrm>
              <a:off x="914399" y="0"/>
              <a:ext cx="0" cy="6858000"/>
            </a:xfrm>
            <a:custGeom>
              <a:avLst/>
              <a:gdLst/>
              <a:ahLst/>
              <a:cxnLst/>
              <a:rect l="l" t="t" r="r" b="b"/>
              <a:pathLst>
                <a:path h="6858000">
                  <a:moveTo>
                    <a:pt x="0" y="0"/>
                  </a:moveTo>
                  <a:lnTo>
                    <a:pt x="0" y="6858000"/>
                  </a:lnTo>
                </a:path>
              </a:pathLst>
            </a:custGeom>
            <a:ln w="57150">
              <a:solidFill>
                <a:srgbClr val="FFEDE8"/>
              </a:solidFill>
            </a:ln>
          </p:spPr>
          <p:txBody>
            <a:bodyPr wrap="square" lIns="0" tIns="0" rIns="0" bIns="0" rtlCol="0"/>
            <a:lstStyle/>
            <a:p>
              <a:endParaRPr/>
            </a:p>
          </p:txBody>
        </p:sp>
        <p:sp>
          <p:nvSpPr>
            <p:cNvPr id="12" name="object 12"/>
            <p:cNvSpPr/>
            <p:nvPr/>
          </p:nvSpPr>
          <p:spPr>
            <a:xfrm>
              <a:off x="854111"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sp>
        <p:nvSpPr>
          <p:cNvPr id="13" name="object 13"/>
          <p:cNvSpPr/>
          <p:nvPr/>
        </p:nvSpPr>
        <p:spPr>
          <a:xfrm>
            <a:off x="1726639" y="0"/>
            <a:ext cx="0" cy="6858000"/>
          </a:xfrm>
          <a:custGeom>
            <a:avLst/>
            <a:gdLst/>
            <a:ahLst/>
            <a:cxnLst/>
            <a:rect l="l" t="t" r="r" b="b"/>
            <a:pathLst>
              <a:path h="6858000">
                <a:moveTo>
                  <a:pt x="0" y="0"/>
                </a:moveTo>
                <a:lnTo>
                  <a:pt x="0" y="6858000"/>
                </a:lnTo>
              </a:path>
            </a:pathLst>
          </a:custGeom>
          <a:ln w="28575">
            <a:solidFill>
              <a:srgbClr val="FEC3AE"/>
            </a:solidFill>
          </a:ln>
        </p:spPr>
        <p:txBody>
          <a:bodyPr wrap="square" lIns="0" tIns="0" rIns="0" bIns="0" rtlCol="0"/>
          <a:lstStyle/>
          <a:p>
            <a:endParaRPr/>
          </a:p>
        </p:txBody>
      </p:sp>
      <p:sp>
        <p:nvSpPr>
          <p:cNvPr id="14" name="object 14"/>
          <p:cNvSpPr/>
          <p:nvPr/>
        </p:nvSpPr>
        <p:spPr>
          <a:xfrm>
            <a:off x="1066800" y="0"/>
            <a:ext cx="0" cy="6858000"/>
          </a:xfrm>
          <a:custGeom>
            <a:avLst/>
            <a:gdLst/>
            <a:ahLst/>
            <a:cxnLst/>
            <a:rect l="l" t="t" r="r" b="b"/>
            <a:pathLst>
              <a:path h="6858000">
                <a:moveTo>
                  <a:pt x="0" y="0"/>
                </a:moveTo>
                <a:lnTo>
                  <a:pt x="0" y="6858000"/>
                </a:lnTo>
              </a:path>
            </a:pathLst>
          </a:custGeom>
          <a:ln w="9525">
            <a:solidFill>
              <a:srgbClr val="FEC3AE"/>
            </a:solidFill>
          </a:ln>
        </p:spPr>
        <p:txBody>
          <a:bodyPr wrap="square" lIns="0" tIns="0" rIns="0" bIns="0" rtlCol="0"/>
          <a:lstStyle/>
          <a:p>
            <a:endParaRPr/>
          </a:p>
        </p:txBody>
      </p:sp>
      <p:sp>
        <p:nvSpPr>
          <p:cNvPr id="15" name="object 15"/>
          <p:cNvSpPr/>
          <p:nvPr/>
        </p:nvSpPr>
        <p:spPr>
          <a:xfrm>
            <a:off x="9085288" y="0"/>
            <a:ext cx="57150" cy="6858000"/>
          </a:xfrm>
          <a:custGeom>
            <a:avLst/>
            <a:gdLst/>
            <a:ahLst/>
            <a:cxnLst/>
            <a:rect l="l" t="t" r="r" b="b"/>
            <a:pathLst>
              <a:path w="57150" h="6858000">
                <a:moveTo>
                  <a:pt x="11417" y="0"/>
                </a:moveTo>
                <a:lnTo>
                  <a:pt x="0" y="0"/>
                </a:lnTo>
                <a:lnTo>
                  <a:pt x="0" y="6858000"/>
                </a:lnTo>
                <a:lnTo>
                  <a:pt x="11417" y="6858000"/>
                </a:lnTo>
                <a:lnTo>
                  <a:pt x="11417" y="0"/>
                </a:lnTo>
                <a:close/>
              </a:path>
              <a:path w="57150" h="6858000">
                <a:moveTo>
                  <a:pt x="57150" y="0"/>
                </a:moveTo>
                <a:lnTo>
                  <a:pt x="22860" y="0"/>
                </a:lnTo>
                <a:lnTo>
                  <a:pt x="22860" y="6858000"/>
                </a:lnTo>
                <a:lnTo>
                  <a:pt x="57150" y="6858000"/>
                </a:lnTo>
                <a:lnTo>
                  <a:pt x="57150" y="0"/>
                </a:lnTo>
                <a:close/>
              </a:path>
            </a:pathLst>
          </a:custGeom>
          <a:solidFill>
            <a:srgbClr val="FEC3AE"/>
          </a:solidFill>
        </p:spPr>
        <p:txBody>
          <a:bodyPr wrap="square" lIns="0" tIns="0" rIns="0" bIns="0" rtlCol="0"/>
          <a:lstStyle/>
          <a:p>
            <a:endParaRPr/>
          </a:p>
        </p:txBody>
      </p:sp>
      <p:grpSp>
        <p:nvGrpSpPr>
          <p:cNvPr id="16" name="object 16"/>
          <p:cNvGrpSpPr/>
          <p:nvPr/>
        </p:nvGrpSpPr>
        <p:grpSpPr>
          <a:xfrm>
            <a:off x="609600" y="0"/>
            <a:ext cx="1661160" cy="6858000"/>
            <a:chOff x="609600" y="0"/>
            <a:chExt cx="1661160" cy="6858000"/>
          </a:xfrm>
        </p:grpSpPr>
        <p:sp>
          <p:nvSpPr>
            <p:cNvPr id="17" name="object 17"/>
            <p:cNvSpPr/>
            <p:nvPr/>
          </p:nvSpPr>
          <p:spPr>
            <a:xfrm>
              <a:off x="1219200" y="0"/>
              <a:ext cx="76200" cy="6858000"/>
            </a:xfrm>
            <a:custGeom>
              <a:avLst/>
              <a:gdLst/>
              <a:ahLst/>
              <a:cxnLst/>
              <a:rect l="l" t="t" r="r" b="b"/>
              <a:pathLst>
                <a:path w="76200" h="6858000">
                  <a:moveTo>
                    <a:pt x="76187" y="0"/>
                  </a:moveTo>
                  <a:lnTo>
                    <a:pt x="0" y="0"/>
                  </a:lnTo>
                  <a:lnTo>
                    <a:pt x="0" y="6858000"/>
                  </a:lnTo>
                  <a:lnTo>
                    <a:pt x="76187" y="6858000"/>
                  </a:lnTo>
                  <a:lnTo>
                    <a:pt x="76187" y="0"/>
                  </a:lnTo>
                  <a:close/>
                </a:path>
              </a:pathLst>
            </a:custGeom>
            <a:solidFill>
              <a:srgbClr val="FEC3AE">
                <a:alpha val="50979"/>
              </a:srgbClr>
            </a:solidFill>
          </p:spPr>
          <p:txBody>
            <a:bodyPr wrap="square" lIns="0" tIns="0" rIns="0" bIns="0" rtlCol="0"/>
            <a:lstStyle/>
            <a:p>
              <a:endParaRPr/>
            </a:p>
          </p:txBody>
        </p:sp>
        <p:sp>
          <p:nvSpPr>
            <p:cNvPr id="18" name="object 18"/>
            <p:cNvSpPr/>
            <p:nvPr/>
          </p:nvSpPr>
          <p:spPr>
            <a:xfrm>
              <a:off x="609600" y="3429000"/>
              <a:ext cx="1341755" cy="2079625"/>
            </a:xfrm>
            <a:custGeom>
              <a:avLst/>
              <a:gdLst/>
              <a:ahLst/>
              <a:cxnLst/>
              <a:rect l="l" t="t" r="r" b="b"/>
              <a:pathLst>
                <a:path w="1341755" h="2079625">
                  <a:moveTo>
                    <a:pt x="1295400" y="647700"/>
                  </a:moveTo>
                  <a:lnTo>
                    <a:pt x="1293622" y="599363"/>
                  </a:lnTo>
                  <a:lnTo>
                    <a:pt x="1288376" y="551992"/>
                  </a:lnTo>
                  <a:lnTo>
                    <a:pt x="1279779" y="505714"/>
                  </a:lnTo>
                  <a:lnTo>
                    <a:pt x="1267968" y="460641"/>
                  </a:lnTo>
                  <a:lnTo>
                    <a:pt x="1253070" y="416915"/>
                  </a:lnTo>
                  <a:lnTo>
                    <a:pt x="1235202" y="374650"/>
                  </a:lnTo>
                  <a:lnTo>
                    <a:pt x="1214475" y="333984"/>
                  </a:lnTo>
                  <a:lnTo>
                    <a:pt x="1191044" y="295021"/>
                  </a:lnTo>
                  <a:lnTo>
                    <a:pt x="1165021" y="257911"/>
                  </a:lnTo>
                  <a:lnTo>
                    <a:pt x="1136523" y="222770"/>
                  </a:lnTo>
                  <a:lnTo>
                    <a:pt x="1105687" y="189712"/>
                  </a:lnTo>
                  <a:lnTo>
                    <a:pt x="1072629" y="158877"/>
                  </a:lnTo>
                  <a:lnTo>
                    <a:pt x="1037488" y="130378"/>
                  </a:lnTo>
                  <a:lnTo>
                    <a:pt x="1000379" y="104355"/>
                  </a:lnTo>
                  <a:lnTo>
                    <a:pt x="961415" y="80924"/>
                  </a:lnTo>
                  <a:lnTo>
                    <a:pt x="920750" y="60198"/>
                  </a:lnTo>
                  <a:lnTo>
                    <a:pt x="878484" y="42329"/>
                  </a:lnTo>
                  <a:lnTo>
                    <a:pt x="834758" y="27432"/>
                  </a:lnTo>
                  <a:lnTo>
                    <a:pt x="789686" y="15621"/>
                  </a:lnTo>
                  <a:lnTo>
                    <a:pt x="743407" y="7023"/>
                  </a:lnTo>
                  <a:lnTo>
                    <a:pt x="696036" y="1778"/>
                  </a:lnTo>
                  <a:lnTo>
                    <a:pt x="647700" y="0"/>
                  </a:lnTo>
                  <a:lnTo>
                    <a:pt x="599351" y="1778"/>
                  </a:lnTo>
                  <a:lnTo>
                    <a:pt x="551980" y="7023"/>
                  </a:lnTo>
                  <a:lnTo>
                    <a:pt x="505701" y="15621"/>
                  </a:lnTo>
                  <a:lnTo>
                    <a:pt x="460629" y="27432"/>
                  </a:lnTo>
                  <a:lnTo>
                    <a:pt x="416902" y="42329"/>
                  </a:lnTo>
                  <a:lnTo>
                    <a:pt x="374637" y="60198"/>
                  </a:lnTo>
                  <a:lnTo>
                    <a:pt x="333971" y="80924"/>
                  </a:lnTo>
                  <a:lnTo>
                    <a:pt x="295008" y="104355"/>
                  </a:lnTo>
                  <a:lnTo>
                    <a:pt x="257898" y="130378"/>
                  </a:lnTo>
                  <a:lnTo>
                    <a:pt x="222758" y="158877"/>
                  </a:lnTo>
                  <a:lnTo>
                    <a:pt x="189699" y="189712"/>
                  </a:lnTo>
                  <a:lnTo>
                    <a:pt x="158864" y="222770"/>
                  </a:lnTo>
                  <a:lnTo>
                    <a:pt x="130365" y="257911"/>
                  </a:lnTo>
                  <a:lnTo>
                    <a:pt x="104343" y="295021"/>
                  </a:lnTo>
                  <a:lnTo>
                    <a:pt x="80911" y="333984"/>
                  </a:lnTo>
                  <a:lnTo>
                    <a:pt x="60185" y="374650"/>
                  </a:lnTo>
                  <a:lnTo>
                    <a:pt x="42316" y="416915"/>
                  </a:lnTo>
                  <a:lnTo>
                    <a:pt x="27419" y="460641"/>
                  </a:lnTo>
                  <a:lnTo>
                    <a:pt x="15608" y="505714"/>
                  </a:lnTo>
                  <a:lnTo>
                    <a:pt x="7010" y="551992"/>
                  </a:lnTo>
                  <a:lnTo>
                    <a:pt x="1765" y="599363"/>
                  </a:lnTo>
                  <a:lnTo>
                    <a:pt x="0" y="647700"/>
                  </a:lnTo>
                  <a:lnTo>
                    <a:pt x="1765" y="696048"/>
                  </a:lnTo>
                  <a:lnTo>
                    <a:pt x="7010" y="743419"/>
                  </a:lnTo>
                  <a:lnTo>
                    <a:pt x="15608" y="789698"/>
                  </a:lnTo>
                  <a:lnTo>
                    <a:pt x="27419" y="834771"/>
                  </a:lnTo>
                  <a:lnTo>
                    <a:pt x="42316" y="878497"/>
                  </a:lnTo>
                  <a:lnTo>
                    <a:pt x="60185" y="920762"/>
                  </a:lnTo>
                  <a:lnTo>
                    <a:pt x="80911" y="961428"/>
                  </a:lnTo>
                  <a:lnTo>
                    <a:pt x="104343" y="1000391"/>
                  </a:lnTo>
                  <a:lnTo>
                    <a:pt x="130365" y="1037501"/>
                  </a:lnTo>
                  <a:lnTo>
                    <a:pt x="158864" y="1072642"/>
                  </a:lnTo>
                  <a:lnTo>
                    <a:pt x="189699" y="1105700"/>
                  </a:lnTo>
                  <a:lnTo>
                    <a:pt x="222758" y="1136535"/>
                  </a:lnTo>
                  <a:lnTo>
                    <a:pt x="257898" y="1165034"/>
                  </a:lnTo>
                  <a:lnTo>
                    <a:pt x="295008" y="1191056"/>
                  </a:lnTo>
                  <a:lnTo>
                    <a:pt x="333971" y="1214488"/>
                  </a:lnTo>
                  <a:lnTo>
                    <a:pt x="374637" y="1235214"/>
                  </a:lnTo>
                  <a:lnTo>
                    <a:pt x="416902" y="1253083"/>
                  </a:lnTo>
                  <a:lnTo>
                    <a:pt x="460629" y="1267980"/>
                  </a:lnTo>
                  <a:lnTo>
                    <a:pt x="505701" y="1279791"/>
                  </a:lnTo>
                  <a:lnTo>
                    <a:pt x="551980" y="1288389"/>
                  </a:lnTo>
                  <a:lnTo>
                    <a:pt x="599351" y="1293634"/>
                  </a:lnTo>
                  <a:lnTo>
                    <a:pt x="647700" y="1295400"/>
                  </a:lnTo>
                  <a:lnTo>
                    <a:pt x="696036" y="1293634"/>
                  </a:lnTo>
                  <a:lnTo>
                    <a:pt x="743407" y="1288389"/>
                  </a:lnTo>
                  <a:lnTo>
                    <a:pt x="789686" y="1279791"/>
                  </a:lnTo>
                  <a:lnTo>
                    <a:pt x="834758" y="1267980"/>
                  </a:lnTo>
                  <a:lnTo>
                    <a:pt x="878484" y="1253083"/>
                  </a:lnTo>
                  <a:lnTo>
                    <a:pt x="920750" y="1235214"/>
                  </a:lnTo>
                  <a:lnTo>
                    <a:pt x="961415" y="1214488"/>
                  </a:lnTo>
                  <a:lnTo>
                    <a:pt x="1000379" y="1191056"/>
                  </a:lnTo>
                  <a:lnTo>
                    <a:pt x="1037488" y="1165034"/>
                  </a:lnTo>
                  <a:lnTo>
                    <a:pt x="1072629" y="1136535"/>
                  </a:lnTo>
                  <a:lnTo>
                    <a:pt x="1105687" y="1105700"/>
                  </a:lnTo>
                  <a:lnTo>
                    <a:pt x="1136523" y="1072642"/>
                  </a:lnTo>
                  <a:lnTo>
                    <a:pt x="1165021" y="1037501"/>
                  </a:lnTo>
                  <a:lnTo>
                    <a:pt x="1191044" y="1000391"/>
                  </a:lnTo>
                  <a:lnTo>
                    <a:pt x="1214475" y="961428"/>
                  </a:lnTo>
                  <a:lnTo>
                    <a:pt x="1235202" y="920762"/>
                  </a:lnTo>
                  <a:lnTo>
                    <a:pt x="1253070" y="878497"/>
                  </a:lnTo>
                  <a:lnTo>
                    <a:pt x="1267968" y="834771"/>
                  </a:lnTo>
                  <a:lnTo>
                    <a:pt x="1279779" y="789698"/>
                  </a:lnTo>
                  <a:lnTo>
                    <a:pt x="1288376" y="743419"/>
                  </a:lnTo>
                  <a:lnTo>
                    <a:pt x="1293622" y="696048"/>
                  </a:lnTo>
                  <a:lnTo>
                    <a:pt x="1295400" y="647700"/>
                  </a:lnTo>
                  <a:close/>
                </a:path>
                <a:path w="1341755" h="2079625">
                  <a:moveTo>
                    <a:pt x="1341450" y="1758467"/>
                  </a:moveTo>
                  <a:lnTo>
                    <a:pt x="1337970" y="1711071"/>
                  </a:lnTo>
                  <a:lnTo>
                    <a:pt x="1327873" y="1665846"/>
                  </a:lnTo>
                  <a:lnTo>
                    <a:pt x="1311643" y="1623263"/>
                  </a:lnTo>
                  <a:lnTo>
                    <a:pt x="1289786" y="1583842"/>
                  </a:lnTo>
                  <a:lnTo>
                    <a:pt x="1262786" y="1548053"/>
                  </a:lnTo>
                  <a:lnTo>
                    <a:pt x="1231150" y="1516418"/>
                  </a:lnTo>
                  <a:lnTo>
                    <a:pt x="1195374" y="1489430"/>
                  </a:lnTo>
                  <a:lnTo>
                    <a:pt x="1155941" y="1467561"/>
                  </a:lnTo>
                  <a:lnTo>
                    <a:pt x="1113370" y="1451330"/>
                  </a:lnTo>
                  <a:lnTo>
                    <a:pt x="1068133" y="1441234"/>
                  </a:lnTo>
                  <a:lnTo>
                    <a:pt x="1020737" y="1437754"/>
                  </a:lnTo>
                  <a:lnTo>
                    <a:pt x="973340" y="1441234"/>
                  </a:lnTo>
                  <a:lnTo>
                    <a:pt x="928116" y="1451330"/>
                  </a:lnTo>
                  <a:lnTo>
                    <a:pt x="885532" y="1467561"/>
                  </a:lnTo>
                  <a:lnTo>
                    <a:pt x="846112" y="1489430"/>
                  </a:lnTo>
                  <a:lnTo>
                    <a:pt x="810323" y="1516418"/>
                  </a:lnTo>
                  <a:lnTo>
                    <a:pt x="778687" y="1548053"/>
                  </a:lnTo>
                  <a:lnTo>
                    <a:pt x="751687" y="1583842"/>
                  </a:lnTo>
                  <a:lnTo>
                    <a:pt x="729830" y="1623263"/>
                  </a:lnTo>
                  <a:lnTo>
                    <a:pt x="713600" y="1665846"/>
                  </a:lnTo>
                  <a:lnTo>
                    <a:pt x="703503" y="1711071"/>
                  </a:lnTo>
                  <a:lnTo>
                    <a:pt x="700024" y="1758467"/>
                  </a:lnTo>
                  <a:lnTo>
                    <a:pt x="703503" y="1805863"/>
                  </a:lnTo>
                  <a:lnTo>
                    <a:pt x="713600" y="1851101"/>
                  </a:lnTo>
                  <a:lnTo>
                    <a:pt x="729830" y="1893671"/>
                  </a:lnTo>
                  <a:lnTo>
                    <a:pt x="751687" y="1933105"/>
                  </a:lnTo>
                  <a:lnTo>
                    <a:pt x="778687" y="1968881"/>
                  </a:lnTo>
                  <a:lnTo>
                    <a:pt x="810323" y="2000516"/>
                  </a:lnTo>
                  <a:lnTo>
                    <a:pt x="846112" y="2027516"/>
                  </a:lnTo>
                  <a:lnTo>
                    <a:pt x="885532" y="2049373"/>
                  </a:lnTo>
                  <a:lnTo>
                    <a:pt x="928116" y="2065604"/>
                  </a:lnTo>
                  <a:lnTo>
                    <a:pt x="973340" y="2075700"/>
                  </a:lnTo>
                  <a:lnTo>
                    <a:pt x="1020737" y="2079180"/>
                  </a:lnTo>
                  <a:lnTo>
                    <a:pt x="1068133" y="2075700"/>
                  </a:lnTo>
                  <a:lnTo>
                    <a:pt x="1113370" y="2065604"/>
                  </a:lnTo>
                  <a:lnTo>
                    <a:pt x="1155941" y="2049373"/>
                  </a:lnTo>
                  <a:lnTo>
                    <a:pt x="1195374" y="2027516"/>
                  </a:lnTo>
                  <a:lnTo>
                    <a:pt x="1231150" y="2000516"/>
                  </a:lnTo>
                  <a:lnTo>
                    <a:pt x="1262786" y="1968881"/>
                  </a:lnTo>
                  <a:lnTo>
                    <a:pt x="1289786" y="1933105"/>
                  </a:lnTo>
                  <a:lnTo>
                    <a:pt x="1311643" y="1893671"/>
                  </a:lnTo>
                  <a:lnTo>
                    <a:pt x="1327873" y="1851101"/>
                  </a:lnTo>
                  <a:lnTo>
                    <a:pt x="1337970" y="1805863"/>
                  </a:lnTo>
                  <a:lnTo>
                    <a:pt x="1341450" y="1758467"/>
                  </a:lnTo>
                  <a:close/>
                </a:path>
              </a:pathLst>
            </a:custGeom>
            <a:solidFill>
              <a:srgbClr val="FE8637"/>
            </a:solidFill>
          </p:spPr>
          <p:txBody>
            <a:bodyPr wrap="square" lIns="0" tIns="0" rIns="0" bIns="0" rtlCol="0"/>
            <a:lstStyle/>
            <a:p>
              <a:endParaRPr/>
            </a:p>
          </p:txBody>
        </p:sp>
        <p:pic>
          <p:nvPicPr>
            <p:cNvPr id="19" name="object 19"/>
            <p:cNvPicPr/>
            <p:nvPr/>
          </p:nvPicPr>
          <p:blipFill>
            <a:blip r:embed="rId3" cstate="print"/>
            <a:stretch>
              <a:fillRect/>
            </a:stretch>
          </p:blipFill>
          <p:spPr>
            <a:xfrm>
              <a:off x="1091079" y="5500631"/>
              <a:ext cx="137159" cy="137160"/>
            </a:xfrm>
            <a:prstGeom prst="rect">
              <a:avLst/>
            </a:prstGeom>
          </p:spPr>
        </p:pic>
        <p:sp>
          <p:nvSpPr>
            <p:cNvPr id="20" name="object 20"/>
            <p:cNvSpPr/>
            <p:nvPr/>
          </p:nvSpPr>
          <p:spPr>
            <a:xfrm>
              <a:off x="1664195" y="4495800"/>
              <a:ext cx="607060" cy="1567180"/>
            </a:xfrm>
            <a:custGeom>
              <a:avLst/>
              <a:gdLst/>
              <a:ahLst/>
              <a:cxnLst/>
              <a:rect l="l" t="t" r="r" b="b"/>
              <a:pathLst>
                <a:path w="607060" h="1567179">
                  <a:moveTo>
                    <a:pt x="274332" y="1429512"/>
                  </a:moveTo>
                  <a:lnTo>
                    <a:pt x="267335" y="1386166"/>
                  </a:lnTo>
                  <a:lnTo>
                    <a:pt x="247865" y="1348511"/>
                  </a:lnTo>
                  <a:lnTo>
                    <a:pt x="218173" y="1318818"/>
                  </a:lnTo>
                  <a:lnTo>
                    <a:pt x="180517" y="1299349"/>
                  </a:lnTo>
                  <a:lnTo>
                    <a:pt x="137172" y="1292352"/>
                  </a:lnTo>
                  <a:lnTo>
                    <a:pt x="93814" y="1299349"/>
                  </a:lnTo>
                  <a:lnTo>
                    <a:pt x="56159" y="1318818"/>
                  </a:lnTo>
                  <a:lnTo>
                    <a:pt x="26466" y="1348511"/>
                  </a:lnTo>
                  <a:lnTo>
                    <a:pt x="6997" y="1386166"/>
                  </a:lnTo>
                  <a:lnTo>
                    <a:pt x="0" y="1429512"/>
                  </a:lnTo>
                  <a:lnTo>
                    <a:pt x="6997" y="1472869"/>
                  </a:lnTo>
                  <a:lnTo>
                    <a:pt x="26466" y="1510525"/>
                  </a:lnTo>
                  <a:lnTo>
                    <a:pt x="56159" y="1540217"/>
                  </a:lnTo>
                  <a:lnTo>
                    <a:pt x="93814" y="1559687"/>
                  </a:lnTo>
                  <a:lnTo>
                    <a:pt x="137172" y="1566672"/>
                  </a:lnTo>
                  <a:lnTo>
                    <a:pt x="180517" y="1559687"/>
                  </a:lnTo>
                  <a:lnTo>
                    <a:pt x="218173" y="1540217"/>
                  </a:lnTo>
                  <a:lnTo>
                    <a:pt x="247865" y="1510525"/>
                  </a:lnTo>
                  <a:lnTo>
                    <a:pt x="267335" y="1472869"/>
                  </a:lnTo>
                  <a:lnTo>
                    <a:pt x="274332" y="1429512"/>
                  </a:lnTo>
                  <a:close/>
                </a:path>
                <a:path w="607060" h="1567179">
                  <a:moveTo>
                    <a:pt x="606564" y="182880"/>
                  </a:moveTo>
                  <a:lnTo>
                    <a:pt x="600024" y="134264"/>
                  </a:lnTo>
                  <a:lnTo>
                    <a:pt x="581596" y="90576"/>
                  </a:lnTo>
                  <a:lnTo>
                    <a:pt x="552996" y="53568"/>
                  </a:lnTo>
                  <a:lnTo>
                    <a:pt x="515988" y="24968"/>
                  </a:lnTo>
                  <a:lnTo>
                    <a:pt x="472300" y="6540"/>
                  </a:lnTo>
                  <a:lnTo>
                    <a:pt x="423684" y="0"/>
                  </a:lnTo>
                  <a:lnTo>
                    <a:pt x="375056" y="6540"/>
                  </a:lnTo>
                  <a:lnTo>
                    <a:pt x="331381" y="24968"/>
                  </a:lnTo>
                  <a:lnTo>
                    <a:pt x="294360" y="53568"/>
                  </a:lnTo>
                  <a:lnTo>
                    <a:pt x="265772" y="90576"/>
                  </a:lnTo>
                  <a:lnTo>
                    <a:pt x="247332" y="134264"/>
                  </a:lnTo>
                  <a:lnTo>
                    <a:pt x="240804" y="182880"/>
                  </a:lnTo>
                  <a:lnTo>
                    <a:pt x="247332" y="231508"/>
                  </a:lnTo>
                  <a:lnTo>
                    <a:pt x="265772" y="275183"/>
                  </a:lnTo>
                  <a:lnTo>
                    <a:pt x="294360" y="312204"/>
                  </a:lnTo>
                  <a:lnTo>
                    <a:pt x="331381" y="340791"/>
                  </a:lnTo>
                  <a:lnTo>
                    <a:pt x="375056" y="359232"/>
                  </a:lnTo>
                  <a:lnTo>
                    <a:pt x="423684" y="365760"/>
                  </a:lnTo>
                  <a:lnTo>
                    <a:pt x="472300" y="359232"/>
                  </a:lnTo>
                  <a:lnTo>
                    <a:pt x="515988" y="340791"/>
                  </a:lnTo>
                  <a:lnTo>
                    <a:pt x="552996" y="312204"/>
                  </a:lnTo>
                  <a:lnTo>
                    <a:pt x="581596" y="275183"/>
                  </a:lnTo>
                  <a:lnTo>
                    <a:pt x="600024" y="231508"/>
                  </a:lnTo>
                  <a:lnTo>
                    <a:pt x="606564" y="182880"/>
                  </a:lnTo>
                  <a:close/>
                </a:path>
              </a:pathLst>
            </a:custGeom>
            <a:solidFill>
              <a:srgbClr val="FE8637"/>
            </a:solidFill>
          </p:spPr>
          <p:txBody>
            <a:bodyPr wrap="square" lIns="0" tIns="0" rIns="0" bIns="0" rtlCol="0"/>
            <a:lstStyle/>
            <a:p>
              <a:endParaRPr/>
            </a:p>
          </p:txBody>
        </p:sp>
      </p:grpSp>
      <p:grpSp>
        <p:nvGrpSpPr>
          <p:cNvPr id="21" name="object 2"/>
          <p:cNvGrpSpPr/>
          <p:nvPr/>
        </p:nvGrpSpPr>
        <p:grpSpPr>
          <a:xfrm>
            <a:off x="47625" y="0"/>
            <a:ext cx="9096375" cy="7010400"/>
            <a:chOff x="47625" y="0"/>
            <a:chExt cx="9096375" cy="6858000"/>
          </a:xfrm>
        </p:grpSpPr>
        <p:sp>
          <p:nvSpPr>
            <p:cNvPr id="26"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27"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28"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29"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30"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31" name="object 23"/>
          <p:cNvSpPr txBox="1"/>
          <p:nvPr/>
        </p:nvSpPr>
        <p:spPr>
          <a:xfrm rot="5400000">
            <a:off x="5278279" y="-24765"/>
            <a:ext cx="492443" cy="6019801"/>
          </a:xfrm>
          <a:prstGeom prst="rect">
            <a:avLst/>
          </a:prstGeom>
        </p:spPr>
        <p:txBody>
          <a:bodyPr vert="vert270" wrap="square" lIns="0" tIns="7620" rIns="0" bIns="0" rtlCol="0">
            <a:spAutoFit/>
          </a:bodyPr>
          <a:lstStyle/>
          <a:p>
            <a:pPr marL="12700">
              <a:lnSpc>
                <a:spcPct val="100000"/>
              </a:lnSpc>
              <a:spcBef>
                <a:spcPts val="60"/>
              </a:spcBef>
            </a:pPr>
            <a:r>
              <a:rPr sz="3200" b="1" spc="355" dirty="0">
                <a:solidFill>
                  <a:srgbClr val="002060"/>
                </a:solidFill>
                <a:latin typeface="Cambria"/>
                <a:cs typeface="Cambria"/>
              </a:rPr>
              <a:t>HIERARCHY</a:t>
            </a:r>
            <a:r>
              <a:rPr sz="3200" b="1" spc="300" dirty="0">
                <a:solidFill>
                  <a:srgbClr val="002060"/>
                </a:solidFill>
                <a:latin typeface="Cambria"/>
                <a:cs typeface="Cambria"/>
              </a:rPr>
              <a:t> </a:t>
            </a:r>
            <a:r>
              <a:rPr sz="3200" b="1" spc="365" dirty="0">
                <a:solidFill>
                  <a:srgbClr val="002060"/>
                </a:solidFill>
                <a:latin typeface="Cambria"/>
                <a:cs typeface="Cambria"/>
              </a:rPr>
              <a:t>OF</a:t>
            </a:r>
            <a:r>
              <a:rPr sz="3200" b="1" spc="315" dirty="0">
                <a:solidFill>
                  <a:srgbClr val="002060"/>
                </a:solidFill>
                <a:latin typeface="Cambria"/>
                <a:cs typeface="Cambria"/>
              </a:rPr>
              <a:t> </a:t>
            </a:r>
            <a:r>
              <a:rPr sz="3200" b="1" spc="385" dirty="0">
                <a:solidFill>
                  <a:srgbClr val="002060"/>
                </a:solidFill>
                <a:latin typeface="Cambria"/>
                <a:cs typeface="Cambria"/>
              </a:rPr>
              <a:t>CLUSTERS</a:t>
            </a:r>
            <a:endParaRPr sz="3200" b="1" dirty="0">
              <a:solidFill>
                <a:srgbClr val="002060"/>
              </a:solidFill>
              <a:latin typeface="Cambria"/>
              <a:cs typeface="Cambria"/>
            </a:endParaRPr>
          </a:p>
        </p:txBody>
      </p:sp>
    </p:spTree>
  </p:cSld>
  <p:clrMapOvr>
    <a:masterClrMapping/>
  </p:clrMapOvr>
  <p:transition>
    <p:split orient="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896111"/>
            <a:ext cx="2054860" cy="474489"/>
          </a:xfrm>
          <a:prstGeom prst="rect">
            <a:avLst/>
          </a:prstGeom>
        </p:spPr>
        <p:txBody>
          <a:bodyPr vert="horz" wrap="square" lIns="0" tIns="12700" rIns="0" bIns="0" rtlCol="0">
            <a:spAutoFit/>
          </a:bodyPr>
          <a:lstStyle/>
          <a:p>
            <a:pPr marL="12700">
              <a:lnSpc>
                <a:spcPct val="100000"/>
              </a:lnSpc>
              <a:spcBef>
                <a:spcPts val="100"/>
              </a:spcBef>
            </a:pPr>
            <a:r>
              <a:rPr sz="3000" b="1" spc="275" dirty="0">
                <a:solidFill>
                  <a:srgbClr val="002060"/>
                </a:solidFill>
                <a:latin typeface="Cambria"/>
                <a:cs typeface="Cambria"/>
              </a:rPr>
              <a:t>O</a:t>
            </a:r>
            <a:r>
              <a:rPr b="1" spc="275" dirty="0">
                <a:solidFill>
                  <a:srgbClr val="002060"/>
                </a:solidFill>
                <a:latin typeface="Cambria"/>
                <a:cs typeface="Cambria"/>
              </a:rPr>
              <a:t>VERVIEW</a:t>
            </a:r>
            <a:endParaRPr sz="3000" b="1" dirty="0">
              <a:solidFill>
                <a:srgbClr val="002060"/>
              </a:solidFill>
              <a:latin typeface="Cambria"/>
              <a:cs typeface="Cambria"/>
            </a:endParaRPr>
          </a:p>
        </p:txBody>
      </p:sp>
      <p:sp>
        <p:nvSpPr>
          <p:cNvPr id="10" name="object 3"/>
          <p:cNvSpPr txBox="1"/>
          <p:nvPr/>
        </p:nvSpPr>
        <p:spPr>
          <a:xfrm>
            <a:off x="535940" y="1554879"/>
            <a:ext cx="7459345" cy="2194560"/>
          </a:xfrm>
          <a:prstGeom prst="rect">
            <a:avLst/>
          </a:prstGeom>
        </p:spPr>
        <p:txBody>
          <a:bodyPr vert="horz" wrap="square" lIns="0" tIns="86360" rIns="0" bIns="0" rtlCol="0">
            <a:spAutoFit/>
          </a:bodyPr>
          <a:lstStyle/>
          <a:p>
            <a:pPr marL="285115" indent="-273050" algn="just">
              <a:lnSpc>
                <a:spcPct val="100000"/>
              </a:lnSpc>
              <a:spcBef>
                <a:spcPts val="680"/>
              </a:spcBef>
              <a:buClr>
                <a:srgbClr val="FD8537"/>
              </a:buClr>
              <a:buSzPct val="68750"/>
              <a:buFont typeface="Wingdings"/>
              <a:buChar char=""/>
              <a:tabLst>
                <a:tab pos="285750" algn="l"/>
              </a:tabLst>
            </a:pPr>
            <a:r>
              <a:rPr sz="2400" spc="105" dirty="0">
                <a:latin typeface="Cambria"/>
                <a:cs typeface="Cambria"/>
              </a:rPr>
              <a:t>Hierarchical</a:t>
            </a:r>
            <a:r>
              <a:rPr sz="2400" spc="80" dirty="0">
                <a:latin typeface="Cambria"/>
                <a:cs typeface="Cambria"/>
              </a:rPr>
              <a:t> </a:t>
            </a:r>
            <a:r>
              <a:rPr sz="2400" spc="85" dirty="0">
                <a:latin typeface="Cambria"/>
                <a:cs typeface="Cambria"/>
              </a:rPr>
              <a:t>clustering</a:t>
            </a:r>
            <a:endParaRPr sz="2400" dirty="0">
              <a:latin typeface="Cambria"/>
              <a:cs typeface="Cambria"/>
            </a:endParaRPr>
          </a:p>
          <a:p>
            <a:pPr marL="652145" marR="5080" lvl="1" indent="-273050" algn="just">
              <a:lnSpc>
                <a:spcPct val="100000"/>
              </a:lnSpc>
              <a:spcBef>
                <a:spcPts val="509"/>
              </a:spcBef>
              <a:buClr>
                <a:srgbClr val="FD8537"/>
              </a:buClr>
              <a:buSzPct val="78571"/>
              <a:buFont typeface="Segoe UI Symbol"/>
              <a:buChar char="⚫"/>
              <a:tabLst>
                <a:tab pos="652780" algn="l"/>
              </a:tabLst>
            </a:pPr>
            <a:r>
              <a:rPr sz="2100" spc="90" dirty="0">
                <a:latin typeface="Cambria"/>
                <a:cs typeface="Cambria"/>
              </a:rPr>
              <a:t>Hierarchical</a:t>
            </a:r>
            <a:r>
              <a:rPr sz="2100" spc="95" dirty="0">
                <a:latin typeface="Cambria"/>
                <a:cs typeface="Cambria"/>
              </a:rPr>
              <a:t> </a:t>
            </a:r>
            <a:r>
              <a:rPr sz="2100" spc="70" dirty="0">
                <a:latin typeface="Cambria"/>
                <a:cs typeface="Cambria"/>
              </a:rPr>
              <a:t>agglomerative</a:t>
            </a:r>
            <a:r>
              <a:rPr sz="2100" spc="75" dirty="0">
                <a:latin typeface="Cambria"/>
                <a:cs typeface="Cambria"/>
              </a:rPr>
              <a:t> clustering</a:t>
            </a:r>
            <a:r>
              <a:rPr sz="2100" spc="80" dirty="0">
                <a:latin typeface="Cambria"/>
                <a:cs typeface="Cambria"/>
              </a:rPr>
              <a:t> </a:t>
            </a:r>
            <a:r>
              <a:rPr sz="2100" spc="125" dirty="0">
                <a:latin typeface="Cambria"/>
                <a:cs typeface="Cambria"/>
              </a:rPr>
              <a:t>(HAC)</a:t>
            </a:r>
            <a:r>
              <a:rPr sz="2100" spc="130" dirty="0">
                <a:latin typeface="Cambria"/>
                <a:cs typeface="Cambria"/>
              </a:rPr>
              <a:t> </a:t>
            </a:r>
            <a:r>
              <a:rPr sz="2100" spc="114" dirty="0">
                <a:latin typeface="Cambria"/>
                <a:cs typeface="Cambria"/>
              </a:rPr>
              <a:t>–</a:t>
            </a:r>
            <a:r>
              <a:rPr sz="2100" spc="120" dirty="0">
                <a:latin typeface="Cambria"/>
                <a:cs typeface="Cambria"/>
              </a:rPr>
              <a:t> </a:t>
            </a:r>
            <a:r>
              <a:rPr sz="2100" spc="95" dirty="0">
                <a:latin typeface="Cambria"/>
                <a:cs typeface="Cambria"/>
              </a:rPr>
              <a:t>start </a:t>
            </a:r>
            <a:r>
              <a:rPr sz="2100" spc="-450" dirty="0">
                <a:latin typeface="Cambria"/>
                <a:cs typeface="Cambria"/>
              </a:rPr>
              <a:t> </a:t>
            </a:r>
            <a:r>
              <a:rPr sz="2100" spc="75" dirty="0">
                <a:latin typeface="Cambria"/>
                <a:cs typeface="Cambria"/>
              </a:rPr>
              <a:t>with</a:t>
            </a:r>
            <a:r>
              <a:rPr sz="2100" spc="80" dirty="0">
                <a:latin typeface="Cambria"/>
                <a:cs typeface="Cambria"/>
              </a:rPr>
              <a:t> </a:t>
            </a:r>
            <a:r>
              <a:rPr sz="2100" spc="65" dirty="0">
                <a:latin typeface="Cambria"/>
                <a:cs typeface="Cambria"/>
              </a:rPr>
              <a:t>un-clustered</a:t>
            </a:r>
            <a:r>
              <a:rPr sz="2100" spc="70" dirty="0">
                <a:latin typeface="Cambria"/>
                <a:cs typeface="Cambria"/>
              </a:rPr>
              <a:t> </a:t>
            </a:r>
            <a:r>
              <a:rPr sz="2100" spc="80" dirty="0">
                <a:latin typeface="Cambria"/>
                <a:cs typeface="Cambria"/>
              </a:rPr>
              <a:t>items</a:t>
            </a:r>
            <a:r>
              <a:rPr sz="2100" spc="85" dirty="0">
                <a:latin typeface="Cambria"/>
                <a:cs typeface="Cambria"/>
              </a:rPr>
              <a:t> </a:t>
            </a:r>
            <a:r>
              <a:rPr sz="2100" spc="90" dirty="0">
                <a:latin typeface="Cambria"/>
                <a:cs typeface="Cambria"/>
              </a:rPr>
              <a:t>and</a:t>
            </a:r>
            <a:r>
              <a:rPr sz="2100" spc="95" dirty="0">
                <a:latin typeface="Cambria"/>
                <a:cs typeface="Cambria"/>
              </a:rPr>
              <a:t> </a:t>
            </a:r>
            <a:r>
              <a:rPr sz="2100" spc="40" dirty="0">
                <a:latin typeface="Cambria"/>
                <a:cs typeface="Cambria"/>
              </a:rPr>
              <a:t>perform</a:t>
            </a:r>
            <a:r>
              <a:rPr sz="2100" spc="45" dirty="0">
                <a:latin typeface="Cambria"/>
                <a:cs typeface="Cambria"/>
              </a:rPr>
              <a:t> </a:t>
            </a:r>
            <a:r>
              <a:rPr sz="2100" spc="50" dirty="0">
                <a:latin typeface="Cambria"/>
                <a:cs typeface="Cambria"/>
              </a:rPr>
              <a:t>pair-wise </a:t>
            </a:r>
            <a:r>
              <a:rPr sz="2100" spc="55" dirty="0">
                <a:latin typeface="Cambria"/>
                <a:cs typeface="Cambria"/>
              </a:rPr>
              <a:t> </a:t>
            </a:r>
            <a:r>
              <a:rPr sz="2100" spc="85" dirty="0">
                <a:latin typeface="Cambria"/>
                <a:cs typeface="Cambria"/>
              </a:rPr>
              <a:t>similarity</a:t>
            </a:r>
            <a:r>
              <a:rPr sz="2100" spc="110" dirty="0">
                <a:latin typeface="Cambria"/>
                <a:cs typeface="Cambria"/>
              </a:rPr>
              <a:t> </a:t>
            </a:r>
            <a:r>
              <a:rPr sz="2100" spc="75" dirty="0">
                <a:latin typeface="Cambria"/>
                <a:cs typeface="Cambria"/>
              </a:rPr>
              <a:t>measures</a:t>
            </a:r>
            <a:r>
              <a:rPr sz="2100" spc="130" dirty="0">
                <a:latin typeface="Cambria"/>
                <a:cs typeface="Cambria"/>
              </a:rPr>
              <a:t> </a:t>
            </a:r>
            <a:r>
              <a:rPr sz="2100" spc="15" dirty="0">
                <a:latin typeface="Cambria"/>
                <a:cs typeface="Cambria"/>
              </a:rPr>
              <a:t>to</a:t>
            </a:r>
            <a:r>
              <a:rPr sz="2100" spc="125" dirty="0">
                <a:latin typeface="Cambria"/>
                <a:cs typeface="Cambria"/>
              </a:rPr>
              <a:t> </a:t>
            </a:r>
            <a:r>
              <a:rPr sz="2100" spc="60" dirty="0">
                <a:latin typeface="Cambria"/>
                <a:cs typeface="Cambria"/>
              </a:rPr>
              <a:t>determine</a:t>
            </a:r>
            <a:r>
              <a:rPr sz="2100" spc="120" dirty="0">
                <a:latin typeface="Cambria"/>
                <a:cs typeface="Cambria"/>
              </a:rPr>
              <a:t> </a:t>
            </a:r>
            <a:r>
              <a:rPr sz="2100" spc="80" dirty="0">
                <a:latin typeface="Cambria"/>
                <a:cs typeface="Cambria"/>
              </a:rPr>
              <a:t>the</a:t>
            </a:r>
            <a:r>
              <a:rPr sz="2100" spc="125" dirty="0">
                <a:latin typeface="Cambria"/>
                <a:cs typeface="Cambria"/>
              </a:rPr>
              <a:t> </a:t>
            </a:r>
            <a:r>
              <a:rPr sz="2100" spc="65" dirty="0">
                <a:latin typeface="Cambria"/>
                <a:cs typeface="Cambria"/>
              </a:rPr>
              <a:t>clusters</a:t>
            </a:r>
            <a:endParaRPr sz="2100" dirty="0">
              <a:latin typeface="Cambria"/>
              <a:cs typeface="Cambria"/>
            </a:endParaRPr>
          </a:p>
          <a:p>
            <a:pPr marL="652145" marR="6350" lvl="1" indent="-273050" algn="just">
              <a:lnSpc>
                <a:spcPct val="100000"/>
              </a:lnSpc>
              <a:spcBef>
                <a:spcPts val="505"/>
              </a:spcBef>
              <a:buClr>
                <a:srgbClr val="FD8537"/>
              </a:buClr>
              <a:buSzPct val="78571"/>
              <a:buFont typeface="Segoe UI Symbol"/>
              <a:buChar char="⚫"/>
              <a:tabLst>
                <a:tab pos="652780" algn="l"/>
              </a:tabLst>
            </a:pPr>
            <a:r>
              <a:rPr sz="2100" spc="90" dirty="0">
                <a:latin typeface="Cambria"/>
                <a:cs typeface="Cambria"/>
              </a:rPr>
              <a:t>Hierarchical </a:t>
            </a:r>
            <a:r>
              <a:rPr sz="2100" spc="55" dirty="0">
                <a:latin typeface="Cambria"/>
                <a:cs typeface="Cambria"/>
              </a:rPr>
              <a:t>divisive </a:t>
            </a:r>
            <a:r>
              <a:rPr sz="2100" spc="75" dirty="0">
                <a:latin typeface="Cambria"/>
                <a:cs typeface="Cambria"/>
              </a:rPr>
              <a:t>clustering </a:t>
            </a:r>
            <a:r>
              <a:rPr sz="2100" spc="114" dirty="0">
                <a:latin typeface="Cambria"/>
                <a:cs typeface="Cambria"/>
              </a:rPr>
              <a:t>– </a:t>
            </a:r>
            <a:r>
              <a:rPr sz="2100" spc="95" dirty="0">
                <a:latin typeface="Cambria"/>
                <a:cs typeface="Cambria"/>
              </a:rPr>
              <a:t>start </a:t>
            </a:r>
            <a:r>
              <a:rPr sz="2100" spc="75" dirty="0">
                <a:latin typeface="Cambria"/>
                <a:cs typeface="Cambria"/>
              </a:rPr>
              <a:t>with </a:t>
            </a:r>
            <a:r>
              <a:rPr sz="2100" spc="140" dirty="0">
                <a:latin typeface="Cambria"/>
                <a:cs typeface="Cambria"/>
              </a:rPr>
              <a:t>a </a:t>
            </a:r>
            <a:r>
              <a:rPr sz="2100" spc="65" dirty="0">
                <a:latin typeface="Cambria"/>
                <a:cs typeface="Cambria"/>
              </a:rPr>
              <a:t>cluster </a:t>
            </a:r>
            <a:r>
              <a:rPr sz="2100" spc="70" dirty="0">
                <a:latin typeface="Cambria"/>
                <a:cs typeface="Cambria"/>
              </a:rPr>
              <a:t> </a:t>
            </a:r>
            <a:r>
              <a:rPr sz="2100" spc="90" dirty="0">
                <a:latin typeface="Cambria"/>
                <a:cs typeface="Cambria"/>
              </a:rPr>
              <a:t>and</a:t>
            </a:r>
            <a:r>
              <a:rPr sz="2100" spc="110" dirty="0">
                <a:latin typeface="Cambria"/>
                <a:cs typeface="Cambria"/>
              </a:rPr>
              <a:t> </a:t>
            </a:r>
            <a:r>
              <a:rPr sz="2100" spc="75" dirty="0">
                <a:latin typeface="Cambria"/>
                <a:cs typeface="Cambria"/>
              </a:rPr>
              <a:t>breaking</a:t>
            </a:r>
            <a:r>
              <a:rPr sz="2100" spc="135" dirty="0">
                <a:latin typeface="Cambria"/>
                <a:cs typeface="Cambria"/>
              </a:rPr>
              <a:t> </a:t>
            </a:r>
            <a:r>
              <a:rPr sz="2100" spc="85" dirty="0">
                <a:latin typeface="Cambria"/>
                <a:cs typeface="Cambria"/>
              </a:rPr>
              <a:t>it</a:t>
            </a:r>
            <a:r>
              <a:rPr sz="2100" spc="120" dirty="0">
                <a:latin typeface="Cambria"/>
                <a:cs typeface="Cambria"/>
              </a:rPr>
              <a:t> </a:t>
            </a:r>
            <a:r>
              <a:rPr sz="2100" spc="15" dirty="0">
                <a:latin typeface="Cambria"/>
                <a:cs typeface="Cambria"/>
              </a:rPr>
              <a:t>down</a:t>
            </a:r>
            <a:r>
              <a:rPr sz="2100" spc="125" dirty="0">
                <a:latin typeface="Cambria"/>
                <a:cs typeface="Cambria"/>
              </a:rPr>
              <a:t> </a:t>
            </a:r>
            <a:r>
              <a:rPr sz="2100" spc="55" dirty="0">
                <a:latin typeface="Cambria"/>
                <a:cs typeface="Cambria"/>
              </a:rPr>
              <a:t>into</a:t>
            </a:r>
            <a:r>
              <a:rPr sz="2100" spc="120" dirty="0">
                <a:latin typeface="Cambria"/>
                <a:cs typeface="Cambria"/>
              </a:rPr>
              <a:t> </a:t>
            </a:r>
            <a:r>
              <a:rPr sz="2100" spc="85" dirty="0">
                <a:latin typeface="Cambria"/>
                <a:cs typeface="Cambria"/>
              </a:rPr>
              <a:t>smaller</a:t>
            </a:r>
            <a:r>
              <a:rPr sz="2100" spc="130" dirty="0">
                <a:latin typeface="Cambria"/>
                <a:cs typeface="Cambria"/>
              </a:rPr>
              <a:t> </a:t>
            </a:r>
            <a:r>
              <a:rPr sz="2100" spc="65" dirty="0">
                <a:latin typeface="Cambria"/>
                <a:cs typeface="Cambria"/>
              </a:rPr>
              <a:t>clusters</a:t>
            </a:r>
            <a:endParaRPr sz="2100" dirty="0">
              <a:latin typeface="Cambria"/>
              <a:cs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90600"/>
            <a:ext cx="9144000" cy="6477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609600" y="762000"/>
            <a:ext cx="3959860" cy="474489"/>
          </a:xfrm>
          <a:prstGeom prst="rect">
            <a:avLst/>
          </a:prstGeom>
        </p:spPr>
        <p:txBody>
          <a:bodyPr vert="horz" wrap="square" lIns="0" tIns="12700" rIns="0" bIns="0" rtlCol="0">
            <a:spAutoFit/>
          </a:bodyPr>
          <a:lstStyle/>
          <a:p>
            <a:pPr marL="12700">
              <a:lnSpc>
                <a:spcPct val="100000"/>
              </a:lnSpc>
              <a:spcBef>
                <a:spcPts val="100"/>
              </a:spcBef>
            </a:pPr>
            <a:r>
              <a:rPr sz="3000" b="1" spc="280" dirty="0">
                <a:solidFill>
                  <a:srgbClr val="002060"/>
                </a:solidFill>
              </a:rPr>
              <a:t>N</a:t>
            </a:r>
            <a:r>
              <a:rPr b="1" spc="280" dirty="0">
                <a:solidFill>
                  <a:srgbClr val="002060"/>
                </a:solidFill>
              </a:rPr>
              <a:t>ATURAL</a:t>
            </a:r>
            <a:r>
              <a:rPr b="1" spc="275" dirty="0">
                <a:solidFill>
                  <a:srgbClr val="002060"/>
                </a:solidFill>
              </a:rPr>
              <a:t> </a:t>
            </a:r>
            <a:r>
              <a:rPr b="1" spc="330" dirty="0">
                <a:solidFill>
                  <a:srgbClr val="002060"/>
                </a:solidFill>
              </a:rPr>
              <a:t>LANGUAGE</a:t>
            </a:r>
            <a:endParaRPr sz="3000" b="1" dirty="0">
              <a:solidFill>
                <a:srgbClr val="002060"/>
              </a:solidFill>
            </a:endParaRPr>
          </a:p>
        </p:txBody>
      </p:sp>
      <p:sp>
        <p:nvSpPr>
          <p:cNvPr id="10" name="object 10"/>
          <p:cNvSpPr txBox="1"/>
          <p:nvPr/>
        </p:nvSpPr>
        <p:spPr>
          <a:xfrm>
            <a:off x="457200" y="990600"/>
            <a:ext cx="7767955" cy="3949799"/>
          </a:xfrm>
          <a:prstGeom prst="rect">
            <a:avLst/>
          </a:prstGeom>
        </p:spPr>
        <p:txBody>
          <a:bodyPr vert="horz" wrap="square" lIns="0" tIns="88900" rIns="0" bIns="0" rtlCol="0">
            <a:spAutoFit/>
          </a:bodyPr>
          <a:lstStyle/>
          <a:p>
            <a:pPr marL="287020" indent="-274320" algn="just">
              <a:lnSpc>
                <a:spcPct val="100000"/>
              </a:lnSpc>
              <a:spcBef>
                <a:spcPts val="700"/>
              </a:spcBef>
              <a:buClr>
                <a:srgbClr val="FD8537"/>
              </a:buClr>
              <a:buSzPct val="68750"/>
              <a:tabLst>
                <a:tab pos="287020" algn="l"/>
              </a:tabLst>
            </a:pPr>
            <a:endParaRPr lang="en-US" sz="2400" spc="125" dirty="0" smtClean="0">
              <a:latin typeface="Cambria"/>
              <a:cs typeface="Cambria"/>
            </a:endParaRPr>
          </a:p>
          <a:p>
            <a:pPr marL="287020" indent="-274320" algn="just">
              <a:lnSpc>
                <a:spcPct val="100000"/>
              </a:lnSpc>
              <a:spcBef>
                <a:spcPts val="700"/>
              </a:spcBef>
              <a:buClr>
                <a:srgbClr val="FD8537"/>
              </a:buClr>
              <a:buSzPct val="68750"/>
              <a:buFont typeface="Wingdings"/>
              <a:buChar char=""/>
              <a:tabLst>
                <a:tab pos="287020" algn="l"/>
              </a:tabLst>
            </a:pPr>
            <a:r>
              <a:rPr lang="en-US" sz="2400" spc="125" dirty="0" smtClean="0">
                <a:latin typeface="Cambria"/>
                <a:cs typeface="Cambria"/>
              </a:rPr>
              <a:t>Natural language approaches perform the similar processing token identification as in statistical techniques, but additionally perform varying levels of natural language parsing of the item.</a:t>
            </a:r>
            <a:endParaRPr sz="2400" dirty="0">
              <a:latin typeface="Cambria"/>
              <a:cs typeface="Cambria"/>
            </a:endParaRPr>
          </a:p>
          <a:p>
            <a:pPr marL="286385" marR="5080" indent="-274320" algn="just">
              <a:lnSpc>
                <a:spcPct val="100000"/>
              </a:lnSpc>
              <a:spcBef>
                <a:spcPts val="600"/>
              </a:spcBef>
              <a:buClr>
                <a:srgbClr val="FD8537"/>
              </a:buClr>
              <a:buSzPct val="68750"/>
              <a:buFont typeface="Wingdings"/>
              <a:buChar char=""/>
              <a:tabLst>
                <a:tab pos="372110" algn="l"/>
              </a:tabLst>
            </a:pPr>
            <a:r>
              <a:rPr dirty="0"/>
              <a:t>	</a:t>
            </a:r>
            <a:r>
              <a:rPr sz="2400" spc="114" dirty="0">
                <a:latin typeface="Cambria"/>
                <a:cs typeface="Cambria"/>
              </a:rPr>
              <a:t>This</a:t>
            </a:r>
            <a:r>
              <a:rPr sz="2400" spc="120" dirty="0">
                <a:latin typeface="Cambria"/>
                <a:cs typeface="Cambria"/>
              </a:rPr>
              <a:t> </a:t>
            </a:r>
            <a:r>
              <a:rPr sz="2400" spc="90" dirty="0">
                <a:latin typeface="Cambria"/>
                <a:cs typeface="Cambria"/>
              </a:rPr>
              <a:t>parsing</a:t>
            </a:r>
            <a:r>
              <a:rPr sz="2400" spc="95" dirty="0">
                <a:latin typeface="Cambria"/>
                <a:cs typeface="Cambria"/>
              </a:rPr>
              <a:t> </a:t>
            </a:r>
            <a:r>
              <a:rPr sz="2400" spc="90" dirty="0">
                <a:latin typeface="Cambria"/>
                <a:cs typeface="Cambria"/>
              </a:rPr>
              <a:t>disambiguates</a:t>
            </a:r>
            <a:r>
              <a:rPr sz="2400" spc="95" dirty="0">
                <a:latin typeface="Cambria"/>
                <a:cs typeface="Cambria"/>
              </a:rPr>
              <a:t> </a:t>
            </a:r>
            <a:r>
              <a:rPr sz="2400" spc="90" dirty="0">
                <a:latin typeface="Cambria"/>
                <a:cs typeface="Cambria"/>
              </a:rPr>
              <a:t>the</a:t>
            </a:r>
            <a:r>
              <a:rPr sz="2400" spc="95" dirty="0">
                <a:latin typeface="Cambria"/>
                <a:cs typeface="Cambria"/>
              </a:rPr>
              <a:t> </a:t>
            </a:r>
            <a:r>
              <a:rPr sz="2400" spc="65" dirty="0">
                <a:latin typeface="Cambria"/>
                <a:cs typeface="Cambria"/>
              </a:rPr>
              <a:t>context</a:t>
            </a:r>
            <a:r>
              <a:rPr sz="2400" spc="70" dirty="0">
                <a:latin typeface="Cambria"/>
                <a:cs typeface="Cambria"/>
              </a:rPr>
              <a:t> </a:t>
            </a:r>
            <a:r>
              <a:rPr sz="2400" spc="-5" dirty="0">
                <a:latin typeface="Cambria"/>
                <a:cs typeface="Cambria"/>
              </a:rPr>
              <a:t>of</a:t>
            </a:r>
            <a:r>
              <a:rPr sz="2400" dirty="0">
                <a:latin typeface="Cambria"/>
                <a:cs typeface="Cambria"/>
              </a:rPr>
              <a:t> </a:t>
            </a:r>
            <a:r>
              <a:rPr sz="2400" spc="90" dirty="0">
                <a:latin typeface="Cambria"/>
                <a:cs typeface="Cambria"/>
              </a:rPr>
              <a:t>the </a:t>
            </a:r>
            <a:r>
              <a:rPr sz="2400" spc="95" dirty="0">
                <a:latin typeface="Cambria"/>
                <a:cs typeface="Cambria"/>
              </a:rPr>
              <a:t> </a:t>
            </a:r>
            <a:r>
              <a:rPr sz="2400" spc="50" dirty="0">
                <a:latin typeface="Cambria"/>
                <a:cs typeface="Cambria"/>
              </a:rPr>
              <a:t>processing </a:t>
            </a:r>
            <a:r>
              <a:rPr sz="2400" spc="70" dirty="0">
                <a:latin typeface="Cambria"/>
                <a:cs typeface="Cambria"/>
              </a:rPr>
              <a:t>tokens </a:t>
            </a:r>
            <a:r>
              <a:rPr sz="2400" spc="105" dirty="0">
                <a:latin typeface="Cambria"/>
                <a:cs typeface="Cambria"/>
              </a:rPr>
              <a:t>and </a:t>
            </a:r>
            <a:r>
              <a:rPr sz="2400" spc="75" dirty="0">
                <a:latin typeface="Cambria"/>
                <a:cs typeface="Cambria"/>
              </a:rPr>
              <a:t>generalizes </a:t>
            </a:r>
            <a:r>
              <a:rPr sz="2400" spc="20" dirty="0">
                <a:latin typeface="Cambria"/>
                <a:cs typeface="Cambria"/>
              </a:rPr>
              <a:t>to </a:t>
            </a:r>
            <a:r>
              <a:rPr sz="2400" spc="35" dirty="0">
                <a:latin typeface="Cambria"/>
                <a:cs typeface="Cambria"/>
              </a:rPr>
              <a:t>more </a:t>
            </a:r>
            <a:r>
              <a:rPr sz="2400" spc="90" dirty="0">
                <a:latin typeface="Cambria"/>
                <a:cs typeface="Cambria"/>
              </a:rPr>
              <a:t>abstract </a:t>
            </a:r>
            <a:r>
              <a:rPr sz="2400" spc="95" dirty="0">
                <a:latin typeface="Cambria"/>
                <a:cs typeface="Cambria"/>
              </a:rPr>
              <a:t> </a:t>
            </a:r>
            <a:r>
              <a:rPr sz="2400" spc="40" dirty="0">
                <a:latin typeface="Cambria"/>
                <a:cs typeface="Cambria"/>
              </a:rPr>
              <a:t>concepts</a:t>
            </a:r>
            <a:r>
              <a:rPr sz="2400" spc="45" dirty="0">
                <a:latin typeface="Cambria"/>
                <a:cs typeface="Cambria"/>
              </a:rPr>
              <a:t> </a:t>
            </a:r>
            <a:r>
              <a:rPr sz="2400" spc="90" dirty="0">
                <a:latin typeface="Cambria"/>
                <a:cs typeface="Cambria"/>
              </a:rPr>
              <a:t>within </a:t>
            </a:r>
            <a:r>
              <a:rPr sz="2400" spc="140" dirty="0">
                <a:latin typeface="Cambria"/>
                <a:cs typeface="Cambria"/>
              </a:rPr>
              <a:t>an </a:t>
            </a:r>
            <a:r>
              <a:rPr sz="2400" spc="90" dirty="0">
                <a:latin typeface="Cambria"/>
                <a:cs typeface="Cambria"/>
              </a:rPr>
              <a:t>item </a:t>
            </a:r>
            <a:r>
              <a:rPr sz="2400" spc="85" dirty="0">
                <a:latin typeface="Cambria"/>
                <a:cs typeface="Cambria"/>
              </a:rPr>
              <a:t>(e.g., </a:t>
            </a:r>
            <a:r>
              <a:rPr sz="2400" spc="80" dirty="0">
                <a:latin typeface="Cambria"/>
                <a:cs typeface="Cambria"/>
              </a:rPr>
              <a:t>present, </a:t>
            </a:r>
            <a:r>
              <a:rPr sz="2400" spc="110" dirty="0">
                <a:latin typeface="Cambria"/>
                <a:cs typeface="Cambria"/>
              </a:rPr>
              <a:t>past, </a:t>
            </a:r>
            <a:r>
              <a:rPr sz="2400" spc="90" dirty="0">
                <a:latin typeface="Cambria"/>
                <a:cs typeface="Cambria"/>
              </a:rPr>
              <a:t>future </a:t>
            </a:r>
            <a:r>
              <a:rPr sz="2400" spc="95" dirty="0">
                <a:latin typeface="Cambria"/>
                <a:cs typeface="Cambria"/>
              </a:rPr>
              <a:t> </a:t>
            </a:r>
            <a:r>
              <a:rPr sz="2400" spc="55" dirty="0">
                <a:latin typeface="Cambria"/>
                <a:cs typeface="Cambria"/>
              </a:rPr>
              <a:t>actions). </a:t>
            </a:r>
            <a:r>
              <a:rPr sz="2400" spc="114" dirty="0">
                <a:latin typeface="Cambria"/>
                <a:cs typeface="Cambria"/>
              </a:rPr>
              <a:t>This </a:t>
            </a:r>
            <a:r>
              <a:rPr sz="2400" spc="80" dirty="0">
                <a:latin typeface="Cambria"/>
                <a:cs typeface="Cambria"/>
              </a:rPr>
              <a:t>additional </a:t>
            </a:r>
            <a:r>
              <a:rPr sz="2400" spc="70" dirty="0">
                <a:latin typeface="Cambria"/>
                <a:cs typeface="Cambria"/>
              </a:rPr>
              <a:t>information </a:t>
            </a:r>
            <a:r>
              <a:rPr sz="2400" spc="80" dirty="0">
                <a:latin typeface="Cambria"/>
                <a:cs typeface="Cambria"/>
              </a:rPr>
              <a:t>is </a:t>
            </a:r>
            <a:r>
              <a:rPr sz="2400" spc="45" dirty="0">
                <a:latin typeface="Cambria"/>
                <a:cs typeface="Cambria"/>
              </a:rPr>
              <a:t>stored </a:t>
            </a:r>
            <a:r>
              <a:rPr sz="2400" spc="90" dirty="0">
                <a:latin typeface="Cambria"/>
                <a:cs typeface="Cambria"/>
              </a:rPr>
              <a:t>within </a:t>
            </a:r>
            <a:r>
              <a:rPr sz="2400" spc="95" dirty="0">
                <a:latin typeface="Cambria"/>
                <a:cs typeface="Cambria"/>
              </a:rPr>
              <a:t> </a:t>
            </a:r>
            <a:r>
              <a:rPr sz="2400" spc="90" dirty="0">
                <a:latin typeface="Cambria"/>
                <a:cs typeface="Cambria"/>
              </a:rPr>
              <a:t>the</a:t>
            </a:r>
            <a:r>
              <a:rPr sz="2400" spc="125" dirty="0">
                <a:latin typeface="Cambria"/>
                <a:cs typeface="Cambria"/>
              </a:rPr>
              <a:t> </a:t>
            </a:r>
            <a:r>
              <a:rPr sz="2400" spc="80" dirty="0">
                <a:latin typeface="Cambria"/>
                <a:cs typeface="Cambria"/>
              </a:rPr>
              <a:t>index</a:t>
            </a:r>
            <a:r>
              <a:rPr sz="2400" spc="125" dirty="0">
                <a:latin typeface="Cambria"/>
                <a:cs typeface="Cambria"/>
              </a:rPr>
              <a:t> </a:t>
            </a:r>
            <a:r>
              <a:rPr sz="2400" spc="20" dirty="0">
                <a:latin typeface="Cambria"/>
                <a:cs typeface="Cambria"/>
              </a:rPr>
              <a:t>to</a:t>
            </a:r>
            <a:r>
              <a:rPr sz="2400" spc="140" dirty="0">
                <a:latin typeface="Cambria"/>
                <a:cs typeface="Cambria"/>
              </a:rPr>
              <a:t> </a:t>
            </a:r>
            <a:r>
              <a:rPr sz="2400" spc="20" dirty="0">
                <a:latin typeface="Cambria"/>
                <a:cs typeface="Cambria"/>
              </a:rPr>
              <a:t>be</a:t>
            </a:r>
            <a:r>
              <a:rPr sz="2400" spc="135" dirty="0">
                <a:latin typeface="Cambria"/>
                <a:cs typeface="Cambria"/>
              </a:rPr>
              <a:t> </a:t>
            </a:r>
            <a:r>
              <a:rPr sz="2400" spc="70" dirty="0">
                <a:latin typeface="Cambria"/>
                <a:cs typeface="Cambria"/>
              </a:rPr>
              <a:t>used</a:t>
            </a:r>
            <a:r>
              <a:rPr sz="2400" spc="130" dirty="0">
                <a:latin typeface="Cambria"/>
                <a:cs typeface="Cambria"/>
              </a:rPr>
              <a:t> </a:t>
            </a:r>
            <a:r>
              <a:rPr sz="2400" spc="20" dirty="0">
                <a:latin typeface="Cambria"/>
                <a:cs typeface="Cambria"/>
              </a:rPr>
              <a:t>to</a:t>
            </a:r>
            <a:r>
              <a:rPr sz="2400" spc="140" dirty="0">
                <a:latin typeface="Cambria"/>
                <a:cs typeface="Cambria"/>
              </a:rPr>
              <a:t> </a:t>
            </a:r>
            <a:r>
              <a:rPr sz="2400" spc="85" dirty="0">
                <a:latin typeface="Cambria"/>
                <a:cs typeface="Cambria"/>
              </a:rPr>
              <a:t>enhance</a:t>
            </a:r>
            <a:r>
              <a:rPr sz="2400" spc="125" dirty="0">
                <a:latin typeface="Cambria"/>
                <a:cs typeface="Cambria"/>
              </a:rPr>
              <a:t> </a:t>
            </a:r>
            <a:r>
              <a:rPr sz="2400" spc="90" dirty="0">
                <a:latin typeface="Cambria"/>
                <a:cs typeface="Cambria"/>
              </a:rPr>
              <a:t>the</a:t>
            </a:r>
            <a:r>
              <a:rPr sz="2400" spc="145" dirty="0">
                <a:latin typeface="Cambria"/>
                <a:cs typeface="Cambria"/>
              </a:rPr>
              <a:t> </a:t>
            </a:r>
            <a:r>
              <a:rPr sz="2400" spc="80" dirty="0">
                <a:latin typeface="Cambria"/>
                <a:cs typeface="Cambria"/>
              </a:rPr>
              <a:t>search</a:t>
            </a:r>
            <a:r>
              <a:rPr sz="2400" spc="135" dirty="0">
                <a:latin typeface="Cambria"/>
                <a:cs typeface="Cambria"/>
              </a:rPr>
              <a:t> </a:t>
            </a:r>
            <a:r>
              <a:rPr sz="2400" spc="60" dirty="0">
                <a:latin typeface="Cambria"/>
                <a:cs typeface="Cambria"/>
              </a:rPr>
              <a:t>precision.</a:t>
            </a:r>
            <a:endParaRPr sz="2400" dirty="0">
              <a:latin typeface="Cambria"/>
              <a:cs typeface="Cambri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304800" y="377697"/>
            <a:ext cx="8686800" cy="997709"/>
          </a:xfrm>
          <a:prstGeom prst="rect">
            <a:avLst/>
          </a:prstGeom>
        </p:spPr>
        <p:txBody>
          <a:bodyPr vert="horz" wrap="square" lIns="0" tIns="12700" rIns="0" bIns="0" rtlCol="0">
            <a:spAutoFit/>
          </a:bodyPr>
          <a:lstStyle/>
          <a:p>
            <a:pPr marL="12700">
              <a:lnSpc>
                <a:spcPct val="100000"/>
              </a:lnSpc>
              <a:spcBef>
                <a:spcPts val="100"/>
              </a:spcBef>
            </a:pPr>
            <a:r>
              <a:rPr sz="3200" b="1" spc="355" dirty="0">
                <a:solidFill>
                  <a:srgbClr val="002060"/>
                </a:solidFill>
                <a:latin typeface="Cambria"/>
                <a:cs typeface="Cambria"/>
              </a:rPr>
              <a:t>O</a:t>
            </a:r>
            <a:r>
              <a:rPr sz="2550" b="1" spc="355" dirty="0">
                <a:solidFill>
                  <a:srgbClr val="002060"/>
                </a:solidFill>
                <a:latin typeface="Cambria"/>
                <a:cs typeface="Cambria"/>
              </a:rPr>
              <a:t>BJECTIVES</a:t>
            </a:r>
            <a:r>
              <a:rPr sz="2550" b="1" spc="300" dirty="0">
                <a:solidFill>
                  <a:srgbClr val="002060"/>
                </a:solidFill>
                <a:latin typeface="Cambria"/>
                <a:cs typeface="Cambria"/>
              </a:rPr>
              <a:t> </a:t>
            </a:r>
            <a:r>
              <a:rPr sz="2550" b="1" spc="330" dirty="0">
                <a:solidFill>
                  <a:srgbClr val="002060"/>
                </a:solidFill>
                <a:latin typeface="Cambria"/>
                <a:cs typeface="Cambria"/>
              </a:rPr>
              <a:t>OF</a:t>
            </a:r>
            <a:r>
              <a:rPr sz="2550" b="1" spc="305" dirty="0">
                <a:solidFill>
                  <a:srgbClr val="002060"/>
                </a:solidFill>
                <a:latin typeface="Cambria"/>
                <a:cs typeface="Cambria"/>
              </a:rPr>
              <a:t> </a:t>
            </a:r>
            <a:r>
              <a:rPr sz="3200" b="1" spc="320" dirty="0">
                <a:solidFill>
                  <a:srgbClr val="002060"/>
                </a:solidFill>
                <a:latin typeface="Cambria"/>
                <a:cs typeface="Cambria"/>
              </a:rPr>
              <a:t>C</a:t>
            </a:r>
            <a:r>
              <a:rPr sz="2550" b="1" spc="320" dirty="0">
                <a:solidFill>
                  <a:srgbClr val="002060"/>
                </a:solidFill>
                <a:latin typeface="Cambria"/>
                <a:cs typeface="Cambria"/>
              </a:rPr>
              <a:t>REATING</a:t>
            </a:r>
            <a:r>
              <a:rPr sz="2550" b="1" spc="305" dirty="0">
                <a:solidFill>
                  <a:srgbClr val="002060"/>
                </a:solidFill>
                <a:latin typeface="Cambria"/>
                <a:cs typeface="Cambria"/>
              </a:rPr>
              <a:t> </a:t>
            </a:r>
            <a:r>
              <a:rPr sz="2550" b="1" spc="260" dirty="0" smtClean="0">
                <a:solidFill>
                  <a:srgbClr val="002060"/>
                </a:solidFill>
                <a:latin typeface="Cambria"/>
                <a:cs typeface="Cambria"/>
              </a:rPr>
              <a:t>A</a:t>
            </a:r>
            <a:r>
              <a:rPr lang="en-US" sz="2550" b="1" dirty="0" smtClean="0">
                <a:solidFill>
                  <a:srgbClr val="002060"/>
                </a:solidFill>
              </a:rPr>
              <a:t> </a:t>
            </a:r>
            <a:r>
              <a:rPr sz="3200" b="1" spc="330" dirty="0" smtClean="0">
                <a:solidFill>
                  <a:srgbClr val="002060"/>
                </a:solidFill>
                <a:latin typeface="Cambria"/>
                <a:cs typeface="Cambria"/>
              </a:rPr>
              <a:t>H</a:t>
            </a:r>
            <a:r>
              <a:rPr sz="2550" b="1" spc="330" dirty="0" smtClean="0">
                <a:solidFill>
                  <a:srgbClr val="002060"/>
                </a:solidFill>
                <a:latin typeface="Cambria"/>
                <a:cs typeface="Cambria"/>
              </a:rPr>
              <a:t>IERARCHY</a:t>
            </a:r>
            <a:r>
              <a:rPr sz="2550" b="1" spc="295" dirty="0" smtClean="0">
                <a:solidFill>
                  <a:srgbClr val="002060"/>
                </a:solidFill>
                <a:latin typeface="Cambria"/>
                <a:cs typeface="Cambria"/>
              </a:rPr>
              <a:t> </a:t>
            </a:r>
            <a:r>
              <a:rPr sz="2550" b="1" spc="330" dirty="0">
                <a:solidFill>
                  <a:srgbClr val="002060"/>
                </a:solidFill>
                <a:latin typeface="Cambria"/>
                <a:cs typeface="Cambria"/>
              </a:rPr>
              <a:t>OF</a:t>
            </a:r>
            <a:r>
              <a:rPr sz="2550" b="1" spc="300" dirty="0">
                <a:solidFill>
                  <a:srgbClr val="002060"/>
                </a:solidFill>
                <a:latin typeface="Cambria"/>
                <a:cs typeface="Cambria"/>
              </a:rPr>
              <a:t> </a:t>
            </a:r>
            <a:r>
              <a:rPr sz="3200" b="1" spc="350" dirty="0">
                <a:solidFill>
                  <a:srgbClr val="002060"/>
                </a:solidFill>
                <a:latin typeface="Cambria"/>
                <a:cs typeface="Cambria"/>
              </a:rPr>
              <a:t>C</a:t>
            </a:r>
            <a:r>
              <a:rPr sz="2550" b="1" spc="350" dirty="0">
                <a:solidFill>
                  <a:srgbClr val="002060"/>
                </a:solidFill>
                <a:latin typeface="Cambria"/>
                <a:cs typeface="Cambria"/>
              </a:rPr>
              <a:t>LUSTERS</a:t>
            </a:r>
            <a:endParaRPr sz="2550" b="1" dirty="0">
              <a:solidFill>
                <a:srgbClr val="002060"/>
              </a:solidFill>
              <a:latin typeface="Cambria"/>
              <a:cs typeface="Cambria"/>
            </a:endParaRPr>
          </a:p>
        </p:txBody>
      </p:sp>
      <p:sp>
        <p:nvSpPr>
          <p:cNvPr id="10" name="object 3"/>
          <p:cNvSpPr txBox="1"/>
          <p:nvPr/>
        </p:nvSpPr>
        <p:spPr>
          <a:xfrm>
            <a:off x="535940" y="1561326"/>
            <a:ext cx="7743825" cy="4425950"/>
          </a:xfrm>
          <a:prstGeom prst="rect">
            <a:avLst/>
          </a:prstGeom>
        </p:spPr>
        <p:txBody>
          <a:bodyPr vert="horz" wrap="square" lIns="0" tIns="80645" rIns="0" bIns="0" rtlCol="0">
            <a:spAutoFit/>
          </a:bodyPr>
          <a:lstStyle/>
          <a:p>
            <a:pPr marL="287020" indent="-274320" algn="just">
              <a:lnSpc>
                <a:spcPct val="100000"/>
              </a:lnSpc>
              <a:spcBef>
                <a:spcPts val="635"/>
              </a:spcBef>
              <a:buClr>
                <a:srgbClr val="FD8537"/>
              </a:buClr>
              <a:buSzPct val="70454"/>
              <a:buFont typeface="Wingdings"/>
              <a:buChar char=""/>
              <a:tabLst>
                <a:tab pos="287020" algn="l"/>
              </a:tabLst>
            </a:pPr>
            <a:r>
              <a:rPr sz="2200" spc="70" dirty="0">
                <a:latin typeface="Cambria"/>
                <a:cs typeface="Cambria"/>
              </a:rPr>
              <a:t>Reduce</a:t>
            </a:r>
            <a:r>
              <a:rPr sz="2200" spc="100" dirty="0">
                <a:latin typeface="Cambria"/>
                <a:cs typeface="Cambria"/>
              </a:rPr>
              <a:t> </a:t>
            </a:r>
            <a:r>
              <a:rPr sz="2200" spc="85" dirty="0">
                <a:latin typeface="Cambria"/>
                <a:cs typeface="Cambria"/>
              </a:rPr>
              <a:t>the</a:t>
            </a:r>
            <a:r>
              <a:rPr sz="2200" spc="114" dirty="0">
                <a:latin typeface="Cambria"/>
                <a:cs typeface="Cambria"/>
              </a:rPr>
              <a:t> </a:t>
            </a:r>
            <a:r>
              <a:rPr sz="2200" spc="55" dirty="0">
                <a:latin typeface="Cambria"/>
                <a:cs typeface="Cambria"/>
              </a:rPr>
              <a:t>overhead</a:t>
            </a:r>
            <a:r>
              <a:rPr sz="2200" spc="114" dirty="0">
                <a:latin typeface="Cambria"/>
                <a:cs typeface="Cambria"/>
              </a:rPr>
              <a:t> </a:t>
            </a:r>
            <a:r>
              <a:rPr sz="2200" dirty="0">
                <a:latin typeface="Cambria"/>
                <a:cs typeface="Cambria"/>
              </a:rPr>
              <a:t>of</a:t>
            </a:r>
            <a:r>
              <a:rPr sz="2200" spc="120" dirty="0">
                <a:latin typeface="Cambria"/>
                <a:cs typeface="Cambria"/>
              </a:rPr>
              <a:t> </a:t>
            </a:r>
            <a:r>
              <a:rPr sz="2200" spc="75" dirty="0">
                <a:latin typeface="Cambria"/>
                <a:cs typeface="Cambria"/>
              </a:rPr>
              <a:t>search</a:t>
            </a:r>
            <a:endParaRPr sz="2200" dirty="0">
              <a:latin typeface="Cambria"/>
              <a:cs typeface="Cambria"/>
            </a:endParaRPr>
          </a:p>
          <a:p>
            <a:pPr marL="652145" marR="5080" lvl="1" indent="-274320" algn="just">
              <a:lnSpc>
                <a:spcPct val="100000"/>
              </a:lnSpc>
              <a:spcBef>
                <a:spcPts val="459"/>
              </a:spcBef>
              <a:buClr>
                <a:srgbClr val="FD8537"/>
              </a:buClr>
              <a:buSzPct val="78947"/>
              <a:buFont typeface="Segoe UI Symbol"/>
              <a:buChar char="⚫"/>
              <a:tabLst>
                <a:tab pos="652780" algn="l"/>
              </a:tabLst>
            </a:pPr>
            <a:r>
              <a:rPr sz="1900" spc="60" dirty="0">
                <a:latin typeface="Cambria"/>
                <a:cs typeface="Cambria"/>
              </a:rPr>
              <a:t>Perform </a:t>
            </a:r>
            <a:r>
              <a:rPr sz="1900" spc="15" dirty="0">
                <a:latin typeface="Cambria"/>
                <a:cs typeface="Cambria"/>
              </a:rPr>
              <a:t>top-down </a:t>
            </a:r>
            <a:r>
              <a:rPr sz="1900" spc="55" dirty="0">
                <a:latin typeface="Cambria"/>
                <a:cs typeface="Cambria"/>
              </a:rPr>
              <a:t>searches </a:t>
            </a:r>
            <a:r>
              <a:rPr sz="1900" dirty="0">
                <a:latin typeface="Cambria"/>
                <a:cs typeface="Cambria"/>
              </a:rPr>
              <a:t>of</a:t>
            </a:r>
            <a:r>
              <a:rPr sz="1900" spc="415" dirty="0">
                <a:latin typeface="Cambria"/>
                <a:cs typeface="Cambria"/>
              </a:rPr>
              <a:t> </a:t>
            </a:r>
            <a:r>
              <a:rPr sz="1900" spc="75" dirty="0">
                <a:latin typeface="Cambria"/>
                <a:cs typeface="Cambria"/>
              </a:rPr>
              <a:t>the </a:t>
            </a:r>
            <a:r>
              <a:rPr sz="1900" spc="40" dirty="0">
                <a:latin typeface="Cambria"/>
                <a:cs typeface="Cambria"/>
              </a:rPr>
              <a:t>centroids </a:t>
            </a:r>
            <a:r>
              <a:rPr sz="1900" dirty="0">
                <a:latin typeface="Cambria"/>
                <a:cs typeface="Cambria"/>
              </a:rPr>
              <a:t>of</a:t>
            </a:r>
            <a:r>
              <a:rPr sz="1900" spc="420" dirty="0">
                <a:latin typeface="Cambria"/>
                <a:cs typeface="Cambria"/>
              </a:rPr>
              <a:t> </a:t>
            </a:r>
            <a:r>
              <a:rPr sz="1900" spc="70" dirty="0">
                <a:latin typeface="Cambria"/>
                <a:cs typeface="Cambria"/>
              </a:rPr>
              <a:t>the </a:t>
            </a:r>
            <a:r>
              <a:rPr sz="1900" spc="60" dirty="0">
                <a:latin typeface="Cambria"/>
                <a:cs typeface="Cambria"/>
              </a:rPr>
              <a:t>clusters </a:t>
            </a:r>
            <a:r>
              <a:rPr sz="1900" spc="80" dirty="0">
                <a:latin typeface="Cambria"/>
                <a:cs typeface="Cambria"/>
              </a:rPr>
              <a:t>in </a:t>
            </a:r>
            <a:r>
              <a:rPr sz="1900" spc="85" dirty="0">
                <a:latin typeface="Cambria"/>
                <a:cs typeface="Cambria"/>
              </a:rPr>
              <a:t> </a:t>
            </a:r>
            <a:r>
              <a:rPr sz="1900" spc="75" dirty="0">
                <a:latin typeface="Cambria"/>
                <a:cs typeface="Cambria"/>
              </a:rPr>
              <a:t>the</a:t>
            </a:r>
            <a:r>
              <a:rPr sz="1900" spc="95" dirty="0">
                <a:latin typeface="Cambria"/>
                <a:cs typeface="Cambria"/>
              </a:rPr>
              <a:t> </a:t>
            </a:r>
            <a:r>
              <a:rPr sz="1900" spc="70" dirty="0">
                <a:latin typeface="Cambria"/>
                <a:cs typeface="Cambria"/>
              </a:rPr>
              <a:t>hierarchy</a:t>
            </a:r>
            <a:r>
              <a:rPr sz="1900" spc="90" dirty="0">
                <a:latin typeface="Cambria"/>
                <a:cs typeface="Cambria"/>
              </a:rPr>
              <a:t> </a:t>
            </a:r>
            <a:r>
              <a:rPr sz="1900" spc="85" dirty="0">
                <a:latin typeface="Cambria"/>
                <a:cs typeface="Cambria"/>
              </a:rPr>
              <a:t>and</a:t>
            </a:r>
            <a:r>
              <a:rPr sz="1900" spc="95" dirty="0">
                <a:latin typeface="Cambria"/>
                <a:cs typeface="Cambria"/>
              </a:rPr>
              <a:t> </a:t>
            </a:r>
            <a:r>
              <a:rPr sz="1900" spc="80" dirty="0">
                <a:latin typeface="Cambria"/>
                <a:cs typeface="Cambria"/>
              </a:rPr>
              <a:t>trim</a:t>
            </a:r>
            <a:r>
              <a:rPr sz="1900" spc="90" dirty="0">
                <a:latin typeface="Cambria"/>
                <a:cs typeface="Cambria"/>
              </a:rPr>
              <a:t> </a:t>
            </a:r>
            <a:r>
              <a:rPr sz="1900" spc="40" dirty="0">
                <a:latin typeface="Cambria"/>
                <a:cs typeface="Cambria"/>
              </a:rPr>
              <a:t>those</a:t>
            </a:r>
            <a:r>
              <a:rPr sz="1900" spc="100" dirty="0">
                <a:latin typeface="Cambria"/>
                <a:cs typeface="Cambria"/>
              </a:rPr>
              <a:t> </a:t>
            </a:r>
            <a:r>
              <a:rPr sz="1900" spc="60" dirty="0">
                <a:latin typeface="Cambria"/>
                <a:cs typeface="Cambria"/>
              </a:rPr>
              <a:t>branches</a:t>
            </a:r>
            <a:r>
              <a:rPr sz="1900" spc="90" dirty="0">
                <a:latin typeface="Cambria"/>
                <a:cs typeface="Cambria"/>
              </a:rPr>
              <a:t> </a:t>
            </a:r>
            <a:r>
              <a:rPr sz="1900" spc="105" dirty="0">
                <a:latin typeface="Cambria"/>
                <a:cs typeface="Cambria"/>
              </a:rPr>
              <a:t>that </a:t>
            </a:r>
            <a:r>
              <a:rPr sz="1900" spc="65" dirty="0">
                <a:latin typeface="Cambria"/>
                <a:cs typeface="Cambria"/>
              </a:rPr>
              <a:t>are</a:t>
            </a:r>
            <a:r>
              <a:rPr sz="1900" spc="100" dirty="0">
                <a:latin typeface="Cambria"/>
                <a:cs typeface="Cambria"/>
              </a:rPr>
              <a:t> </a:t>
            </a:r>
            <a:r>
              <a:rPr sz="1900" spc="45" dirty="0">
                <a:latin typeface="Cambria"/>
                <a:cs typeface="Cambria"/>
              </a:rPr>
              <a:t>not</a:t>
            </a:r>
            <a:r>
              <a:rPr sz="1900" spc="100" dirty="0">
                <a:latin typeface="Cambria"/>
                <a:cs typeface="Cambria"/>
              </a:rPr>
              <a:t> </a:t>
            </a:r>
            <a:r>
              <a:rPr sz="1900" spc="70" dirty="0">
                <a:latin typeface="Cambria"/>
                <a:cs typeface="Cambria"/>
              </a:rPr>
              <a:t>relevant</a:t>
            </a:r>
            <a:endParaRPr sz="1900" dirty="0">
              <a:latin typeface="Cambria"/>
              <a:cs typeface="Cambria"/>
            </a:endParaRPr>
          </a:p>
          <a:p>
            <a:pPr marL="286385" marR="5715" indent="-274320" algn="just">
              <a:lnSpc>
                <a:spcPct val="100000"/>
              </a:lnSpc>
              <a:spcBef>
                <a:spcPts val="595"/>
              </a:spcBef>
              <a:buClr>
                <a:srgbClr val="FD8537"/>
              </a:buClr>
              <a:buSzPct val="70454"/>
              <a:buFont typeface="Wingdings"/>
              <a:buChar char=""/>
              <a:tabLst>
                <a:tab pos="287020" algn="l"/>
              </a:tabLst>
            </a:pPr>
            <a:r>
              <a:rPr sz="2200" spc="60" dirty="0">
                <a:latin typeface="Cambria"/>
                <a:cs typeface="Cambria"/>
              </a:rPr>
              <a:t>Provide</a:t>
            </a:r>
            <a:r>
              <a:rPr sz="2200" spc="605" dirty="0">
                <a:latin typeface="Cambria"/>
                <a:cs typeface="Cambria"/>
              </a:rPr>
              <a:t> </a:t>
            </a:r>
            <a:r>
              <a:rPr sz="2200" spc="20" dirty="0">
                <a:latin typeface="Cambria"/>
                <a:cs typeface="Cambria"/>
              </a:rPr>
              <a:t>for</a:t>
            </a:r>
            <a:r>
              <a:rPr sz="2200" spc="25" dirty="0">
                <a:latin typeface="Cambria"/>
                <a:cs typeface="Cambria"/>
              </a:rPr>
              <a:t> </a:t>
            </a:r>
            <a:r>
              <a:rPr sz="2200" spc="95" dirty="0">
                <a:latin typeface="Cambria"/>
                <a:cs typeface="Cambria"/>
              </a:rPr>
              <a:t>visual</a:t>
            </a:r>
            <a:r>
              <a:rPr sz="2200" spc="100" dirty="0">
                <a:latin typeface="Cambria"/>
                <a:cs typeface="Cambria"/>
              </a:rPr>
              <a:t> </a:t>
            </a:r>
            <a:r>
              <a:rPr sz="2200" spc="65" dirty="0">
                <a:latin typeface="Cambria"/>
                <a:cs typeface="Cambria"/>
              </a:rPr>
              <a:t>representation</a:t>
            </a:r>
            <a:r>
              <a:rPr sz="2200" spc="70" dirty="0">
                <a:latin typeface="Cambria"/>
                <a:cs typeface="Cambria"/>
              </a:rPr>
              <a:t> </a:t>
            </a:r>
            <a:r>
              <a:rPr sz="2200" dirty="0">
                <a:latin typeface="Cambria"/>
                <a:cs typeface="Cambria"/>
              </a:rPr>
              <a:t>of</a:t>
            </a:r>
            <a:r>
              <a:rPr sz="2200" spc="484" dirty="0">
                <a:latin typeface="Cambria"/>
                <a:cs typeface="Cambria"/>
              </a:rPr>
              <a:t> </a:t>
            </a:r>
            <a:r>
              <a:rPr sz="2200" spc="85" dirty="0">
                <a:latin typeface="Cambria"/>
                <a:cs typeface="Cambria"/>
              </a:rPr>
              <a:t>the  </a:t>
            </a:r>
            <a:r>
              <a:rPr sz="2200" spc="65" dirty="0">
                <a:latin typeface="Cambria"/>
                <a:cs typeface="Cambria"/>
              </a:rPr>
              <a:t>information </a:t>
            </a:r>
            <a:r>
              <a:rPr sz="2200" spc="70" dirty="0">
                <a:latin typeface="Cambria"/>
                <a:cs typeface="Cambria"/>
              </a:rPr>
              <a:t> </a:t>
            </a:r>
            <a:r>
              <a:rPr sz="2200" spc="60" dirty="0">
                <a:latin typeface="Cambria"/>
                <a:cs typeface="Cambria"/>
              </a:rPr>
              <a:t>space</a:t>
            </a:r>
            <a:endParaRPr sz="2200" dirty="0">
              <a:latin typeface="Cambria"/>
              <a:cs typeface="Cambria"/>
            </a:endParaRPr>
          </a:p>
          <a:p>
            <a:pPr marL="652145" marR="5080" lvl="1" indent="-274320" algn="just">
              <a:lnSpc>
                <a:spcPct val="100000"/>
              </a:lnSpc>
              <a:spcBef>
                <a:spcPts val="459"/>
              </a:spcBef>
              <a:buClr>
                <a:srgbClr val="FD8537"/>
              </a:buClr>
              <a:buSzPct val="78947"/>
              <a:buFont typeface="Segoe UI Symbol"/>
              <a:buChar char="⚫"/>
              <a:tabLst>
                <a:tab pos="652780" algn="l"/>
              </a:tabLst>
            </a:pPr>
            <a:r>
              <a:rPr sz="1900" spc="110" dirty="0">
                <a:latin typeface="Cambria"/>
                <a:cs typeface="Cambria"/>
              </a:rPr>
              <a:t>Visual </a:t>
            </a:r>
            <a:r>
              <a:rPr sz="1900" spc="50" dirty="0">
                <a:latin typeface="Cambria"/>
                <a:cs typeface="Cambria"/>
              </a:rPr>
              <a:t>cues </a:t>
            </a:r>
            <a:r>
              <a:rPr sz="1900" spc="15" dirty="0">
                <a:latin typeface="Cambria"/>
                <a:cs typeface="Cambria"/>
              </a:rPr>
              <a:t>on </a:t>
            </a:r>
            <a:r>
              <a:rPr sz="1900" spc="75" dirty="0">
                <a:latin typeface="Cambria"/>
                <a:cs typeface="Cambria"/>
              </a:rPr>
              <a:t>the </a:t>
            </a:r>
            <a:r>
              <a:rPr sz="1900" spc="50" dirty="0">
                <a:latin typeface="Cambria"/>
                <a:cs typeface="Cambria"/>
              </a:rPr>
              <a:t>size </a:t>
            </a:r>
            <a:r>
              <a:rPr sz="1900" dirty="0">
                <a:latin typeface="Cambria"/>
                <a:cs typeface="Cambria"/>
              </a:rPr>
              <a:t>of </a:t>
            </a:r>
            <a:r>
              <a:rPr sz="1900" spc="60" dirty="0">
                <a:latin typeface="Cambria"/>
                <a:cs typeface="Cambria"/>
              </a:rPr>
              <a:t>clusters </a:t>
            </a:r>
            <a:r>
              <a:rPr sz="1900" spc="20" dirty="0">
                <a:latin typeface="Cambria"/>
                <a:cs typeface="Cambria"/>
              </a:rPr>
              <a:t>(size </a:t>
            </a:r>
            <a:r>
              <a:rPr sz="1900" spc="-5" dirty="0">
                <a:latin typeface="Cambria"/>
                <a:cs typeface="Cambria"/>
              </a:rPr>
              <a:t>of </a:t>
            </a:r>
            <a:r>
              <a:rPr sz="1900" spc="35" dirty="0">
                <a:latin typeface="Cambria"/>
                <a:cs typeface="Cambria"/>
              </a:rPr>
              <a:t>ellipse) </a:t>
            </a:r>
            <a:r>
              <a:rPr sz="1900" spc="85" dirty="0">
                <a:latin typeface="Cambria"/>
                <a:cs typeface="Cambria"/>
              </a:rPr>
              <a:t>and </a:t>
            </a:r>
            <a:r>
              <a:rPr sz="1900" spc="75" dirty="0">
                <a:latin typeface="Cambria"/>
                <a:cs typeface="Cambria"/>
              </a:rPr>
              <a:t>strengths </a:t>
            </a:r>
            <a:r>
              <a:rPr sz="1900" spc="80" dirty="0">
                <a:latin typeface="Cambria"/>
                <a:cs typeface="Cambria"/>
              </a:rPr>
              <a:t> </a:t>
            </a:r>
            <a:r>
              <a:rPr sz="1900" dirty="0">
                <a:latin typeface="Cambria"/>
                <a:cs typeface="Cambria"/>
              </a:rPr>
              <a:t>of</a:t>
            </a:r>
            <a:r>
              <a:rPr sz="1900" spc="100" dirty="0">
                <a:latin typeface="Cambria"/>
                <a:cs typeface="Cambria"/>
              </a:rPr>
              <a:t> </a:t>
            </a:r>
            <a:r>
              <a:rPr sz="1900" spc="75" dirty="0">
                <a:latin typeface="Cambria"/>
                <a:cs typeface="Cambria"/>
              </a:rPr>
              <a:t>the</a:t>
            </a:r>
            <a:r>
              <a:rPr sz="1900" spc="105" dirty="0">
                <a:latin typeface="Cambria"/>
                <a:cs typeface="Cambria"/>
              </a:rPr>
              <a:t> </a:t>
            </a:r>
            <a:r>
              <a:rPr sz="1900" spc="85" dirty="0">
                <a:latin typeface="Cambria"/>
                <a:cs typeface="Cambria"/>
              </a:rPr>
              <a:t>linkage</a:t>
            </a:r>
            <a:r>
              <a:rPr sz="1900" spc="120" dirty="0">
                <a:latin typeface="Cambria"/>
                <a:cs typeface="Cambria"/>
              </a:rPr>
              <a:t> </a:t>
            </a:r>
            <a:r>
              <a:rPr sz="1900" spc="35" dirty="0">
                <a:latin typeface="Cambria"/>
                <a:cs typeface="Cambria"/>
              </a:rPr>
              <a:t>between</a:t>
            </a:r>
            <a:r>
              <a:rPr sz="1900" spc="95" dirty="0">
                <a:latin typeface="Cambria"/>
                <a:cs typeface="Cambria"/>
              </a:rPr>
              <a:t> </a:t>
            </a:r>
            <a:r>
              <a:rPr sz="1900" spc="60" dirty="0">
                <a:latin typeface="Cambria"/>
                <a:cs typeface="Cambria"/>
              </a:rPr>
              <a:t>clusters</a:t>
            </a:r>
            <a:r>
              <a:rPr sz="1900" spc="70" dirty="0">
                <a:latin typeface="Cambria"/>
                <a:cs typeface="Cambria"/>
              </a:rPr>
              <a:t> </a:t>
            </a:r>
            <a:r>
              <a:rPr sz="1900" spc="45" dirty="0">
                <a:latin typeface="Cambria"/>
                <a:cs typeface="Cambria"/>
              </a:rPr>
              <a:t>(dashed</a:t>
            </a:r>
            <a:r>
              <a:rPr sz="1900" spc="100" dirty="0">
                <a:latin typeface="Cambria"/>
                <a:cs typeface="Cambria"/>
              </a:rPr>
              <a:t> </a:t>
            </a:r>
            <a:r>
              <a:rPr sz="1900" spc="80" dirty="0">
                <a:latin typeface="Cambria"/>
                <a:cs typeface="Cambria"/>
              </a:rPr>
              <a:t>line,</a:t>
            </a:r>
            <a:r>
              <a:rPr sz="1900" spc="100" dirty="0">
                <a:latin typeface="Cambria"/>
                <a:cs typeface="Cambria"/>
              </a:rPr>
              <a:t> </a:t>
            </a:r>
            <a:r>
              <a:rPr sz="1900" spc="30" dirty="0">
                <a:latin typeface="Cambria"/>
                <a:cs typeface="Cambria"/>
              </a:rPr>
              <a:t>sold</a:t>
            </a:r>
            <a:r>
              <a:rPr sz="1900" spc="95" dirty="0">
                <a:latin typeface="Cambria"/>
                <a:cs typeface="Cambria"/>
              </a:rPr>
              <a:t> </a:t>
            </a:r>
            <a:r>
              <a:rPr sz="1900" spc="110" dirty="0">
                <a:latin typeface="Cambria"/>
                <a:cs typeface="Cambria"/>
              </a:rPr>
              <a:t>line…)</a:t>
            </a:r>
            <a:endParaRPr sz="1900" dirty="0">
              <a:latin typeface="Cambria"/>
              <a:cs typeface="Cambria"/>
            </a:endParaRPr>
          </a:p>
          <a:p>
            <a:pPr marL="287020" indent="-274320" algn="just">
              <a:lnSpc>
                <a:spcPct val="100000"/>
              </a:lnSpc>
              <a:spcBef>
                <a:spcPts val="595"/>
              </a:spcBef>
              <a:buClr>
                <a:srgbClr val="FD8537"/>
              </a:buClr>
              <a:buSzPct val="70454"/>
              <a:buFont typeface="Wingdings"/>
              <a:buChar char=""/>
              <a:tabLst>
                <a:tab pos="287020" algn="l"/>
              </a:tabLst>
            </a:pPr>
            <a:r>
              <a:rPr sz="2200" spc="125" dirty="0">
                <a:latin typeface="Cambria"/>
                <a:cs typeface="Cambria"/>
              </a:rPr>
              <a:t>Expand</a:t>
            </a:r>
            <a:r>
              <a:rPr sz="2200" spc="114" dirty="0">
                <a:latin typeface="Cambria"/>
                <a:cs typeface="Cambria"/>
              </a:rPr>
              <a:t> </a:t>
            </a:r>
            <a:r>
              <a:rPr sz="2200" spc="85" dirty="0">
                <a:latin typeface="Cambria"/>
                <a:cs typeface="Cambria"/>
              </a:rPr>
              <a:t>the</a:t>
            </a:r>
            <a:r>
              <a:rPr sz="2200" spc="120" dirty="0">
                <a:latin typeface="Cambria"/>
                <a:cs typeface="Cambria"/>
              </a:rPr>
              <a:t> </a:t>
            </a:r>
            <a:r>
              <a:rPr sz="2200" spc="75" dirty="0">
                <a:latin typeface="Cambria"/>
                <a:cs typeface="Cambria"/>
              </a:rPr>
              <a:t>retrieval</a:t>
            </a:r>
            <a:r>
              <a:rPr sz="2200" spc="85" dirty="0">
                <a:latin typeface="Cambria"/>
                <a:cs typeface="Cambria"/>
              </a:rPr>
              <a:t> </a:t>
            </a:r>
            <a:r>
              <a:rPr sz="2200" dirty="0">
                <a:latin typeface="Cambria"/>
                <a:cs typeface="Cambria"/>
              </a:rPr>
              <a:t>of</a:t>
            </a:r>
            <a:r>
              <a:rPr sz="2200" spc="130" dirty="0">
                <a:latin typeface="Cambria"/>
                <a:cs typeface="Cambria"/>
              </a:rPr>
              <a:t> </a:t>
            </a:r>
            <a:r>
              <a:rPr sz="2200" spc="85" dirty="0">
                <a:latin typeface="Cambria"/>
                <a:cs typeface="Cambria"/>
              </a:rPr>
              <a:t>relevant</a:t>
            </a:r>
            <a:r>
              <a:rPr sz="2200" spc="100" dirty="0">
                <a:latin typeface="Cambria"/>
                <a:cs typeface="Cambria"/>
              </a:rPr>
              <a:t> </a:t>
            </a:r>
            <a:r>
              <a:rPr sz="2200" spc="85" dirty="0">
                <a:latin typeface="Cambria"/>
                <a:cs typeface="Cambria"/>
              </a:rPr>
              <a:t>items</a:t>
            </a:r>
            <a:endParaRPr sz="2200" dirty="0">
              <a:latin typeface="Cambria"/>
              <a:cs typeface="Cambria"/>
            </a:endParaRPr>
          </a:p>
          <a:p>
            <a:pPr marL="652145" marR="5080" lvl="1" indent="-274320" algn="just">
              <a:lnSpc>
                <a:spcPct val="100000"/>
              </a:lnSpc>
              <a:spcBef>
                <a:spcPts val="465"/>
              </a:spcBef>
              <a:buClr>
                <a:srgbClr val="FD8537"/>
              </a:buClr>
              <a:buSzPct val="78947"/>
              <a:buFont typeface="Segoe UI Symbol"/>
              <a:buChar char="⚫"/>
              <a:tabLst>
                <a:tab pos="652780" algn="l"/>
              </a:tabLst>
            </a:pPr>
            <a:r>
              <a:rPr sz="1900" spc="185" dirty="0">
                <a:latin typeface="Cambria"/>
                <a:cs typeface="Cambria"/>
              </a:rPr>
              <a:t>A </a:t>
            </a:r>
            <a:r>
              <a:rPr sz="1900" spc="75" dirty="0">
                <a:latin typeface="Cambria"/>
                <a:cs typeface="Cambria"/>
              </a:rPr>
              <a:t>user, </a:t>
            </a:r>
            <a:r>
              <a:rPr sz="1900" spc="15" dirty="0">
                <a:latin typeface="Cambria"/>
                <a:cs typeface="Cambria"/>
              </a:rPr>
              <a:t>once  </a:t>
            </a:r>
            <a:r>
              <a:rPr sz="1900" spc="90" dirty="0">
                <a:latin typeface="Cambria"/>
                <a:cs typeface="Cambria"/>
              </a:rPr>
              <a:t>having </a:t>
            </a:r>
            <a:r>
              <a:rPr sz="1900" spc="55" dirty="0">
                <a:latin typeface="Cambria"/>
                <a:cs typeface="Cambria"/>
              </a:rPr>
              <a:t>identified </a:t>
            </a:r>
            <a:r>
              <a:rPr sz="1900" spc="110" dirty="0">
                <a:latin typeface="Cambria"/>
                <a:cs typeface="Cambria"/>
              </a:rPr>
              <a:t>an </a:t>
            </a:r>
            <a:r>
              <a:rPr sz="1900" spc="70" dirty="0">
                <a:latin typeface="Cambria"/>
                <a:cs typeface="Cambria"/>
              </a:rPr>
              <a:t>item </a:t>
            </a:r>
            <a:r>
              <a:rPr sz="1900" dirty="0">
                <a:latin typeface="Cambria"/>
                <a:cs typeface="Cambria"/>
              </a:rPr>
              <a:t>of</a:t>
            </a:r>
            <a:r>
              <a:rPr sz="1900" spc="415" dirty="0">
                <a:latin typeface="Cambria"/>
                <a:cs typeface="Cambria"/>
              </a:rPr>
              <a:t> </a:t>
            </a:r>
            <a:r>
              <a:rPr sz="1900" spc="70" dirty="0">
                <a:latin typeface="Cambria"/>
                <a:cs typeface="Cambria"/>
              </a:rPr>
              <a:t>interest, </a:t>
            </a:r>
            <a:r>
              <a:rPr sz="1900" spc="75" dirty="0">
                <a:latin typeface="Cambria"/>
                <a:cs typeface="Cambria"/>
              </a:rPr>
              <a:t>can </a:t>
            </a:r>
            <a:r>
              <a:rPr sz="1900" spc="50" dirty="0">
                <a:latin typeface="Cambria"/>
                <a:cs typeface="Cambria"/>
              </a:rPr>
              <a:t>request </a:t>
            </a:r>
            <a:r>
              <a:rPr sz="1900" spc="55" dirty="0">
                <a:latin typeface="Cambria"/>
                <a:cs typeface="Cambria"/>
              </a:rPr>
              <a:t> </a:t>
            </a:r>
            <a:r>
              <a:rPr sz="1900" spc="15" dirty="0">
                <a:latin typeface="Cambria"/>
                <a:cs typeface="Cambria"/>
              </a:rPr>
              <a:t>to</a:t>
            </a:r>
            <a:r>
              <a:rPr sz="1900" spc="95" dirty="0">
                <a:latin typeface="Cambria"/>
                <a:cs typeface="Cambria"/>
              </a:rPr>
              <a:t> </a:t>
            </a:r>
            <a:r>
              <a:rPr sz="1900" spc="35" dirty="0">
                <a:latin typeface="Cambria"/>
                <a:cs typeface="Cambria"/>
              </a:rPr>
              <a:t>see</a:t>
            </a:r>
            <a:r>
              <a:rPr sz="1900" spc="95" dirty="0">
                <a:latin typeface="Cambria"/>
                <a:cs typeface="Cambria"/>
              </a:rPr>
              <a:t> </a:t>
            </a:r>
            <a:r>
              <a:rPr sz="1900" spc="45" dirty="0">
                <a:latin typeface="Cambria"/>
                <a:cs typeface="Cambria"/>
              </a:rPr>
              <a:t>other</a:t>
            </a:r>
            <a:r>
              <a:rPr sz="1900" spc="90" dirty="0">
                <a:latin typeface="Cambria"/>
                <a:cs typeface="Cambria"/>
              </a:rPr>
              <a:t> </a:t>
            </a:r>
            <a:r>
              <a:rPr sz="1900" spc="70" dirty="0">
                <a:latin typeface="Cambria"/>
                <a:cs typeface="Cambria"/>
              </a:rPr>
              <a:t>items</a:t>
            </a:r>
            <a:r>
              <a:rPr sz="1900" spc="95" dirty="0">
                <a:latin typeface="Cambria"/>
                <a:cs typeface="Cambria"/>
              </a:rPr>
              <a:t> </a:t>
            </a:r>
            <a:r>
              <a:rPr sz="1900" spc="85" dirty="0">
                <a:latin typeface="Cambria"/>
                <a:cs typeface="Cambria"/>
              </a:rPr>
              <a:t>in</a:t>
            </a:r>
            <a:r>
              <a:rPr sz="1900" spc="105" dirty="0">
                <a:latin typeface="Cambria"/>
                <a:cs typeface="Cambria"/>
              </a:rPr>
              <a:t> </a:t>
            </a:r>
            <a:r>
              <a:rPr sz="1900" spc="75" dirty="0">
                <a:latin typeface="Cambria"/>
                <a:cs typeface="Cambria"/>
              </a:rPr>
              <a:t>the</a:t>
            </a:r>
            <a:r>
              <a:rPr sz="1900" spc="105" dirty="0">
                <a:latin typeface="Cambria"/>
                <a:cs typeface="Cambria"/>
              </a:rPr>
              <a:t> </a:t>
            </a:r>
            <a:r>
              <a:rPr sz="1900" spc="60" dirty="0">
                <a:latin typeface="Cambria"/>
                <a:cs typeface="Cambria"/>
              </a:rPr>
              <a:t>cluster</a:t>
            </a:r>
            <a:endParaRPr sz="1900" dirty="0">
              <a:latin typeface="Cambria"/>
              <a:cs typeface="Cambria"/>
            </a:endParaRPr>
          </a:p>
          <a:p>
            <a:pPr marL="652145" marR="5715" lvl="1" indent="-274320" algn="just">
              <a:lnSpc>
                <a:spcPct val="100000"/>
              </a:lnSpc>
              <a:spcBef>
                <a:spcPts val="455"/>
              </a:spcBef>
              <a:buClr>
                <a:srgbClr val="FD8537"/>
              </a:buClr>
              <a:buSzPct val="78947"/>
              <a:buFont typeface="Segoe UI Symbol"/>
              <a:buChar char="⚫"/>
              <a:tabLst>
                <a:tab pos="652780" algn="l"/>
              </a:tabLst>
            </a:pPr>
            <a:r>
              <a:rPr sz="1900" spc="90" dirty="0">
                <a:latin typeface="Cambria"/>
                <a:cs typeface="Cambria"/>
              </a:rPr>
              <a:t>The</a:t>
            </a:r>
            <a:r>
              <a:rPr sz="1900" spc="95" dirty="0">
                <a:latin typeface="Cambria"/>
                <a:cs typeface="Cambria"/>
              </a:rPr>
              <a:t> </a:t>
            </a:r>
            <a:r>
              <a:rPr sz="1900" spc="60" dirty="0">
                <a:latin typeface="Cambria"/>
                <a:cs typeface="Cambria"/>
              </a:rPr>
              <a:t>user</a:t>
            </a:r>
            <a:r>
              <a:rPr sz="1900" spc="65" dirty="0">
                <a:latin typeface="Cambria"/>
                <a:cs typeface="Cambria"/>
              </a:rPr>
              <a:t> </a:t>
            </a:r>
            <a:r>
              <a:rPr sz="1900" spc="75" dirty="0">
                <a:latin typeface="Cambria"/>
                <a:cs typeface="Cambria"/>
              </a:rPr>
              <a:t>can</a:t>
            </a:r>
            <a:r>
              <a:rPr sz="1900" spc="80" dirty="0">
                <a:latin typeface="Cambria"/>
                <a:cs typeface="Cambria"/>
              </a:rPr>
              <a:t> </a:t>
            </a:r>
            <a:r>
              <a:rPr sz="1900" spc="55" dirty="0">
                <a:latin typeface="Cambria"/>
                <a:cs typeface="Cambria"/>
              </a:rPr>
              <a:t>increase</a:t>
            </a:r>
            <a:r>
              <a:rPr sz="1900" spc="60" dirty="0">
                <a:latin typeface="Cambria"/>
                <a:cs typeface="Cambria"/>
              </a:rPr>
              <a:t> </a:t>
            </a:r>
            <a:r>
              <a:rPr sz="1900" spc="75" dirty="0">
                <a:latin typeface="Cambria"/>
                <a:cs typeface="Cambria"/>
              </a:rPr>
              <a:t>the</a:t>
            </a:r>
            <a:r>
              <a:rPr sz="1900" spc="80" dirty="0">
                <a:latin typeface="Cambria"/>
                <a:cs typeface="Cambria"/>
              </a:rPr>
              <a:t> </a:t>
            </a:r>
            <a:r>
              <a:rPr sz="1900" spc="50" dirty="0">
                <a:latin typeface="Cambria"/>
                <a:cs typeface="Cambria"/>
              </a:rPr>
              <a:t>specificity</a:t>
            </a:r>
            <a:r>
              <a:rPr sz="1900" spc="55" dirty="0">
                <a:latin typeface="Cambria"/>
                <a:cs typeface="Cambria"/>
              </a:rPr>
              <a:t> </a:t>
            </a:r>
            <a:r>
              <a:rPr sz="1900" dirty="0">
                <a:latin typeface="Cambria"/>
                <a:cs typeface="Cambria"/>
              </a:rPr>
              <a:t>of</a:t>
            </a:r>
            <a:r>
              <a:rPr sz="1900" spc="5" dirty="0">
                <a:latin typeface="Cambria"/>
                <a:cs typeface="Cambria"/>
              </a:rPr>
              <a:t> </a:t>
            </a:r>
            <a:r>
              <a:rPr sz="1900" spc="70" dirty="0">
                <a:latin typeface="Cambria"/>
                <a:cs typeface="Cambria"/>
              </a:rPr>
              <a:t>items</a:t>
            </a:r>
            <a:r>
              <a:rPr sz="1900" spc="75" dirty="0">
                <a:latin typeface="Cambria"/>
                <a:cs typeface="Cambria"/>
              </a:rPr>
              <a:t> </a:t>
            </a:r>
            <a:r>
              <a:rPr sz="1900" spc="40" dirty="0">
                <a:latin typeface="Cambria"/>
                <a:cs typeface="Cambria"/>
              </a:rPr>
              <a:t>by</a:t>
            </a:r>
            <a:r>
              <a:rPr sz="1900" spc="45" dirty="0">
                <a:latin typeface="Cambria"/>
                <a:cs typeface="Cambria"/>
              </a:rPr>
              <a:t> </a:t>
            </a:r>
            <a:r>
              <a:rPr sz="1900" spc="50" dirty="0">
                <a:latin typeface="Cambria"/>
                <a:cs typeface="Cambria"/>
              </a:rPr>
              <a:t>going</a:t>
            </a:r>
            <a:r>
              <a:rPr sz="1900" spc="55" dirty="0">
                <a:latin typeface="Cambria"/>
                <a:cs typeface="Cambria"/>
              </a:rPr>
              <a:t> </a:t>
            </a:r>
            <a:r>
              <a:rPr sz="1900" spc="10" dirty="0">
                <a:latin typeface="Cambria"/>
                <a:cs typeface="Cambria"/>
              </a:rPr>
              <a:t>to </a:t>
            </a:r>
            <a:r>
              <a:rPr sz="1900" spc="15" dirty="0">
                <a:latin typeface="Cambria"/>
                <a:cs typeface="Cambria"/>
              </a:rPr>
              <a:t> </a:t>
            </a:r>
            <a:r>
              <a:rPr sz="1900" spc="55" dirty="0">
                <a:latin typeface="Cambria"/>
                <a:cs typeface="Cambria"/>
              </a:rPr>
              <a:t>children </a:t>
            </a:r>
            <a:r>
              <a:rPr sz="1900" spc="60" dirty="0">
                <a:latin typeface="Cambria"/>
                <a:cs typeface="Cambria"/>
              </a:rPr>
              <a:t>clusters </a:t>
            </a:r>
            <a:r>
              <a:rPr sz="1900" spc="-5" dirty="0">
                <a:latin typeface="Cambria"/>
                <a:cs typeface="Cambria"/>
              </a:rPr>
              <a:t>or </a:t>
            </a:r>
            <a:r>
              <a:rPr sz="1900" spc="40" dirty="0">
                <a:latin typeface="Cambria"/>
                <a:cs typeface="Cambria"/>
              </a:rPr>
              <a:t>by </a:t>
            </a:r>
            <a:r>
              <a:rPr sz="1900" spc="70" dirty="0">
                <a:latin typeface="Cambria"/>
                <a:cs typeface="Cambria"/>
              </a:rPr>
              <a:t>increasing </a:t>
            </a:r>
            <a:r>
              <a:rPr sz="1900" spc="75" dirty="0">
                <a:latin typeface="Cambria"/>
                <a:cs typeface="Cambria"/>
              </a:rPr>
              <a:t>the </a:t>
            </a:r>
            <a:r>
              <a:rPr sz="1900" spc="65" dirty="0">
                <a:latin typeface="Cambria"/>
                <a:cs typeface="Cambria"/>
              </a:rPr>
              <a:t>generality </a:t>
            </a:r>
            <a:r>
              <a:rPr sz="1900" dirty="0">
                <a:latin typeface="Cambria"/>
                <a:cs typeface="Cambria"/>
              </a:rPr>
              <a:t>of </a:t>
            </a:r>
            <a:r>
              <a:rPr sz="1900" spc="70" dirty="0">
                <a:latin typeface="Cambria"/>
                <a:cs typeface="Cambria"/>
              </a:rPr>
              <a:t>items </a:t>
            </a:r>
            <a:r>
              <a:rPr sz="1900" spc="50" dirty="0">
                <a:latin typeface="Cambria"/>
                <a:cs typeface="Cambria"/>
              </a:rPr>
              <a:t>being </a:t>
            </a:r>
            <a:r>
              <a:rPr sz="1900" spc="55" dirty="0">
                <a:latin typeface="Cambria"/>
                <a:cs typeface="Cambria"/>
              </a:rPr>
              <a:t> </a:t>
            </a:r>
            <a:r>
              <a:rPr sz="1900" spc="35" dirty="0">
                <a:latin typeface="Cambria"/>
                <a:cs typeface="Cambria"/>
              </a:rPr>
              <a:t>reviewed</a:t>
            </a:r>
            <a:r>
              <a:rPr sz="1900" spc="75" dirty="0">
                <a:latin typeface="Cambria"/>
                <a:cs typeface="Cambria"/>
              </a:rPr>
              <a:t> </a:t>
            </a:r>
            <a:r>
              <a:rPr sz="1900" spc="35" dirty="0">
                <a:latin typeface="Cambria"/>
                <a:cs typeface="Cambria"/>
              </a:rPr>
              <a:t>by</a:t>
            </a:r>
            <a:r>
              <a:rPr sz="1900" spc="110" dirty="0">
                <a:latin typeface="Cambria"/>
                <a:cs typeface="Cambria"/>
              </a:rPr>
              <a:t> </a:t>
            </a:r>
            <a:r>
              <a:rPr sz="1900" spc="50" dirty="0">
                <a:latin typeface="Cambria"/>
                <a:cs typeface="Cambria"/>
              </a:rPr>
              <a:t>going</a:t>
            </a:r>
            <a:r>
              <a:rPr sz="1900" spc="114" dirty="0">
                <a:latin typeface="Cambria"/>
                <a:cs typeface="Cambria"/>
              </a:rPr>
              <a:t> </a:t>
            </a:r>
            <a:r>
              <a:rPr sz="1900" spc="15" dirty="0">
                <a:latin typeface="Cambria"/>
                <a:cs typeface="Cambria"/>
              </a:rPr>
              <a:t>to</a:t>
            </a:r>
            <a:r>
              <a:rPr sz="1900" spc="100" dirty="0">
                <a:latin typeface="Cambria"/>
                <a:cs typeface="Cambria"/>
              </a:rPr>
              <a:t> </a:t>
            </a:r>
            <a:r>
              <a:rPr sz="1900" spc="130" dirty="0">
                <a:latin typeface="Cambria"/>
                <a:cs typeface="Cambria"/>
              </a:rPr>
              <a:t>a</a:t>
            </a:r>
            <a:r>
              <a:rPr sz="1900" spc="110" dirty="0">
                <a:latin typeface="Cambria"/>
                <a:cs typeface="Cambria"/>
              </a:rPr>
              <a:t> </a:t>
            </a:r>
            <a:r>
              <a:rPr sz="1900" spc="70" dirty="0">
                <a:latin typeface="Cambria"/>
                <a:cs typeface="Cambria"/>
              </a:rPr>
              <a:t>parent</a:t>
            </a:r>
            <a:r>
              <a:rPr sz="1900" spc="95" dirty="0">
                <a:latin typeface="Cambria"/>
                <a:cs typeface="Cambria"/>
              </a:rPr>
              <a:t> </a:t>
            </a:r>
            <a:r>
              <a:rPr sz="1900" spc="60" dirty="0">
                <a:latin typeface="Cambria"/>
                <a:cs typeface="Cambria"/>
              </a:rPr>
              <a:t>clusters</a:t>
            </a:r>
            <a:endParaRPr sz="1900" dirty="0">
              <a:latin typeface="Cambria"/>
              <a:cs typeface="Cambri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10" name="object 2"/>
          <p:cNvSpPr txBox="1">
            <a:spLocks noGrp="1"/>
          </p:cNvSpPr>
          <p:nvPr>
            <p:ph type="title"/>
          </p:nvPr>
        </p:nvSpPr>
        <p:spPr>
          <a:xfrm>
            <a:off x="-984885" y="242823"/>
            <a:ext cx="8827770" cy="1133899"/>
          </a:xfrm>
          <a:prstGeom prst="rect">
            <a:avLst/>
          </a:prstGeom>
        </p:spPr>
        <p:txBody>
          <a:bodyPr vert="horz" wrap="square" lIns="0" tIns="147573" rIns="0" bIns="0" rtlCol="0">
            <a:spAutoFit/>
          </a:bodyPr>
          <a:lstStyle/>
          <a:p>
            <a:pPr marL="1533525" marR="5080">
              <a:lnSpc>
                <a:spcPct val="100000"/>
              </a:lnSpc>
              <a:spcBef>
                <a:spcPts val="100"/>
              </a:spcBef>
            </a:pPr>
            <a:r>
              <a:rPr sz="3200" b="1" spc="330" dirty="0">
                <a:solidFill>
                  <a:srgbClr val="002060"/>
                </a:solidFill>
                <a:latin typeface="Cambria"/>
                <a:cs typeface="Cambria"/>
              </a:rPr>
              <a:t>D</a:t>
            </a:r>
            <a:r>
              <a:rPr sz="2550" b="1" spc="330" dirty="0">
                <a:solidFill>
                  <a:srgbClr val="002060"/>
                </a:solidFill>
                <a:latin typeface="Cambria"/>
                <a:cs typeface="Cambria"/>
              </a:rPr>
              <a:t>ENDOGRAM </a:t>
            </a:r>
            <a:r>
              <a:rPr sz="2550" b="1" spc="310" dirty="0">
                <a:solidFill>
                  <a:srgbClr val="002060"/>
                </a:solidFill>
                <a:latin typeface="Cambria"/>
                <a:cs typeface="Cambria"/>
              </a:rPr>
              <a:t>FOR </a:t>
            </a:r>
            <a:r>
              <a:rPr sz="3200" b="1" spc="300" dirty="0">
                <a:solidFill>
                  <a:srgbClr val="002060"/>
                </a:solidFill>
                <a:latin typeface="Cambria"/>
                <a:cs typeface="Cambria"/>
              </a:rPr>
              <a:t>V</a:t>
            </a:r>
            <a:r>
              <a:rPr sz="2550" b="1" spc="300" dirty="0">
                <a:solidFill>
                  <a:srgbClr val="002060"/>
                </a:solidFill>
                <a:latin typeface="Cambria"/>
                <a:cs typeface="Cambria"/>
              </a:rPr>
              <a:t>ISUALIZING </a:t>
            </a:r>
            <a:r>
              <a:rPr sz="2550" b="1" spc="-550" dirty="0">
                <a:solidFill>
                  <a:srgbClr val="002060"/>
                </a:solidFill>
                <a:latin typeface="Cambria"/>
                <a:cs typeface="Cambria"/>
              </a:rPr>
              <a:t> </a:t>
            </a:r>
            <a:r>
              <a:rPr sz="3200" b="1" spc="320" dirty="0">
                <a:solidFill>
                  <a:srgbClr val="002060"/>
                </a:solidFill>
                <a:latin typeface="Cambria"/>
                <a:cs typeface="Cambria"/>
              </a:rPr>
              <a:t>H</a:t>
            </a:r>
            <a:r>
              <a:rPr sz="2550" b="1" spc="320" dirty="0">
                <a:solidFill>
                  <a:srgbClr val="002060"/>
                </a:solidFill>
                <a:latin typeface="Cambria"/>
                <a:cs typeface="Cambria"/>
              </a:rPr>
              <a:t>IERARCHICAL</a:t>
            </a:r>
            <a:r>
              <a:rPr sz="2550" b="1" spc="315" dirty="0">
                <a:solidFill>
                  <a:srgbClr val="002060"/>
                </a:solidFill>
                <a:latin typeface="Cambria"/>
                <a:cs typeface="Cambria"/>
              </a:rPr>
              <a:t> </a:t>
            </a:r>
            <a:r>
              <a:rPr sz="3200" b="1" spc="350" dirty="0">
                <a:solidFill>
                  <a:srgbClr val="002060"/>
                </a:solidFill>
                <a:latin typeface="Cambria"/>
                <a:cs typeface="Cambria"/>
              </a:rPr>
              <a:t>C</a:t>
            </a:r>
            <a:r>
              <a:rPr sz="2550" b="1" spc="350" dirty="0">
                <a:solidFill>
                  <a:srgbClr val="002060"/>
                </a:solidFill>
                <a:latin typeface="Cambria"/>
                <a:cs typeface="Cambria"/>
              </a:rPr>
              <a:t>LUSTERS</a:t>
            </a:r>
            <a:endParaRPr sz="2550" b="1" dirty="0">
              <a:solidFill>
                <a:srgbClr val="002060"/>
              </a:solidFill>
              <a:latin typeface="Cambria"/>
              <a:cs typeface="Cambria"/>
            </a:endParaRPr>
          </a:p>
        </p:txBody>
      </p:sp>
      <p:pic>
        <p:nvPicPr>
          <p:cNvPr id="11" name="object 3"/>
          <p:cNvPicPr/>
          <p:nvPr/>
        </p:nvPicPr>
        <p:blipFill>
          <a:blip r:embed="rId3" cstate="print"/>
          <a:stretch>
            <a:fillRect/>
          </a:stretch>
        </p:blipFill>
        <p:spPr>
          <a:xfrm>
            <a:off x="1116012" y="1846326"/>
            <a:ext cx="6985000" cy="3887724"/>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984885" y="242823"/>
            <a:ext cx="8827770" cy="1133899"/>
          </a:xfrm>
          <a:prstGeom prst="rect">
            <a:avLst/>
          </a:prstGeom>
        </p:spPr>
        <p:txBody>
          <a:bodyPr vert="horz" wrap="square" lIns="0" tIns="147573" rIns="0" bIns="0" rtlCol="0">
            <a:spAutoFit/>
          </a:bodyPr>
          <a:lstStyle/>
          <a:p>
            <a:pPr marL="1533525" marR="5715">
              <a:lnSpc>
                <a:spcPct val="100000"/>
              </a:lnSpc>
              <a:spcBef>
                <a:spcPts val="100"/>
              </a:spcBef>
            </a:pPr>
            <a:r>
              <a:rPr sz="3200" b="1" spc="315" dirty="0">
                <a:solidFill>
                  <a:srgbClr val="002060"/>
                </a:solidFill>
                <a:latin typeface="Cambria"/>
                <a:cs typeface="Cambria"/>
              </a:rPr>
              <a:t>H</a:t>
            </a:r>
            <a:r>
              <a:rPr sz="2550" b="1" spc="315" dirty="0">
                <a:solidFill>
                  <a:srgbClr val="002060"/>
                </a:solidFill>
                <a:latin typeface="Cambria"/>
                <a:cs typeface="Cambria"/>
              </a:rPr>
              <a:t>IERARCHICAL</a:t>
            </a:r>
            <a:r>
              <a:rPr sz="2550" b="1" spc="320" dirty="0">
                <a:solidFill>
                  <a:srgbClr val="002060"/>
                </a:solidFill>
                <a:latin typeface="Cambria"/>
                <a:cs typeface="Cambria"/>
              </a:rPr>
              <a:t> </a:t>
            </a:r>
            <a:r>
              <a:rPr sz="3200" b="1" spc="320" dirty="0">
                <a:solidFill>
                  <a:srgbClr val="002060"/>
                </a:solidFill>
                <a:latin typeface="Cambria"/>
                <a:cs typeface="Cambria"/>
              </a:rPr>
              <a:t>A</a:t>
            </a:r>
            <a:r>
              <a:rPr sz="2550" b="1" spc="320" dirty="0">
                <a:solidFill>
                  <a:srgbClr val="002060"/>
                </a:solidFill>
                <a:latin typeface="Cambria"/>
                <a:cs typeface="Cambria"/>
              </a:rPr>
              <a:t>GGLOMERATIVE </a:t>
            </a:r>
            <a:r>
              <a:rPr sz="2550" b="1" spc="-545" dirty="0">
                <a:solidFill>
                  <a:srgbClr val="002060"/>
                </a:solidFill>
                <a:latin typeface="Cambria"/>
                <a:cs typeface="Cambria"/>
              </a:rPr>
              <a:t> </a:t>
            </a:r>
            <a:r>
              <a:rPr sz="3200" b="1" spc="345" dirty="0">
                <a:solidFill>
                  <a:srgbClr val="002060"/>
                </a:solidFill>
                <a:latin typeface="Cambria"/>
                <a:cs typeface="Cambria"/>
              </a:rPr>
              <a:t>C</a:t>
            </a:r>
            <a:r>
              <a:rPr sz="2550" b="1" spc="345" dirty="0">
                <a:solidFill>
                  <a:srgbClr val="002060"/>
                </a:solidFill>
                <a:latin typeface="Cambria"/>
                <a:cs typeface="Cambria"/>
              </a:rPr>
              <a:t>LUSTERING</a:t>
            </a:r>
            <a:r>
              <a:rPr sz="2550" b="1" spc="300" dirty="0">
                <a:solidFill>
                  <a:srgbClr val="002060"/>
                </a:solidFill>
                <a:latin typeface="Cambria"/>
                <a:cs typeface="Cambria"/>
              </a:rPr>
              <a:t> </a:t>
            </a:r>
            <a:r>
              <a:rPr sz="3200" b="1" spc="330" dirty="0">
                <a:solidFill>
                  <a:srgbClr val="002060"/>
                </a:solidFill>
                <a:latin typeface="Cambria"/>
                <a:cs typeface="Cambria"/>
              </a:rPr>
              <a:t>M</a:t>
            </a:r>
            <a:r>
              <a:rPr sz="2550" b="1" spc="330" dirty="0">
                <a:solidFill>
                  <a:srgbClr val="002060"/>
                </a:solidFill>
                <a:latin typeface="Cambria"/>
                <a:cs typeface="Cambria"/>
              </a:rPr>
              <a:t>ETHOD</a:t>
            </a:r>
            <a:r>
              <a:rPr sz="2550" b="1" spc="310" dirty="0">
                <a:solidFill>
                  <a:srgbClr val="002060"/>
                </a:solidFill>
                <a:latin typeface="Cambria"/>
                <a:cs typeface="Cambria"/>
              </a:rPr>
              <a:t> </a:t>
            </a:r>
            <a:r>
              <a:rPr sz="3200" b="1" spc="229" dirty="0">
                <a:solidFill>
                  <a:srgbClr val="002060"/>
                </a:solidFill>
                <a:latin typeface="Cambria"/>
                <a:cs typeface="Cambria"/>
              </a:rPr>
              <a:t>(HACM)</a:t>
            </a:r>
            <a:endParaRPr sz="3200" b="1" dirty="0">
              <a:solidFill>
                <a:srgbClr val="002060"/>
              </a:solidFill>
              <a:latin typeface="Cambria"/>
              <a:cs typeface="Cambria"/>
            </a:endParaRPr>
          </a:p>
        </p:txBody>
      </p:sp>
      <p:sp>
        <p:nvSpPr>
          <p:cNvPr id="10" name="object 3"/>
          <p:cNvSpPr txBox="1"/>
          <p:nvPr/>
        </p:nvSpPr>
        <p:spPr>
          <a:xfrm>
            <a:off x="535940" y="1552702"/>
            <a:ext cx="7672070" cy="4253230"/>
          </a:xfrm>
          <a:prstGeom prst="rect">
            <a:avLst/>
          </a:prstGeom>
        </p:spPr>
        <p:txBody>
          <a:bodyPr vert="horz" wrap="square" lIns="0" tIns="88900" rIns="0" bIns="0" rtlCol="0">
            <a:spAutoFit/>
          </a:bodyPr>
          <a:lstStyle/>
          <a:p>
            <a:pPr marL="285115" indent="-273050" algn="just">
              <a:lnSpc>
                <a:spcPct val="100000"/>
              </a:lnSpc>
              <a:spcBef>
                <a:spcPts val="700"/>
              </a:spcBef>
              <a:buClr>
                <a:srgbClr val="FD8537"/>
              </a:buClr>
              <a:buSzPct val="68750"/>
              <a:buFont typeface="Wingdings"/>
              <a:buChar char=""/>
              <a:tabLst>
                <a:tab pos="285750" algn="l"/>
              </a:tabLst>
            </a:pPr>
            <a:r>
              <a:rPr sz="2400" spc="135" dirty="0">
                <a:latin typeface="Cambria"/>
                <a:cs typeface="Cambria"/>
              </a:rPr>
              <a:t>First</a:t>
            </a:r>
            <a:r>
              <a:rPr sz="2400" spc="120" dirty="0">
                <a:latin typeface="Cambria"/>
                <a:cs typeface="Cambria"/>
              </a:rPr>
              <a:t> </a:t>
            </a:r>
            <a:r>
              <a:rPr sz="2400" spc="90" dirty="0">
                <a:latin typeface="Cambria"/>
                <a:cs typeface="Cambria"/>
              </a:rPr>
              <a:t>the</a:t>
            </a:r>
            <a:r>
              <a:rPr sz="2400" spc="130" dirty="0">
                <a:latin typeface="Cambria"/>
                <a:cs typeface="Cambria"/>
              </a:rPr>
              <a:t> </a:t>
            </a:r>
            <a:r>
              <a:rPr sz="2400" spc="320" dirty="0">
                <a:latin typeface="Cambria"/>
                <a:cs typeface="Cambria"/>
              </a:rPr>
              <a:t>N</a:t>
            </a:r>
            <a:r>
              <a:rPr sz="2400" spc="135" dirty="0">
                <a:latin typeface="Cambria"/>
                <a:cs typeface="Cambria"/>
              </a:rPr>
              <a:t> </a:t>
            </a:r>
            <a:r>
              <a:rPr sz="2400" spc="170" dirty="0">
                <a:latin typeface="Cambria"/>
                <a:cs typeface="Cambria"/>
              </a:rPr>
              <a:t>*</a:t>
            </a:r>
            <a:r>
              <a:rPr sz="2400" spc="130" dirty="0">
                <a:latin typeface="Cambria"/>
                <a:cs typeface="Cambria"/>
              </a:rPr>
              <a:t> </a:t>
            </a:r>
            <a:r>
              <a:rPr sz="2400" spc="320" dirty="0">
                <a:latin typeface="Cambria"/>
                <a:cs typeface="Cambria"/>
              </a:rPr>
              <a:t>N</a:t>
            </a:r>
            <a:r>
              <a:rPr sz="2400" spc="130" dirty="0">
                <a:latin typeface="Cambria"/>
                <a:cs typeface="Cambria"/>
              </a:rPr>
              <a:t> </a:t>
            </a:r>
            <a:r>
              <a:rPr sz="2400" spc="90" dirty="0">
                <a:latin typeface="Cambria"/>
                <a:cs typeface="Cambria"/>
              </a:rPr>
              <a:t>item</a:t>
            </a:r>
            <a:r>
              <a:rPr sz="2400" spc="130" dirty="0">
                <a:latin typeface="Cambria"/>
                <a:cs typeface="Cambria"/>
              </a:rPr>
              <a:t> </a:t>
            </a:r>
            <a:r>
              <a:rPr sz="2400" spc="80" dirty="0">
                <a:latin typeface="Cambria"/>
                <a:cs typeface="Cambria"/>
              </a:rPr>
              <a:t>relationship</a:t>
            </a:r>
            <a:r>
              <a:rPr sz="2400" spc="105" dirty="0">
                <a:latin typeface="Cambria"/>
                <a:cs typeface="Cambria"/>
              </a:rPr>
              <a:t> </a:t>
            </a:r>
            <a:r>
              <a:rPr sz="2400" spc="110" dirty="0">
                <a:latin typeface="Cambria"/>
                <a:cs typeface="Cambria"/>
              </a:rPr>
              <a:t>matrix</a:t>
            </a:r>
            <a:r>
              <a:rPr sz="2400" spc="140" dirty="0">
                <a:latin typeface="Cambria"/>
                <a:cs typeface="Cambria"/>
              </a:rPr>
              <a:t> </a:t>
            </a:r>
            <a:r>
              <a:rPr sz="2400" spc="80" dirty="0">
                <a:latin typeface="Cambria"/>
                <a:cs typeface="Cambria"/>
              </a:rPr>
              <a:t>is</a:t>
            </a:r>
            <a:r>
              <a:rPr sz="2400" spc="135" dirty="0">
                <a:latin typeface="Cambria"/>
                <a:cs typeface="Cambria"/>
              </a:rPr>
              <a:t> </a:t>
            </a:r>
            <a:r>
              <a:rPr sz="2400" spc="45" dirty="0">
                <a:latin typeface="Cambria"/>
                <a:cs typeface="Cambria"/>
              </a:rPr>
              <a:t>formed</a:t>
            </a:r>
            <a:endParaRPr sz="2400" dirty="0">
              <a:latin typeface="Cambria"/>
              <a:cs typeface="Cambria"/>
            </a:endParaRPr>
          </a:p>
          <a:p>
            <a:pPr marL="285115" indent="-273050" algn="just">
              <a:lnSpc>
                <a:spcPct val="100000"/>
              </a:lnSpc>
              <a:spcBef>
                <a:spcPts val="600"/>
              </a:spcBef>
              <a:buClr>
                <a:srgbClr val="FD8537"/>
              </a:buClr>
              <a:buSzPct val="68750"/>
              <a:buFont typeface="Wingdings"/>
              <a:buChar char=""/>
              <a:tabLst>
                <a:tab pos="285750" algn="l"/>
              </a:tabLst>
            </a:pPr>
            <a:r>
              <a:rPr sz="2400" spc="160" dirty="0">
                <a:latin typeface="Cambria"/>
                <a:cs typeface="Cambria"/>
              </a:rPr>
              <a:t>Each</a:t>
            </a:r>
            <a:r>
              <a:rPr sz="2400" spc="125" dirty="0">
                <a:latin typeface="Cambria"/>
                <a:cs typeface="Cambria"/>
              </a:rPr>
              <a:t> </a:t>
            </a:r>
            <a:r>
              <a:rPr sz="2400" spc="90" dirty="0">
                <a:latin typeface="Cambria"/>
                <a:cs typeface="Cambria"/>
              </a:rPr>
              <a:t>item</a:t>
            </a:r>
            <a:r>
              <a:rPr sz="2400" spc="135" dirty="0">
                <a:latin typeface="Cambria"/>
                <a:cs typeface="Cambria"/>
              </a:rPr>
              <a:t> </a:t>
            </a:r>
            <a:r>
              <a:rPr sz="2400" spc="80" dirty="0">
                <a:latin typeface="Cambria"/>
                <a:cs typeface="Cambria"/>
              </a:rPr>
              <a:t>is</a:t>
            </a:r>
            <a:r>
              <a:rPr sz="2400" spc="130" dirty="0">
                <a:latin typeface="Cambria"/>
                <a:cs typeface="Cambria"/>
              </a:rPr>
              <a:t> </a:t>
            </a:r>
            <a:r>
              <a:rPr sz="2400" spc="60" dirty="0">
                <a:latin typeface="Cambria"/>
                <a:cs typeface="Cambria"/>
              </a:rPr>
              <a:t>placed</a:t>
            </a:r>
            <a:r>
              <a:rPr sz="2400" spc="120" dirty="0">
                <a:latin typeface="Cambria"/>
                <a:cs typeface="Cambria"/>
              </a:rPr>
              <a:t> </a:t>
            </a:r>
            <a:r>
              <a:rPr sz="2400" spc="65" dirty="0">
                <a:latin typeface="Cambria"/>
                <a:cs typeface="Cambria"/>
              </a:rPr>
              <a:t>into</a:t>
            </a:r>
            <a:r>
              <a:rPr sz="2400" spc="125" dirty="0">
                <a:latin typeface="Cambria"/>
                <a:cs typeface="Cambria"/>
              </a:rPr>
              <a:t> </a:t>
            </a:r>
            <a:r>
              <a:rPr sz="2400" spc="95" dirty="0">
                <a:latin typeface="Cambria"/>
                <a:cs typeface="Cambria"/>
              </a:rPr>
              <a:t>its</a:t>
            </a:r>
            <a:r>
              <a:rPr sz="2400" spc="130" dirty="0">
                <a:latin typeface="Cambria"/>
                <a:cs typeface="Cambria"/>
              </a:rPr>
              <a:t> </a:t>
            </a:r>
            <a:r>
              <a:rPr sz="2400" spc="20" dirty="0">
                <a:latin typeface="Cambria"/>
                <a:cs typeface="Cambria"/>
              </a:rPr>
              <a:t>own</a:t>
            </a:r>
            <a:r>
              <a:rPr sz="2400" spc="120" dirty="0">
                <a:latin typeface="Cambria"/>
                <a:cs typeface="Cambria"/>
              </a:rPr>
              <a:t> </a:t>
            </a:r>
            <a:r>
              <a:rPr sz="2400" spc="75" dirty="0">
                <a:latin typeface="Cambria"/>
                <a:cs typeface="Cambria"/>
              </a:rPr>
              <a:t>clusters</a:t>
            </a:r>
            <a:endParaRPr sz="2400" dirty="0">
              <a:latin typeface="Cambria"/>
              <a:cs typeface="Cambria"/>
            </a:endParaRPr>
          </a:p>
          <a:p>
            <a:pPr marL="285115" marR="5080" indent="-273050" algn="just">
              <a:lnSpc>
                <a:spcPct val="100000"/>
              </a:lnSpc>
              <a:spcBef>
                <a:spcPts val="600"/>
              </a:spcBef>
              <a:buClr>
                <a:srgbClr val="FD8537"/>
              </a:buClr>
              <a:buSzPct val="68750"/>
              <a:buFont typeface="Wingdings"/>
              <a:buChar char=""/>
              <a:tabLst>
                <a:tab pos="285750" algn="l"/>
              </a:tabLst>
            </a:pPr>
            <a:r>
              <a:rPr sz="2400" spc="114" dirty="0">
                <a:latin typeface="Cambria"/>
                <a:cs typeface="Cambria"/>
              </a:rPr>
              <a:t>The </a:t>
            </a:r>
            <a:r>
              <a:rPr sz="2400" spc="45" dirty="0">
                <a:latin typeface="Cambria"/>
                <a:cs typeface="Cambria"/>
              </a:rPr>
              <a:t>following </a:t>
            </a:r>
            <a:r>
              <a:rPr sz="2400" spc="15" dirty="0">
                <a:latin typeface="Cambria"/>
                <a:cs typeface="Cambria"/>
              </a:rPr>
              <a:t>two </a:t>
            </a:r>
            <a:r>
              <a:rPr sz="2400" spc="70" dirty="0">
                <a:latin typeface="Cambria"/>
                <a:cs typeface="Cambria"/>
              </a:rPr>
              <a:t>steps </a:t>
            </a:r>
            <a:r>
              <a:rPr sz="2400" spc="80" dirty="0">
                <a:latin typeface="Cambria"/>
                <a:cs typeface="Cambria"/>
              </a:rPr>
              <a:t>are </a:t>
            </a:r>
            <a:r>
              <a:rPr sz="2400" spc="65" dirty="0">
                <a:latin typeface="Cambria"/>
                <a:cs typeface="Cambria"/>
              </a:rPr>
              <a:t>repeated </a:t>
            </a:r>
            <a:r>
              <a:rPr sz="2400" spc="110" dirty="0">
                <a:latin typeface="Cambria"/>
                <a:cs typeface="Cambria"/>
              </a:rPr>
              <a:t>until </a:t>
            </a:r>
            <a:r>
              <a:rPr sz="2400" spc="55" dirty="0">
                <a:latin typeface="Cambria"/>
                <a:cs typeface="Cambria"/>
              </a:rPr>
              <a:t>only </a:t>
            </a:r>
            <a:r>
              <a:rPr sz="2400" spc="25" dirty="0">
                <a:latin typeface="Cambria"/>
                <a:cs typeface="Cambria"/>
              </a:rPr>
              <a:t>one </a:t>
            </a:r>
            <a:r>
              <a:rPr sz="2400" spc="30" dirty="0">
                <a:latin typeface="Cambria"/>
                <a:cs typeface="Cambria"/>
              </a:rPr>
              <a:t> </a:t>
            </a:r>
            <a:r>
              <a:rPr sz="2400" spc="75" dirty="0">
                <a:latin typeface="Cambria"/>
                <a:cs typeface="Cambria"/>
              </a:rPr>
              <a:t>cluster</a:t>
            </a:r>
            <a:r>
              <a:rPr sz="2400" spc="110" dirty="0">
                <a:latin typeface="Cambria"/>
                <a:cs typeface="Cambria"/>
              </a:rPr>
              <a:t> </a:t>
            </a:r>
            <a:r>
              <a:rPr sz="2400" spc="85" dirty="0">
                <a:latin typeface="Cambria"/>
                <a:cs typeface="Cambria"/>
              </a:rPr>
              <a:t>exists</a:t>
            </a:r>
            <a:endParaRPr sz="2400" dirty="0">
              <a:latin typeface="Cambria"/>
              <a:cs typeface="Cambria"/>
            </a:endParaRPr>
          </a:p>
          <a:p>
            <a:pPr marL="652145" marR="5080" lvl="1" indent="-273050" algn="just">
              <a:lnSpc>
                <a:spcPct val="100000"/>
              </a:lnSpc>
              <a:spcBef>
                <a:spcPts val="509"/>
              </a:spcBef>
              <a:buClr>
                <a:srgbClr val="FD8537"/>
              </a:buClr>
              <a:buSzPct val="78571"/>
              <a:buFont typeface="Segoe UI Symbol"/>
              <a:buChar char="⚫"/>
              <a:tabLst>
                <a:tab pos="652780" algn="l"/>
              </a:tabLst>
            </a:pPr>
            <a:r>
              <a:rPr sz="2100" spc="100" dirty="0">
                <a:latin typeface="Cambria"/>
                <a:cs typeface="Cambria"/>
              </a:rPr>
              <a:t>The </a:t>
            </a:r>
            <a:r>
              <a:rPr sz="2100" spc="10" dirty="0">
                <a:latin typeface="Cambria"/>
                <a:cs typeface="Cambria"/>
              </a:rPr>
              <a:t>two</a:t>
            </a:r>
            <a:r>
              <a:rPr sz="2100" spc="15" dirty="0">
                <a:latin typeface="Cambria"/>
                <a:cs typeface="Cambria"/>
              </a:rPr>
              <a:t> </a:t>
            </a:r>
            <a:r>
              <a:rPr sz="2100" spc="70" dirty="0">
                <a:latin typeface="Cambria"/>
                <a:cs typeface="Cambria"/>
              </a:rPr>
              <a:t>clusters</a:t>
            </a:r>
            <a:r>
              <a:rPr sz="2100" spc="75" dirty="0">
                <a:latin typeface="Cambria"/>
                <a:cs typeface="Cambria"/>
              </a:rPr>
              <a:t> </a:t>
            </a:r>
            <a:r>
              <a:rPr sz="2100" spc="114" dirty="0">
                <a:latin typeface="Cambria"/>
                <a:cs typeface="Cambria"/>
              </a:rPr>
              <a:t>that </a:t>
            </a:r>
            <a:r>
              <a:rPr sz="2100" spc="90" dirty="0">
                <a:latin typeface="Cambria"/>
                <a:cs typeface="Cambria"/>
              </a:rPr>
              <a:t>have </a:t>
            </a:r>
            <a:r>
              <a:rPr sz="2100" spc="80" dirty="0">
                <a:latin typeface="Cambria"/>
                <a:cs typeface="Cambria"/>
              </a:rPr>
              <a:t>the</a:t>
            </a:r>
            <a:r>
              <a:rPr sz="2100" spc="85" dirty="0">
                <a:latin typeface="Cambria"/>
                <a:cs typeface="Cambria"/>
              </a:rPr>
              <a:t> highest</a:t>
            </a:r>
            <a:r>
              <a:rPr sz="2100" spc="90" dirty="0">
                <a:latin typeface="Cambria"/>
                <a:cs typeface="Cambria"/>
              </a:rPr>
              <a:t> </a:t>
            </a:r>
            <a:r>
              <a:rPr sz="2100" spc="85" dirty="0">
                <a:latin typeface="Cambria"/>
                <a:cs typeface="Cambria"/>
              </a:rPr>
              <a:t>similarity</a:t>
            </a:r>
            <a:r>
              <a:rPr sz="2100" spc="90" dirty="0">
                <a:latin typeface="Cambria"/>
                <a:cs typeface="Cambria"/>
              </a:rPr>
              <a:t> </a:t>
            </a:r>
            <a:r>
              <a:rPr sz="2100" spc="70" dirty="0">
                <a:latin typeface="Cambria"/>
                <a:cs typeface="Cambria"/>
              </a:rPr>
              <a:t>are </a:t>
            </a:r>
            <a:r>
              <a:rPr sz="2100" spc="75" dirty="0">
                <a:latin typeface="Cambria"/>
                <a:cs typeface="Cambria"/>
              </a:rPr>
              <a:t> </a:t>
            </a:r>
            <a:r>
              <a:rPr sz="2100" spc="50" dirty="0">
                <a:latin typeface="Cambria"/>
                <a:cs typeface="Cambria"/>
              </a:rPr>
              <a:t>found</a:t>
            </a:r>
            <a:endParaRPr sz="2100" dirty="0">
              <a:latin typeface="Cambria"/>
              <a:cs typeface="Cambria"/>
            </a:endParaRPr>
          </a:p>
          <a:p>
            <a:pPr marL="652145" marR="5080" lvl="1" indent="-273050" algn="just">
              <a:lnSpc>
                <a:spcPct val="100000"/>
              </a:lnSpc>
              <a:spcBef>
                <a:spcPts val="505"/>
              </a:spcBef>
              <a:buClr>
                <a:srgbClr val="FD8537"/>
              </a:buClr>
              <a:buSzPct val="78571"/>
              <a:buFont typeface="Segoe UI Symbol"/>
              <a:buChar char="⚫"/>
              <a:tabLst>
                <a:tab pos="652780" algn="l"/>
              </a:tabLst>
            </a:pPr>
            <a:r>
              <a:rPr sz="2100" spc="75" dirty="0">
                <a:latin typeface="Cambria"/>
                <a:cs typeface="Cambria"/>
              </a:rPr>
              <a:t>These</a:t>
            </a:r>
            <a:r>
              <a:rPr sz="2100" spc="80" dirty="0">
                <a:latin typeface="Cambria"/>
                <a:cs typeface="Cambria"/>
              </a:rPr>
              <a:t> </a:t>
            </a:r>
            <a:r>
              <a:rPr sz="2100" spc="10" dirty="0">
                <a:latin typeface="Cambria"/>
                <a:cs typeface="Cambria"/>
              </a:rPr>
              <a:t>two</a:t>
            </a:r>
            <a:r>
              <a:rPr sz="2100" spc="15" dirty="0">
                <a:latin typeface="Cambria"/>
                <a:cs typeface="Cambria"/>
              </a:rPr>
              <a:t> </a:t>
            </a:r>
            <a:r>
              <a:rPr sz="2100" spc="70" dirty="0">
                <a:latin typeface="Cambria"/>
                <a:cs typeface="Cambria"/>
              </a:rPr>
              <a:t>clusters</a:t>
            </a:r>
            <a:r>
              <a:rPr sz="2100" spc="75" dirty="0">
                <a:latin typeface="Cambria"/>
                <a:cs typeface="Cambria"/>
              </a:rPr>
              <a:t> </a:t>
            </a:r>
            <a:r>
              <a:rPr sz="2100" spc="70" dirty="0">
                <a:latin typeface="Cambria"/>
                <a:cs typeface="Cambria"/>
              </a:rPr>
              <a:t>are</a:t>
            </a:r>
            <a:r>
              <a:rPr sz="2100" spc="75" dirty="0">
                <a:latin typeface="Cambria"/>
                <a:cs typeface="Cambria"/>
              </a:rPr>
              <a:t> </a:t>
            </a:r>
            <a:r>
              <a:rPr sz="2100" spc="50" dirty="0">
                <a:latin typeface="Cambria"/>
                <a:cs typeface="Cambria"/>
              </a:rPr>
              <a:t>combined,</a:t>
            </a:r>
            <a:r>
              <a:rPr sz="2100" spc="55" dirty="0">
                <a:latin typeface="Cambria"/>
                <a:cs typeface="Cambria"/>
              </a:rPr>
              <a:t> </a:t>
            </a:r>
            <a:r>
              <a:rPr sz="2100" spc="95" dirty="0">
                <a:latin typeface="Cambria"/>
                <a:cs typeface="Cambria"/>
              </a:rPr>
              <a:t>and</a:t>
            </a:r>
            <a:r>
              <a:rPr sz="2100" spc="100" dirty="0">
                <a:latin typeface="Cambria"/>
                <a:cs typeface="Cambria"/>
              </a:rPr>
              <a:t> </a:t>
            </a:r>
            <a:r>
              <a:rPr sz="2100" spc="80" dirty="0">
                <a:latin typeface="Cambria"/>
                <a:cs typeface="Cambria"/>
              </a:rPr>
              <a:t>the</a:t>
            </a:r>
            <a:r>
              <a:rPr sz="2100" spc="85" dirty="0">
                <a:latin typeface="Cambria"/>
                <a:cs typeface="Cambria"/>
              </a:rPr>
              <a:t> </a:t>
            </a:r>
            <a:r>
              <a:rPr sz="2100" spc="90" dirty="0">
                <a:latin typeface="Cambria"/>
                <a:cs typeface="Cambria"/>
              </a:rPr>
              <a:t>similarity </a:t>
            </a:r>
            <a:r>
              <a:rPr sz="2100" spc="95" dirty="0">
                <a:latin typeface="Cambria"/>
                <a:cs typeface="Cambria"/>
              </a:rPr>
              <a:t> </a:t>
            </a:r>
            <a:r>
              <a:rPr sz="2100" spc="40" dirty="0">
                <a:latin typeface="Cambria"/>
                <a:cs typeface="Cambria"/>
              </a:rPr>
              <a:t>between</a:t>
            </a:r>
            <a:r>
              <a:rPr sz="2100" spc="45" dirty="0">
                <a:latin typeface="Cambria"/>
                <a:cs typeface="Cambria"/>
              </a:rPr>
              <a:t> </a:t>
            </a:r>
            <a:r>
              <a:rPr sz="2100" spc="80" dirty="0">
                <a:latin typeface="Cambria"/>
                <a:cs typeface="Cambria"/>
              </a:rPr>
              <a:t>the</a:t>
            </a:r>
            <a:r>
              <a:rPr sz="2100" spc="85" dirty="0">
                <a:latin typeface="Cambria"/>
                <a:cs typeface="Cambria"/>
              </a:rPr>
              <a:t> </a:t>
            </a:r>
            <a:r>
              <a:rPr sz="2100" spc="60" dirty="0">
                <a:latin typeface="Cambria"/>
                <a:cs typeface="Cambria"/>
              </a:rPr>
              <a:t>newly</a:t>
            </a:r>
            <a:r>
              <a:rPr sz="2100" spc="65" dirty="0">
                <a:latin typeface="Cambria"/>
                <a:cs typeface="Cambria"/>
              </a:rPr>
              <a:t> </a:t>
            </a:r>
            <a:r>
              <a:rPr sz="2100" spc="40" dirty="0">
                <a:latin typeface="Cambria"/>
                <a:cs typeface="Cambria"/>
              </a:rPr>
              <a:t>formed</a:t>
            </a:r>
            <a:r>
              <a:rPr sz="2100" spc="45" dirty="0">
                <a:latin typeface="Cambria"/>
                <a:cs typeface="Cambria"/>
              </a:rPr>
              <a:t> </a:t>
            </a:r>
            <a:r>
              <a:rPr sz="2100" spc="70" dirty="0">
                <a:latin typeface="Cambria"/>
                <a:cs typeface="Cambria"/>
              </a:rPr>
              <a:t>cluster</a:t>
            </a:r>
            <a:r>
              <a:rPr sz="2100" spc="75" dirty="0">
                <a:latin typeface="Cambria"/>
                <a:cs typeface="Cambria"/>
              </a:rPr>
              <a:t> </a:t>
            </a:r>
            <a:r>
              <a:rPr sz="2100" spc="95" dirty="0">
                <a:latin typeface="Cambria"/>
                <a:cs typeface="Cambria"/>
              </a:rPr>
              <a:t>and</a:t>
            </a:r>
            <a:r>
              <a:rPr sz="2100" spc="100" dirty="0">
                <a:latin typeface="Cambria"/>
                <a:cs typeface="Cambria"/>
              </a:rPr>
              <a:t> </a:t>
            </a:r>
            <a:r>
              <a:rPr sz="2100" spc="80" dirty="0">
                <a:latin typeface="Cambria"/>
                <a:cs typeface="Cambria"/>
              </a:rPr>
              <a:t>the</a:t>
            </a:r>
            <a:r>
              <a:rPr sz="2100" spc="85" dirty="0">
                <a:latin typeface="Cambria"/>
                <a:cs typeface="Cambria"/>
              </a:rPr>
              <a:t> remaining </a:t>
            </a:r>
            <a:r>
              <a:rPr sz="2100" spc="90" dirty="0">
                <a:latin typeface="Cambria"/>
                <a:cs typeface="Cambria"/>
              </a:rPr>
              <a:t> </a:t>
            </a:r>
            <a:r>
              <a:rPr sz="2100" spc="65" dirty="0">
                <a:latin typeface="Cambria"/>
                <a:cs typeface="Cambria"/>
              </a:rPr>
              <a:t>clusters</a:t>
            </a:r>
            <a:r>
              <a:rPr sz="2100" spc="135" dirty="0">
                <a:latin typeface="Cambria"/>
                <a:cs typeface="Cambria"/>
              </a:rPr>
              <a:t> </a:t>
            </a:r>
            <a:r>
              <a:rPr sz="2100" spc="45" dirty="0">
                <a:latin typeface="Cambria"/>
                <a:cs typeface="Cambria"/>
              </a:rPr>
              <a:t>recomputed</a:t>
            </a:r>
            <a:endParaRPr sz="2100" dirty="0">
              <a:latin typeface="Cambria"/>
              <a:cs typeface="Cambria"/>
            </a:endParaRPr>
          </a:p>
          <a:p>
            <a:pPr marL="285115" marR="6350" indent="-273050" algn="just">
              <a:lnSpc>
                <a:spcPct val="100000"/>
              </a:lnSpc>
              <a:spcBef>
                <a:spcPts val="595"/>
              </a:spcBef>
              <a:buClr>
                <a:srgbClr val="FD8537"/>
              </a:buClr>
              <a:buSzPct val="68750"/>
              <a:buFont typeface="Wingdings"/>
              <a:buChar char=""/>
              <a:tabLst>
                <a:tab pos="285750" algn="l"/>
              </a:tabLst>
            </a:pPr>
            <a:r>
              <a:rPr sz="2400" spc="155" dirty="0">
                <a:latin typeface="Cambria"/>
                <a:cs typeface="Cambria"/>
              </a:rPr>
              <a:t>As</a:t>
            </a:r>
            <a:r>
              <a:rPr sz="2400" spc="160" dirty="0">
                <a:latin typeface="Cambria"/>
                <a:cs typeface="Cambria"/>
              </a:rPr>
              <a:t> </a:t>
            </a:r>
            <a:r>
              <a:rPr sz="2400" spc="90" dirty="0">
                <a:latin typeface="Cambria"/>
                <a:cs typeface="Cambria"/>
              </a:rPr>
              <a:t>the</a:t>
            </a:r>
            <a:r>
              <a:rPr sz="2400" spc="95" dirty="0">
                <a:latin typeface="Cambria"/>
                <a:cs typeface="Cambria"/>
              </a:rPr>
              <a:t> </a:t>
            </a:r>
            <a:r>
              <a:rPr sz="2400" spc="85" dirty="0">
                <a:latin typeface="Cambria"/>
                <a:cs typeface="Cambria"/>
              </a:rPr>
              <a:t>larger</a:t>
            </a:r>
            <a:r>
              <a:rPr sz="2400" spc="90" dirty="0">
                <a:latin typeface="Cambria"/>
                <a:cs typeface="Cambria"/>
              </a:rPr>
              <a:t> </a:t>
            </a:r>
            <a:r>
              <a:rPr sz="2400" spc="75" dirty="0">
                <a:latin typeface="Cambria"/>
                <a:cs typeface="Cambria"/>
              </a:rPr>
              <a:t>cluster</a:t>
            </a:r>
            <a:r>
              <a:rPr sz="2400" spc="80" dirty="0">
                <a:latin typeface="Cambria"/>
                <a:cs typeface="Cambria"/>
              </a:rPr>
              <a:t> </a:t>
            </a:r>
            <a:r>
              <a:rPr sz="2400" spc="75" dirty="0">
                <a:latin typeface="Cambria"/>
                <a:cs typeface="Cambria"/>
              </a:rPr>
              <a:t>is</a:t>
            </a:r>
            <a:r>
              <a:rPr sz="2400" spc="80" dirty="0">
                <a:latin typeface="Cambria"/>
                <a:cs typeface="Cambria"/>
              </a:rPr>
              <a:t> </a:t>
            </a:r>
            <a:r>
              <a:rPr sz="2400" spc="75" dirty="0">
                <a:latin typeface="Cambria"/>
                <a:cs typeface="Cambria"/>
              </a:rPr>
              <a:t>found,</a:t>
            </a:r>
            <a:r>
              <a:rPr sz="2400" spc="80" dirty="0">
                <a:latin typeface="Cambria"/>
                <a:cs typeface="Cambria"/>
              </a:rPr>
              <a:t> </a:t>
            </a:r>
            <a:r>
              <a:rPr sz="2400" spc="90" dirty="0">
                <a:latin typeface="Cambria"/>
                <a:cs typeface="Cambria"/>
              </a:rPr>
              <a:t>the</a:t>
            </a:r>
            <a:r>
              <a:rPr sz="2400" spc="95" dirty="0">
                <a:latin typeface="Cambria"/>
                <a:cs typeface="Cambria"/>
              </a:rPr>
              <a:t> </a:t>
            </a:r>
            <a:r>
              <a:rPr sz="2400" spc="75" dirty="0">
                <a:latin typeface="Cambria"/>
                <a:cs typeface="Cambria"/>
              </a:rPr>
              <a:t>clusters</a:t>
            </a:r>
            <a:r>
              <a:rPr sz="2400" spc="80" dirty="0">
                <a:latin typeface="Cambria"/>
                <a:cs typeface="Cambria"/>
              </a:rPr>
              <a:t> </a:t>
            </a:r>
            <a:r>
              <a:rPr sz="2400" spc="130" dirty="0">
                <a:latin typeface="Cambria"/>
                <a:cs typeface="Cambria"/>
              </a:rPr>
              <a:t>that </a:t>
            </a:r>
            <a:r>
              <a:rPr sz="2400" spc="135" dirty="0">
                <a:latin typeface="Cambria"/>
                <a:cs typeface="Cambria"/>
              </a:rPr>
              <a:t> </a:t>
            </a:r>
            <a:r>
              <a:rPr sz="2400" spc="65" dirty="0">
                <a:latin typeface="Cambria"/>
                <a:cs typeface="Cambria"/>
              </a:rPr>
              <a:t>merged</a:t>
            </a:r>
            <a:r>
              <a:rPr sz="2400" spc="130" dirty="0">
                <a:latin typeface="Cambria"/>
                <a:cs typeface="Cambria"/>
              </a:rPr>
              <a:t> </a:t>
            </a:r>
            <a:r>
              <a:rPr sz="2400" spc="60" dirty="0">
                <a:latin typeface="Cambria"/>
                <a:cs typeface="Cambria"/>
              </a:rPr>
              <a:t>together</a:t>
            </a:r>
            <a:r>
              <a:rPr sz="2400" spc="130" dirty="0">
                <a:latin typeface="Cambria"/>
                <a:cs typeface="Cambria"/>
              </a:rPr>
              <a:t> </a:t>
            </a:r>
            <a:r>
              <a:rPr sz="2400" spc="80" dirty="0">
                <a:latin typeface="Cambria"/>
                <a:cs typeface="Cambria"/>
              </a:rPr>
              <a:t>are</a:t>
            </a:r>
            <a:r>
              <a:rPr sz="2400" spc="135" dirty="0">
                <a:latin typeface="Cambria"/>
                <a:cs typeface="Cambria"/>
              </a:rPr>
              <a:t> </a:t>
            </a:r>
            <a:r>
              <a:rPr sz="2400" spc="80" dirty="0">
                <a:latin typeface="Cambria"/>
                <a:cs typeface="Cambria"/>
              </a:rPr>
              <a:t>tracked</a:t>
            </a:r>
            <a:r>
              <a:rPr sz="2400" spc="135" dirty="0">
                <a:latin typeface="Cambria"/>
                <a:cs typeface="Cambria"/>
              </a:rPr>
              <a:t> </a:t>
            </a:r>
            <a:r>
              <a:rPr sz="2400" spc="105" dirty="0">
                <a:latin typeface="Cambria"/>
                <a:cs typeface="Cambria"/>
              </a:rPr>
              <a:t>and</a:t>
            </a:r>
            <a:r>
              <a:rPr sz="2400" spc="130" dirty="0">
                <a:latin typeface="Cambria"/>
                <a:cs typeface="Cambria"/>
              </a:rPr>
              <a:t> </a:t>
            </a:r>
            <a:r>
              <a:rPr sz="2400" spc="50" dirty="0">
                <a:latin typeface="Cambria"/>
                <a:cs typeface="Cambria"/>
              </a:rPr>
              <a:t>form</a:t>
            </a:r>
            <a:r>
              <a:rPr sz="2400" spc="140" dirty="0">
                <a:latin typeface="Cambria"/>
                <a:cs typeface="Cambria"/>
              </a:rPr>
              <a:t> </a:t>
            </a:r>
            <a:r>
              <a:rPr sz="2400" spc="160" dirty="0">
                <a:latin typeface="Cambria"/>
                <a:cs typeface="Cambria"/>
              </a:rPr>
              <a:t>a</a:t>
            </a:r>
            <a:r>
              <a:rPr sz="2400" spc="130" dirty="0">
                <a:latin typeface="Cambria"/>
                <a:cs typeface="Cambria"/>
              </a:rPr>
              <a:t> </a:t>
            </a:r>
            <a:r>
              <a:rPr sz="2400" spc="85" dirty="0">
                <a:latin typeface="Cambria"/>
                <a:cs typeface="Cambria"/>
              </a:rPr>
              <a:t>hierarchy</a:t>
            </a:r>
            <a:endParaRPr sz="2400" dirty="0">
              <a:latin typeface="Cambria"/>
              <a:cs typeface="Cambria"/>
            </a:endParaRPr>
          </a:p>
        </p:txBody>
      </p:sp>
      <p:sp>
        <p:nvSpPr>
          <p:cNvPr id="11" name="object 2"/>
          <p:cNvSpPr txBox="1">
            <a:spLocks/>
          </p:cNvSpPr>
          <p:nvPr/>
        </p:nvSpPr>
        <p:spPr>
          <a:xfrm>
            <a:off x="609600" y="6096000"/>
            <a:ext cx="3350260" cy="47448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000" b="1" i="0" u="none" strike="noStrike" kern="0" cap="none" spc="400" normalizeH="0" baseline="0" noProof="0" smtClean="0">
                <a:ln>
                  <a:noFill/>
                </a:ln>
                <a:solidFill>
                  <a:srgbClr val="002060"/>
                </a:solidFill>
                <a:effectLst/>
                <a:uLnTx/>
                <a:uFillTx/>
                <a:latin typeface="Cambria"/>
                <a:ea typeface="+mj-ea"/>
                <a:cs typeface="Cambria"/>
              </a:rPr>
              <a:t>HACM</a:t>
            </a:r>
            <a:r>
              <a:rPr kumimoji="0" lang="en-US" sz="3000" b="1" i="0" u="none" strike="noStrike" kern="0" cap="none" spc="100" normalizeH="0" baseline="0" noProof="0" smtClean="0">
                <a:ln>
                  <a:noFill/>
                </a:ln>
                <a:solidFill>
                  <a:srgbClr val="002060"/>
                </a:solidFill>
                <a:effectLst/>
                <a:uLnTx/>
                <a:uFillTx/>
                <a:latin typeface="Cambria"/>
                <a:ea typeface="+mj-ea"/>
                <a:cs typeface="Cambria"/>
              </a:rPr>
              <a:t> </a:t>
            </a:r>
            <a:r>
              <a:rPr kumimoji="0" lang="en-US" sz="3000" b="1" i="0" u="none" strike="noStrike" kern="0" cap="none" spc="310" normalizeH="0" baseline="0" noProof="0" smtClean="0">
                <a:ln>
                  <a:noFill/>
                </a:ln>
                <a:solidFill>
                  <a:srgbClr val="002060"/>
                </a:solidFill>
                <a:effectLst/>
                <a:uLnTx/>
                <a:uFillTx/>
                <a:latin typeface="Cambria"/>
                <a:ea typeface="+mj-ea"/>
                <a:cs typeface="Cambria"/>
              </a:rPr>
              <a:t>E</a:t>
            </a:r>
            <a:r>
              <a:rPr kumimoji="0" lang="en-US" sz="2400" b="1" i="0" u="none" strike="noStrike" kern="0" cap="none" spc="310" normalizeH="0" baseline="0" noProof="0" smtClean="0">
                <a:ln>
                  <a:noFill/>
                </a:ln>
                <a:solidFill>
                  <a:srgbClr val="002060"/>
                </a:solidFill>
                <a:effectLst/>
                <a:uLnTx/>
                <a:uFillTx/>
                <a:latin typeface="Cambria"/>
                <a:ea typeface="+mj-ea"/>
                <a:cs typeface="Cambria"/>
              </a:rPr>
              <a:t>XAMPLE</a:t>
            </a:r>
            <a:endParaRPr kumimoji="0" lang="en-US" sz="3000" b="1" i="0" u="none" strike="noStrike" kern="0" cap="none" spc="0" normalizeH="0" baseline="0" noProof="0" dirty="0">
              <a:ln>
                <a:noFill/>
              </a:ln>
              <a:solidFill>
                <a:srgbClr val="002060"/>
              </a:solidFill>
              <a:effectLst/>
              <a:uLnTx/>
              <a:uFillTx/>
              <a:latin typeface="Cambria"/>
              <a:ea typeface="+mj-ea"/>
              <a:cs typeface="Cambria"/>
            </a:endParaRPr>
          </a:p>
        </p:txBody>
      </p:sp>
      <p:sp>
        <p:nvSpPr>
          <p:cNvPr id="12" name="object 3"/>
          <p:cNvSpPr txBox="1"/>
          <p:nvPr/>
        </p:nvSpPr>
        <p:spPr>
          <a:xfrm>
            <a:off x="533400" y="6705600"/>
            <a:ext cx="8229600" cy="1320874"/>
          </a:xfrm>
          <a:prstGeom prst="rect">
            <a:avLst/>
          </a:prstGeom>
        </p:spPr>
        <p:txBody>
          <a:bodyPr vert="horz" wrap="square" lIns="0" tIns="12700" rIns="0" bIns="0" rtlCol="0">
            <a:spAutoFit/>
          </a:bodyPr>
          <a:lstStyle/>
          <a:p>
            <a:pPr marL="285115" marR="167005" indent="-273050">
              <a:lnSpc>
                <a:spcPct val="100000"/>
              </a:lnSpc>
              <a:spcBef>
                <a:spcPts val="100"/>
              </a:spcBef>
              <a:buClr>
                <a:srgbClr val="FD8537"/>
              </a:buClr>
              <a:buSzPct val="68750"/>
              <a:buFont typeface="Wingdings"/>
              <a:buChar char=""/>
              <a:tabLst>
                <a:tab pos="285750" algn="l"/>
              </a:tabLst>
            </a:pPr>
            <a:r>
              <a:rPr sz="2000" spc="110" dirty="0">
                <a:latin typeface="Cambria"/>
                <a:cs typeface="Cambria"/>
              </a:rPr>
              <a:t>Assume</a:t>
            </a:r>
            <a:r>
              <a:rPr sz="2000" spc="135" dirty="0">
                <a:latin typeface="Cambria"/>
                <a:cs typeface="Cambria"/>
              </a:rPr>
              <a:t> </a:t>
            </a:r>
            <a:r>
              <a:rPr sz="2000" spc="60" dirty="0">
                <a:latin typeface="Cambria"/>
                <a:cs typeface="Cambria"/>
              </a:rPr>
              <a:t>document</a:t>
            </a:r>
            <a:r>
              <a:rPr sz="2000" spc="125" dirty="0">
                <a:latin typeface="Cambria"/>
                <a:cs typeface="Cambria"/>
              </a:rPr>
              <a:t> </a:t>
            </a:r>
            <a:r>
              <a:rPr sz="2000" spc="200" dirty="0">
                <a:latin typeface="Cambria"/>
                <a:cs typeface="Cambria"/>
              </a:rPr>
              <a:t>A,</a:t>
            </a:r>
            <a:r>
              <a:rPr sz="2000" spc="130" dirty="0">
                <a:latin typeface="Cambria"/>
                <a:cs typeface="Cambria"/>
              </a:rPr>
              <a:t> </a:t>
            </a:r>
            <a:r>
              <a:rPr sz="2000" spc="215" dirty="0">
                <a:latin typeface="Cambria"/>
                <a:cs typeface="Cambria"/>
              </a:rPr>
              <a:t>B,</a:t>
            </a:r>
            <a:r>
              <a:rPr sz="2000" spc="130" dirty="0">
                <a:latin typeface="Cambria"/>
                <a:cs typeface="Cambria"/>
              </a:rPr>
              <a:t> </a:t>
            </a:r>
            <a:r>
              <a:rPr sz="2000" spc="275" dirty="0">
                <a:latin typeface="Cambria"/>
                <a:cs typeface="Cambria"/>
              </a:rPr>
              <a:t>C,</a:t>
            </a:r>
            <a:r>
              <a:rPr sz="2000" spc="140" dirty="0">
                <a:latin typeface="Cambria"/>
                <a:cs typeface="Cambria"/>
              </a:rPr>
              <a:t> </a:t>
            </a:r>
            <a:r>
              <a:rPr sz="2000" spc="225" dirty="0">
                <a:latin typeface="Cambria"/>
                <a:cs typeface="Cambria"/>
              </a:rPr>
              <a:t>D,</a:t>
            </a:r>
            <a:r>
              <a:rPr sz="2000" spc="120" dirty="0">
                <a:latin typeface="Cambria"/>
                <a:cs typeface="Cambria"/>
              </a:rPr>
              <a:t> </a:t>
            </a:r>
            <a:r>
              <a:rPr sz="2000" spc="105" dirty="0">
                <a:latin typeface="Cambria"/>
                <a:cs typeface="Cambria"/>
              </a:rPr>
              <a:t>and</a:t>
            </a:r>
            <a:r>
              <a:rPr sz="2000" spc="125" dirty="0">
                <a:latin typeface="Cambria"/>
                <a:cs typeface="Cambria"/>
              </a:rPr>
              <a:t> </a:t>
            </a:r>
            <a:r>
              <a:rPr sz="2000" spc="350" dirty="0">
                <a:latin typeface="Cambria"/>
                <a:cs typeface="Cambria"/>
              </a:rPr>
              <a:t>E</a:t>
            </a:r>
            <a:r>
              <a:rPr sz="2000" spc="135" dirty="0">
                <a:latin typeface="Cambria"/>
                <a:cs typeface="Cambria"/>
              </a:rPr>
              <a:t> </a:t>
            </a:r>
            <a:r>
              <a:rPr sz="2000" spc="85" dirty="0">
                <a:latin typeface="Cambria"/>
                <a:cs typeface="Cambria"/>
              </a:rPr>
              <a:t>exist</a:t>
            </a:r>
            <a:r>
              <a:rPr sz="2000" spc="140" dirty="0">
                <a:latin typeface="Cambria"/>
                <a:cs typeface="Cambria"/>
              </a:rPr>
              <a:t> </a:t>
            </a:r>
            <a:r>
              <a:rPr sz="2000" spc="105" dirty="0">
                <a:latin typeface="Cambria"/>
                <a:cs typeface="Cambria"/>
              </a:rPr>
              <a:t>and</a:t>
            </a:r>
            <a:r>
              <a:rPr sz="2000" spc="135" dirty="0">
                <a:latin typeface="Cambria"/>
                <a:cs typeface="Cambria"/>
              </a:rPr>
              <a:t> </a:t>
            </a:r>
            <a:r>
              <a:rPr sz="2000" spc="160" dirty="0">
                <a:latin typeface="Cambria"/>
                <a:cs typeface="Cambria"/>
              </a:rPr>
              <a:t>a </a:t>
            </a:r>
            <a:r>
              <a:rPr sz="2000" spc="-515" dirty="0">
                <a:latin typeface="Cambria"/>
                <a:cs typeface="Cambria"/>
              </a:rPr>
              <a:t> </a:t>
            </a:r>
            <a:r>
              <a:rPr sz="2000" spc="55" dirty="0">
                <a:latin typeface="Cambria"/>
                <a:cs typeface="Cambria"/>
              </a:rPr>
              <a:t>document-document</a:t>
            </a:r>
            <a:r>
              <a:rPr sz="2000" spc="114" dirty="0">
                <a:latin typeface="Cambria"/>
                <a:cs typeface="Cambria"/>
              </a:rPr>
              <a:t> </a:t>
            </a:r>
            <a:r>
              <a:rPr sz="2000" spc="100" dirty="0">
                <a:latin typeface="Cambria"/>
                <a:cs typeface="Cambria"/>
              </a:rPr>
              <a:t>similarity</a:t>
            </a:r>
            <a:r>
              <a:rPr sz="2000" spc="120" dirty="0">
                <a:latin typeface="Cambria"/>
                <a:cs typeface="Cambria"/>
              </a:rPr>
              <a:t> </a:t>
            </a:r>
            <a:r>
              <a:rPr sz="2000" spc="110" dirty="0">
                <a:latin typeface="Cambria"/>
                <a:cs typeface="Cambria"/>
              </a:rPr>
              <a:t>matrix</a:t>
            </a:r>
            <a:r>
              <a:rPr sz="2000" spc="140" dirty="0">
                <a:latin typeface="Cambria"/>
                <a:cs typeface="Cambria"/>
              </a:rPr>
              <a:t> </a:t>
            </a:r>
            <a:r>
              <a:rPr sz="2000" spc="85" dirty="0">
                <a:latin typeface="Cambria"/>
                <a:cs typeface="Cambria"/>
              </a:rPr>
              <a:t>exists</a:t>
            </a:r>
            <a:endParaRPr sz="2000" dirty="0">
              <a:latin typeface="Cambria"/>
              <a:cs typeface="Cambria"/>
            </a:endParaRPr>
          </a:p>
          <a:p>
            <a:pPr marL="285115" indent="-273050">
              <a:lnSpc>
                <a:spcPct val="100000"/>
              </a:lnSpc>
              <a:spcBef>
                <a:spcPts val="575"/>
              </a:spcBef>
              <a:buClr>
                <a:srgbClr val="FD8537"/>
              </a:buClr>
              <a:buSzPct val="68750"/>
              <a:buFont typeface="Wingdings"/>
              <a:buChar char=""/>
              <a:tabLst>
                <a:tab pos="285750" algn="l"/>
              </a:tabLst>
            </a:pPr>
            <a:r>
              <a:rPr sz="2000" spc="-40" dirty="0">
                <a:latin typeface="Cambria"/>
                <a:cs typeface="Cambria"/>
              </a:rPr>
              <a:t>{{A}</a:t>
            </a:r>
            <a:r>
              <a:rPr sz="2000" spc="130" dirty="0">
                <a:latin typeface="Cambria"/>
                <a:cs typeface="Cambria"/>
              </a:rPr>
              <a:t> </a:t>
            </a:r>
            <a:r>
              <a:rPr sz="2000" dirty="0">
                <a:latin typeface="Cambria"/>
                <a:cs typeface="Cambria"/>
              </a:rPr>
              <a:t>{B}</a:t>
            </a:r>
            <a:r>
              <a:rPr sz="2000" spc="130" dirty="0">
                <a:latin typeface="Cambria"/>
                <a:cs typeface="Cambria"/>
              </a:rPr>
              <a:t> </a:t>
            </a:r>
            <a:r>
              <a:rPr sz="2000" spc="40" dirty="0">
                <a:latin typeface="Cambria"/>
                <a:cs typeface="Cambria"/>
              </a:rPr>
              <a:t>{C}</a:t>
            </a:r>
            <a:r>
              <a:rPr sz="2000" spc="135" dirty="0">
                <a:latin typeface="Cambria"/>
                <a:cs typeface="Cambria"/>
              </a:rPr>
              <a:t> </a:t>
            </a:r>
            <a:r>
              <a:rPr sz="2000" spc="5" dirty="0">
                <a:latin typeface="Cambria"/>
                <a:cs typeface="Cambria"/>
              </a:rPr>
              <a:t>{D}</a:t>
            </a:r>
            <a:r>
              <a:rPr sz="2000" spc="130" dirty="0">
                <a:latin typeface="Cambria"/>
                <a:cs typeface="Cambria"/>
              </a:rPr>
              <a:t> </a:t>
            </a:r>
            <a:r>
              <a:rPr sz="2000" spc="-15" dirty="0">
                <a:latin typeface="Cambria"/>
                <a:cs typeface="Cambria"/>
              </a:rPr>
              <a:t>{E}}</a:t>
            </a:r>
            <a:r>
              <a:rPr sz="2000" spc="135" dirty="0">
                <a:latin typeface="Cambria"/>
                <a:cs typeface="Cambria"/>
              </a:rPr>
              <a:t> </a:t>
            </a:r>
            <a:r>
              <a:rPr sz="2000" dirty="0">
                <a:latin typeface="Wingdings"/>
                <a:cs typeface="Wingdings"/>
              </a:rPr>
              <a:t></a:t>
            </a:r>
            <a:r>
              <a:rPr sz="2000" spc="60" dirty="0">
                <a:latin typeface="Times New Roman"/>
                <a:cs typeface="Times New Roman"/>
              </a:rPr>
              <a:t> </a:t>
            </a:r>
            <a:r>
              <a:rPr sz="2000" spc="35" dirty="0">
                <a:latin typeface="Cambria"/>
                <a:cs typeface="Cambria"/>
              </a:rPr>
              <a:t>{{A,</a:t>
            </a:r>
            <a:r>
              <a:rPr sz="2000" spc="130" dirty="0">
                <a:latin typeface="Cambria"/>
                <a:cs typeface="Cambria"/>
              </a:rPr>
              <a:t> </a:t>
            </a:r>
            <a:r>
              <a:rPr sz="2000" spc="65" dirty="0">
                <a:latin typeface="Cambria"/>
                <a:cs typeface="Cambria"/>
              </a:rPr>
              <a:t>B}</a:t>
            </a:r>
            <a:r>
              <a:rPr sz="2000" spc="130" dirty="0">
                <a:latin typeface="Cambria"/>
                <a:cs typeface="Cambria"/>
              </a:rPr>
              <a:t> </a:t>
            </a:r>
            <a:r>
              <a:rPr sz="2000" spc="40" dirty="0">
                <a:latin typeface="Cambria"/>
                <a:cs typeface="Cambria"/>
              </a:rPr>
              <a:t>{C}</a:t>
            </a:r>
            <a:r>
              <a:rPr sz="2000" spc="135" dirty="0">
                <a:latin typeface="Cambria"/>
                <a:cs typeface="Cambria"/>
              </a:rPr>
              <a:t> </a:t>
            </a:r>
            <a:r>
              <a:rPr sz="2000" spc="5" dirty="0">
                <a:latin typeface="Cambria"/>
                <a:cs typeface="Cambria"/>
              </a:rPr>
              <a:t>{D}</a:t>
            </a:r>
            <a:r>
              <a:rPr sz="2000" spc="130" dirty="0">
                <a:latin typeface="Cambria"/>
                <a:cs typeface="Cambria"/>
              </a:rPr>
              <a:t> </a:t>
            </a:r>
            <a:r>
              <a:rPr sz="2000" spc="-15" dirty="0">
                <a:latin typeface="Cambria"/>
                <a:cs typeface="Cambria"/>
              </a:rPr>
              <a:t>{E}}</a:t>
            </a:r>
            <a:r>
              <a:rPr sz="2000" spc="140" dirty="0">
                <a:latin typeface="Cambria"/>
                <a:cs typeface="Cambria"/>
              </a:rPr>
              <a:t> </a:t>
            </a:r>
            <a:r>
              <a:rPr sz="2000" dirty="0">
                <a:latin typeface="Wingdings"/>
                <a:cs typeface="Wingdings"/>
              </a:rPr>
              <a:t></a:t>
            </a:r>
            <a:r>
              <a:rPr sz="2000" spc="60" dirty="0">
                <a:latin typeface="Times New Roman"/>
                <a:cs typeface="Times New Roman"/>
              </a:rPr>
              <a:t> </a:t>
            </a:r>
            <a:r>
              <a:rPr sz="2000" spc="295" dirty="0">
                <a:latin typeface="Cambria"/>
                <a:cs typeface="Cambria"/>
              </a:rPr>
              <a:t>…</a:t>
            </a:r>
            <a:r>
              <a:rPr sz="2000" spc="295" dirty="0">
                <a:latin typeface="Wingdings"/>
                <a:cs typeface="Wingdings"/>
              </a:rPr>
              <a:t></a:t>
            </a:r>
            <a:endParaRPr sz="2000" dirty="0">
              <a:latin typeface="Wingdings"/>
              <a:cs typeface="Wingdings"/>
            </a:endParaRPr>
          </a:p>
          <a:p>
            <a:pPr marL="285115">
              <a:lnSpc>
                <a:spcPct val="100000"/>
              </a:lnSpc>
              <a:spcBef>
                <a:spcPts val="25"/>
              </a:spcBef>
            </a:pPr>
            <a:r>
              <a:rPr sz="2000" spc="90" dirty="0">
                <a:latin typeface="Cambria"/>
                <a:cs typeface="Cambria"/>
              </a:rPr>
              <a:t>{A,</a:t>
            </a:r>
            <a:r>
              <a:rPr sz="2000" spc="114" dirty="0">
                <a:latin typeface="Cambria"/>
                <a:cs typeface="Cambria"/>
              </a:rPr>
              <a:t> </a:t>
            </a:r>
            <a:r>
              <a:rPr sz="2000" spc="215" dirty="0">
                <a:latin typeface="Cambria"/>
                <a:cs typeface="Cambria"/>
              </a:rPr>
              <a:t>B,</a:t>
            </a:r>
            <a:r>
              <a:rPr sz="2000" spc="114" dirty="0">
                <a:latin typeface="Cambria"/>
                <a:cs typeface="Cambria"/>
              </a:rPr>
              <a:t> </a:t>
            </a:r>
            <a:r>
              <a:rPr sz="2000" spc="275" dirty="0">
                <a:latin typeface="Cambria"/>
                <a:cs typeface="Cambria"/>
              </a:rPr>
              <a:t>C,</a:t>
            </a:r>
            <a:r>
              <a:rPr sz="2000" spc="120" dirty="0">
                <a:latin typeface="Cambria"/>
                <a:cs typeface="Cambria"/>
              </a:rPr>
              <a:t> </a:t>
            </a:r>
            <a:r>
              <a:rPr sz="2000" spc="225" dirty="0">
                <a:latin typeface="Cambria"/>
                <a:cs typeface="Cambria"/>
              </a:rPr>
              <a:t>D,</a:t>
            </a:r>
            <a:r>
              <a:rPr sz="2000" spc="105" dirty="0">
                <a:latin typeface="Cambria"/>
                <a:cs typeface="Cambria"/>
              </a:rPr>
              <a:t> E}</a:t>
            </a:r>
            <a:endParaRPr sz="2000" dirty="0">
              <a:latin typeface="Cambria"/>
              <a:cs typeface="Cambri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12" name="object 2"/>
          <p:cNvSpPr txBox="1">
            <a:spLocks/>
          </p:cNvSpPr>
          <p:nvPr/>
        </p:nvSpPr>
        <p:spPr>
          <a:xfrm>
            <a:off x="533400" y="533400"/>
            <a:ext cx="7924800" cy="99770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200" b="1" i="0" u="none" strike="noStrike" kern="0" cap="none" spc="275" normalizeH="0" baseline="0" noProof="0" dirty="0" smtClean="0">
                <a:ln>
                  <a:noFill/>
                </a:ln>
                <a:solidFill>
                  <a:srgbClr val="002060"/>
                </a:solidFill>
                <a:effectLst/>
                <a:uLnTx/>
                <a:uFillTx/>
                <a:latin typeface="Cambria"/>
                <a:ea typeface="+mj-ea"/>
                <a:cs typeface="Cambria"/>
              </a:rPr>
              <a:t>S</a:t>
            </a:r>
            <a:r>
              <a:rPr kumimoji="0" lang="en-US" sz="2550" b="1" i="0" u="none" strike="noStrike" kern="0" cap="none" spc="275" normalizeH="0" baseline="0" noProof="0" dirty="0" smtClean="0">
                <a:ln>
                  <a:noFill/>
                </a:ln>
                <a:solidFill>
                  <a:srgbClr val="002060"/>
                </a:solidFill>
                <a:effectLst/>
                <a:uLnTx/>
                <a:uFillTx/>
                <a:latin typeface="Cambria"/>
                <a:ea typeface="+mj-ea"/>
                <a:cs typeface="Cambria"/>
              </a:rPr>
              <a:t>IMILARITY</a:t>
            </a:r>
            <a:r>
              <a:rPr kumimoji="0" lang="en-US" sz="2550" b="1" i="0" u="none" strike="noStrike" kern="0" cap="none" spc="285" normalizeH="0" baseline="0" noProof="0" dirty="0" smtClean="0">
                <a:ln>
                  <a:noFill/>
                </a:ln>
                <a:solidFill>
                  <a:srgbClr val="002060"/>
                </a:solidFill>
                <a:effectLst/>
                <a:uLnTx/>
                <a:uFillTx/>
                <a:latin typeface="Cambria"/>
                <a:ea typeface="+mj-ea"/>
                <a:cs typeface="Cambria"/>
              </a:rPr>
              <a:t> </a:t>
            </a:r>
            <a:r>
              <a:rPr kumimoji="0" lang="en-US" sz="3200" b="1" i="0" u="none" strike="noStrike" kern="0" cap="none" spc="350" normalizeH="0" baseline="0" noProof="0" dirty="0" smtClean="0">
                <a:ln>
                  <a:noFill/>
                </a:ln>
                <a:solidFill>
                  <a:srgbClr val="002060"/>
                </a:solidFill>
                <a:effectLst/>
                <a:uLnTx/>
                <a:uFillTx/>
                <a:latin typeface="Cambria"/>
                <a:ea typeface="+mj-ea"/>
                <a:cs typeface="Cambria"/>
              </a:rPr>
              <a:t>M</a:t>
            </a:r>
            <a:r>
              <a:rPr kumimoji="0" lang="en-US" sz="2550" b="1" i="0" u="none" strike="noStrike" kern="0" cap="none" spc="350" normalizeH="0" baseline="0" noProof="0" dirty="0" smtClean="0">
                <a:ln>
                  <a:noFill/>
                </a:ln>
                <a:solidFill>
                  <a:srgbClr val="002060"/>
                </a:solidFill>
                <a:effectLst/>
                <a:uLnTx/>
                <a:uFillTx/>
                <a:latin typeface="Cambria"/>
                <a:ea typeface="+mj-ea"/>
                <a:cs typeface="Cambria"/>
              </a:rPr>
              <a:t>EASURE</a:t>
            </a:r>
            <a:r>
              <a:rPr kumimoji="0" lang="en-US" sz="2550" b="1" i="0" u="none" strike="noStrike" kern="0" cap="none" spc="320" normalizeH="0" baseline="0" noProof="0" dirty="0" smtClean="0">
                <a:ln>
                  <a:noFill/>
                </a:ln>
                <a:solidFill>
                  <a:srgbClr val="002060"/>
                </a:solidFill>
                <a:effectLst/>
                <a:uLnTx/>
                <a:uFillTx/>
                <a:latin typeface="Cambria"/>
                <a:ea typeface="+mj-ea"/>
                <a:cs typeface="Cambria"/>
              </a:rPr>
              <a:t> </a:t>
            </a:r>
            <a:r>
              <a:rPr kumimoji="0" lang="en-US" sz="2550" b="1" i="0" u="none" strike="noStrike" kern="0" cap="none" spc="300" normalizeH="0" baseline="0" noProof="0" dirty="0" smtClean="0">
                <a:ln>
                  <a:noFill/>
                </a:ln>
                <a:solidFill>
                  <a:srgbClr val="002060"/>
                </a:solidFill>
                <a:effectLst/>
                <a:uLnTx/>
                <a:uFillTx/>
                <a:latin typeface="Cambria"/>
                <a:ea typeface="+mj-ea"/>
                <a:cs typeface="Cambria"/>
              </a:rPr>
              <a:t>BETWEEN</a:t>
            </a:r>
            <a:endParaRPr kumimoji="0" lang="en-US" sz="2550" b="1" i="0" u="none" strike="noStrike" kern="0" cap="none" spc="0" normalizeH="0" baseline="0" noProof="0" dirty="0" smtClean="0">
              <a:ln>
                <a:noFill/>
              </a:ln>
              <a:solidFill>
                <a:srgbClr val="002060"/>
              </a:solidFill>
              <a:effectLst/>
              <a:uLnTx/>
              <a:uFillTx/>
              <a:latin typeface="Cambria"/>
              <a:ea typeface="+mj-ea"/>
              <a:cs typeface="Cambria"/>
            </a:endParaRPr>
          </a:p>
          <a:p>
            <a:pPr marL="1270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350" normalizeH="0" baseline="0" noProof="0" dirty="0" smtClean="0">
                <a:ln>
                  <a:noFill/>
                </a:ln>
                <a:solidFill>
                  <a:srgbClr val="002060"/>
                </a:solidFill>
                <a:effectLst/>
                <a:uLnTx/>
                <a:uFillTx/>
                <a:latin typeface="Cambria"/>
                <a:ea typeface="+mj-ea"/>
                <a:cs typeface="Cambria"/>
              </a:rPr>
              <a:t>C</a:t>
            </a:r>
            <a:r>
              <a:rPr kumimoji="0" lang="en-US" sz="2550" b="1" i="0" u="none" strike="noStrike" kern="0" cap="none" spc="350" normalizeH="0" baseline="0" noProof="0" dirty="0" smtClean="0">
                <a:ln>
                  <a:noFill/>
                </a:ln>
                <a:solidFill>
                  <a:srgbClr val="002060"/>
                </a:solidFill>
                <a:effectLst/>
                <a:uLnTx/>
                <a:uFillTx/>
                <a:latin typeface="Cambria"/>
                <a:ea typeface="+mj-ea"/>
                <a:cs typeface="Cambria"/>
              </a:rPr>
              <a:t>LUSTERS</a:t>
            </a:r>
            <a:endParaRPr kumimoji="0" lang="en-US" sz="2550" b="1" i="0" u="none" strike="noStrike" kern="0" cap="none" spc="0" normalizeH="0" baseline="0" noProof="0" dirty="0">
              <a:ln>
                <a:noFill/>
              </a:ln>
              <a:solidFill>
                <a:srgbClr val="002060"/>
              </a:solidFill>
              <a:effectLst/>
              <a:uLnTx/>
              <a:uFillTx/>
              <a:latin typeface="Cambria"/>
              <a:ea typeface="+mj-ea"/>
              <a:cs typeface="Cambria"/>
            </a:endParaRPr>
          </a:p>
        </p:txBody>
      </p:sp>
      <p:sp>
        <p:nvSpPr>
          <p:cNvPr id="13" name="object 3"/>
          <p:cNvSpPr txBox="1"/>
          <p:nvPr/>
        </p:nvSpPr>
        <p:spPr>
          <a:xfrm>
            <a:off x="535940" y="1554879"/>
            <a:ext cx="7601584" cy="4601210"/>
          </a:xfrm>
          <a:prstGeom prst="rect">
            <a:avLst/>
          </a:prstGeom>
        </p:spPr>
        <p:txBody>
          <a:bodyPr vert="horz" wrap="square" lIns="0" tIns="50165" rIns="0" bIns="0" rtlCol="0">
            <a:spAutoFit/>
          </a:bodyPr>
          <a:lstStyle/>
          <a:p>
            <a:pPr marL="285115" indent="-273050" algn="just">
              <a:lnSpc>
                <a:spcPct val="100000"/>
              </a:lnSpc>
              <a:spcBef>
                <a:spcPts val="395"/>
              </a:spcBef>
              <a:buClr>
                <a:srgbClr val="FD8537"/>
              </a:buClr>
              <a:buSzPct val="68750"/>
              <a:buFont typeface="Wingdings"/>
              <a:buChar char=""/>
              <a:tabLst>
                <a:tab pos="285750" algn="l"/>
              </a:tabLst>
            </a:pPr>
            <a:r>
              <a:rPr sz="2400" spc="125" dirty="0">
                <a:latin typeface="Cambria"/>
                <a:cs typeface="Cambria"/>
              </a:rPr>
              <a:t>Single</a:t>
            </a:r>
            <a:r>
              <a:rPr sz="2400" spc="95" dirty="0">
                <a:latin typeface="Cambria"/>
                <a:cs typeface="Cambria"/>
              </a:rPr>
              <a:t> </a:t>
            </a:r>
            <a:r>
              <a:rPr sz="2400" spc="120" dirty="0">
                <a:latin typeface="Cambria"/>
                <a:cs typeface="Cambria"/>
              </a:rPr>
              <a:t>link</a:t>
            </a:r>
            <a:r>
              <a:rPr sz="2400" spc="105" dirty="0">
                <a:latin typeface="Cambria"/>
                <a:cs typeface="Cambria"/>
              </a:rPr>
              <a:t> </a:t>
            </a:r>
            <a:r>
              <a:rPr sz="2400" spc="85" dirty="0">
                <a:latin typeface="Cambria"/>
                <a:cs typeface="Cambria"/>
              </a:rPr>
              <a:t>clustering</a:t>
            </a:r>
            <a:endParaRPr sz="2400" dirty="0">
              <a:latin typeface="Cambria"/>
              <a:cs typeface="Cambria"/>
            </a:endParaRPr>
          </a:p>
          <a:p>
            <a:pPr marL="652145" marR="5715" lvl="1" indent="-273050" algn="just">
              <a:lnSpc>
                <a:spcPts val="2270"/>
              </a:lnSpc>
              <a:spcBef>
                <a:spcPts val="540"/>
              </a:spcBef>
              <a:buClr>
                <a:srgbClr val="FD8537"/>
              </a:buClr>
              <a:buSzPct val="78571"/>
              <a:buFont typeface="Segoe UI Symbol"/>
              <a:buChar char="⚫"/>
              <a:tabLst>
                <a:tab pos="652780" algn="l"/>
              </a:tabLst>
            </a:pPr>
            <a:r>
              <a:rPr sz="2100" spc="100" dirty="0">
                <a:latin typeface="Cambria"/>
                <a:cs typeface="Cambria"/>
              </a:rPr>
              <a:t>The</a:t>
            </a:r>
            <a:r>
              <a:rPr sz="2100" spc="105" dirty="0">
                <a:latin typeface="Cambria"/>
                <a:cs typeface="Cambria"/>
              </a:rPr>
              <a:t> </a:t>
            </a:r>
            <a:r>
              <a:rPr sz="2100" spc="85" dirty="0">
                <a:latin typeface="Cambria"/>
                <a:cs typeface="Cambria"/>
              </a:rPr>
              <a:t>similarity</a:t>
            </a:r>
            <a:r>
              <a:rPr sz="2100" spc="635" dirty="0">
                <a:latin typeface="Cambria"/>
                <a:cs typeface="Cambria"/>
              </a:rPr>
              <a:t> </a:t>
            </a:r>
            <a:r>
              <a:rPr sz="2100" spc="40" dirty="0">
                <a:latin typeface="Cambria"/>
                <a:cs typeface="Cambria"/>
              </a:rPr>
              <a:t>between</a:t>
            </a:r>
            <a:r>
              <a:rPr sz="2100" spc="45" dirty="0">
                <a:latin typeface="Cambria"/>
                <a:cs typeface="Cambria"/>
              </a:rPr>
              <a:t> </a:t>
            </a:r>
            <a:r>
              <a:rPr sz="2100" spc="10" dirty="0">
                <a:latin typeface="Cambria"/>
                <a:cs typeface="Cambria"/>
              </a:rPr>
              <a:t>two</a:t>
            </a:r>
            <a:r>
              <a:rPr sz="2100" spc="15" dirty="0">
                <a:latin typeface="Cambria"/>
                <a:cs typeface="Cambria"/>
              </a:rPr>
              <a:t> </a:t>
            </a:r>
            <a:r>
              <a:rPr sz="2100" spc="70" dirty="0">
                <a:latin typeface="Cambria"/>
                <a:cs typeface="Cambria"/>
              </a:rPr>
              <a:t>clusters</a:t>
            </a:r>
            <a:r>
              <a:rPr sz="2100" spc="75" dirty="0">
                <a:latin typeface="Cambria"/>
                <a:cs typeface="Cambria"/>
              </a:rPr>
              <a:t> </a:t>
            </a:r>
            <a:r>
              <a:rPr sz="2100" spc="55" dirty="0">
                <a:latin typeface="Cambria"/>
                <a:cs typeface="Cambria"/>
              </a:rPr>
              <a:t>(inter-cluster </a:t>
            </a:r>
            <a:r>
              <a:rPr sz="2100" spc="60" dirty="0">
                <a:latin typeface="Cambria"/>
                <a:cs typeface="Cambria"/>
              </a:rPr>
              <a:t> </a:t>
            </a:r>
            <a:r>
              <a:rPr sz="2100" spc="70" dirty="0">
                <a:latin typeface="Cambria"/>
                <a:cs typeface="Cambria"/>
              </a:rPr>
              <a:t>similarity)</a:t>
            </a:r>
            <a:r>
              <a:rPr sz="2100" spc="75" dirty="0">
                <a:latin typeface="Cambria"/>
                <a:cs typeface="Cambria"/>
              </a:rPr>
              <a:t> </a:t>
            </a:r>
            <a:r>
              <a:rPr sz="2100" spc="70" dirty="0">
                <a:latin typeface="Cambria"/>
                <a:cs typeface="Cambria"/>
              </a:rPr>
              <a:t>is</a:t>
            </a:r>
            <a:r>
              <a:rPr sz="2100" spc="75" dirty="0">
                <a:latin typeface="Cambria"/>
                <a:cs typeface="Cambria"/>
              </a:rPr>
              <a:t> </a:t>
            </a:r>
            <a:r>
              <a:rPr sz="2100" spc="45" dirty="0">
                <a:latin typeface="Cambria"/>
                <a:cs typeface="Cambria"/>
              </a:rPr>
              <a:t>computed</a:t>
            </a:r>
            <a:r>
              <a:rPr sz="2100" spc="50" dirty="0">
                <a:latin typeface="Cambria"/>
                <a:cs typeface="Cambria"/>
              </a:rPr>
              <a:t> </a:t>
            </a:r>
            <a:r>
              <a:rPr sz="2100" spc="105" dirty="0">
                <a:latin typeface="Cambria"/>
                <a:cs typeface="Cambria"/>
              </a:rPr>
              <a:t>as</a:t>
            </a:r>
            <a:r>
              <a:rPr sz="2100" spc="110" dirty="0">
                <a:latin typeface="Cambria"/>
                <a:cs typeface="Cambria"/>
              </a:rPr>
              <a:t> </a:t>
            </a:r>
            <a:r>
              <a:rPr sz="2100" spc="80" dirty="0">
                <a:latin typeface="Cambria"/>
                <a:cs typeface="Cambria"/>
              </a:rPr>
              <a:t>the</a:t>
            </a:r>
            <a:r>
              <a:rPr sz="2100" spc="85" dirty="0">
                <a:latin typeface="Cambria"/>
                <a:cs typeface="Cambria"/>
              </a:rPr>
              <a:t> </a:t>
            </a:r>
            <a:r>
              <a:rPr sz="2100" spc="110" dirty="0">
                <a:latin typeface="Cambria"/>
                <a:cs typeface="Cambria"/>
              </a:rPr>
              <a:t>maximum</a:t>
            </a:r>
            <a:r>
              <a:rPr sz="2100" spc="114" dirty="0">
                <a:latin typeface="Cambria"/>
                <a:cs typeface="Cambria"/>
              </a:rPr>
              <a:t> </a:t>
            </a:r>
            <a:r>
              <a:rPr sz="2100" spc="85" dirty="0">
                <a:latin typeface="Cambria"/>
                <a:cs typeface="Cambria"/>
              </a:rPr>
              <a:t>similarity </a:t>
            </a:r>
            <a:r>
              <a:rPr sz="2100" spc="90" dirty="0">
                <a:latin typeface="Cambria"/>
                <a:cs typeface="Cambria"/>
              </a:rPr>
              <a:t> </a:t>
            </a:r>
            <a:r>
              <a:rPr sz="2100" spc="40" dirty="0">
                <a:latin typeface="Cambria"/>
                <a:cs typeface="Cambria"/>
              </a:rPr>
              <a:t>between</a:t>
            </a:r>
            <a:r>
              <a:rPr sz="2100" spc="45" dirty="0">
                <a:latin typeface="Cambria"/>
                <a:cs typeface="Cambria"/>
              </a:rPr>
              <a:t> </a:t>
            </a:r>
            <a:r>
              <a:rPr sz="2100" spc="100" dirty="0">
                <a:latin typeface="Cambria"/>
                <a:cs typeface="Cambria"/>
              </a:rPr>
              <a:t>any </a:t>
            </a:r>
            <a:r>
              <a:rPr sz="2100" spc="10" dirty="0">
                <a:latin typeface="Cambria"/>
                <a:cs typeface="Cambria"/>
              </a:rPr>
              <a:t>two</a:t>
            </a:r>
            <a:r>
              <a:rPr sz="2100" spc="15" dirty="0">
                <a:latin typeface="Cambria"/>
                <a:cs typeface="Cambria"/>
              </a:rPr>
              <a:t> </a:t>
            </a:r>
            <a:r>
              <a:rPr sz="2100" spc="55" dirty="0">
                <a:latin typeface="Cambria"/>
                <a:cs typeface="Cambria"/>
              </a:rPr>
              <a:t>documents </a:t>
            </a:r>
            <a:r>
              <a:rPr sz="2100" spc="90" dirty="0">
                <a:latin typeface="Cambria"/>
                <a:cs typeface="Cambria"/>
              </a:rPr>
              <a:t>in </a:t>
            </a:r>
            <a:r>
              <a:rPr sz="2100" spc="80" dirty="0">
                <a:latin typeface="Cambria"/>
                <a:cs typeface="Cambria"/>
              </a:rPr>
              <a:t>the </a:t>
            </a:r>
            <a:r>
              <a:rPr sz="2100" spc="10" dirty="0">
                <a:latin typeface="Cambria"/>
                <a:cs typeface="Cambria"/>
              </a:rPr>
              <a:t>two</a:t>
            </a:r>
            <a:r>
              <a:rPr sz="2100" spc="15" dirty="0">
                <a:latin typeface="Cambria"/>
                <a:cs typeface="Cambria"/>
              </a:rPr>
              <a:t> </a:t>
            </a:r>
            <a:r>
              <a:rPr sz="2100" spc="75" dirty="0">
                <a:latin typeface="Cambria"/>
                <a:cs typeface="Cambria"/>
              </a:rPr>
              <a:t>clusters, each </a:t>
            </a:r>
            <a:r>
              <a:rPr sz="2100" spc="80" dirty="0">
                <a:latin typeface="Cambria"/>
                <a:cs typeface="Cambria"/>
              </a:rPr>
              <a:t> </a:t>
            </a:r>
            <a:r>
              <a:rPr sz="2100" spc="90" dirty="0">
                <a:latin typeface="Cambria"/>
                <a:cs typeface="Cambria"/>
              </a:rPr>
              <a:t>initially</a:t>
            </a:r>
            <a:r>
              <a:rPr sz="2100" spc="110" dirty="0">
                <a:latin typeface="Cambria"/>
                <a:cs typeface="Cambria"/>
              </a:rPr>
              <a:t> </a:t>
            </a:r>
            <a:r>
              <a:rPr sz="2100" spc="45" dirty="0">
                <a:latin typeface="Cambria"/>
                <a:cs typeface="Cambria"/>
              </a:rPr>
              <a:t>from</a:t>
            </a:r>
            <a:r>
              <a:rPr sz="2100" spc="130" dirty="0">
                <a:latin typeface="Cambria"/>
                <a:cs typeface="Cambria"/>
              </a:rPr>
              <a:t> </a:t>
            </a:r>
            <a:r>
              <a:rPr sz="2100" spc="140" dirty="0">
                <a:latin typeface="Cambria"/>
                <a:cs typeface="Cambria"/>
              </a:rPr>
              <a:t>a</a:t>
            </a:r>
            <a:r>
              <a:rPr sz="2100" spc="114" dirty="0">
                <a:latin typeface="Cambria"/>
                <a:cs typeface="Cambria"/>
              </a:rPr>
              <a:t> </a:t>
            </a:r>
            <a:r>
              <a:rPr sz="2100" spc="75" dirty="0">
                <a:latin typeface="Cambria"/>
                <a:cs typeface="Cambria"/>
              </a:rPr>
              <a:t>separate</a:t>
            </a:r>
            <a:r>
              <a:rPr sz="2100" spc="110" dirty="0">
                <a:latin typeface="Cambria"/>
                <a:cs typeface="Cambria"/>
              </a:rPr>
              <a:t> </a:t>
            </a:r>
            <a:r>
              <a:rPr sz="2100" spc="65" dirty="0">
                <a:latin typeface="Cambria"/>
                <a:cs typeface="Cambria"/>
              </a:rPr>
              <a:t>cluster</a:t>
            </a:r>
            <a:endParaRPr sz="2100" dirty="0">
              <a:latin typeface="Cambria"/>
              <a:cs typeface="Cambria"/>
            </a:endParaRPr>
          </a:p>
          <a:p>
            <a:pPr marL="285115" indent="-273050" algn="just">
              <a:lnSpc>
                <a:spcPct val="100000"/>
              </a:lnSpc>
              <a:spcBef>
                <a:spcPts val="265"/>
              </a:spcBef>
              <a:buClr>
                <a:srgbClr val="FD8537"/>
              </a:buClr>
              <a:buSzPct val="68750"/>
              <a:buFont typeface="Wingdings"/>
              <a:buChar char=""/>
              <a:tabLst>
                <a:tab pos="285750" algn="l"/>
              </a:tabLst>
            </a:pPr>
            <a:r>
              <a:rPr sz="2400" spc="90" dirty="0">
                <a:latin typeface="Cambria"/>
                <a:cs typeface="Cambria"/>
              </a:rPr>
              <a:t>Complete</a:t>
            </a:r>
            <a:r>
              <a:rPr sz="2400" spc="95" dirty="0">
                <a:latin typeface="Cambria"/>
                <a:cs typeface="Cambria"/>
              </a:rPr>
              <a:t> </a:t>
            </a:r>
            <a:r>
              <a:rPr sz="2400" spc="110" dirty="0">
                <a:latin typeface="Cambria"/>
                <a:cs typeface="Cambria"/>
              </a:rPr>
              <a:t>linkage</a:t>
            </a:r>
            <a:endParaRPr sz="2400" dirty="0">
              <a:latin typeface="Cambria"/>
              <a:cs typeface="Cambria"/>
            </a:endParaRPr>
          </a:p>
          <a:p>
            <a:pPr marL="652145" marR="5715" lvl="1" indent="-273050" algn="just">
              <a:lnSpc>
                <a:spcPts val="2270"/>
              </a:lnSpc>
              <a:spcBef>
                <a:spcPts val="545"/>
              </a:spcBef>
              <a:buClr>
                <a:srgbClr val="FD8537"/>
              </a:buClr>
              <a:buSzPct val="78571"/>
              <a:buFont typeface="Segoe UI Symbol"/>
              <a:buChar char="⚫"/>
              <a:tabLst>
                <a:tab pos="652780" algn="l"/>
              </a:tabLst>
            </a:pPr>
            <a:r>
              <a:rPr sz="2100" spc="70" dirty="0">
                <a:latin typeface="Cambria"/>
                <a:cs typeface="Cambria"/>
              </a:rPr>
              <a:t>Inter-cluster </a:t>
            </a:r>
            <a:r>
              <a:rPr sz="2100" spc="85" dirty="0">
                <a:latin typeface="Cambria"/>
                <a:cs typeface="Cambria"/>
              </a:rPr>
              <a:t>similarity </a:t>
            </a:r>
            <a:r>
              <a:rPr sz="2100" spc="70" dirty="0">
                <a:latin typeface="Cambria"/>
                <a:cs typeface="Cambria"/>
              </a:rPr>
              <a:t>is </a:t>
            </a:r>
            <a:r>
              <a:rPr sz="2100" spc="45" dirty="0">
                <a:latin typeface="Cambria"/>
                <a:cs typeface="Cambria"/>
              </a:rPr>
              <a:t>computed </a:t>
            </a:r>
            <a:r>
              <a:rPr sz="2100" spc="105" dirty="0">
                <a:latin typeface="Cambria"/>
                <a:cs typeface="Cambria"/>
              </a:rPr>
              <a:t>as </a:t>
            </a:r>
            <a:r>
              <a:rPr sz="2100" spc="80" dirty="0">
                <a:latin typeface="Cambria"/>
                <a:cs typeface="Cambria"/>
              </a:rPr>
              <a:t>the </a:t>
            </a:r>
            <a:r>
              <a:rPr sz="2100" spc="100" dirty="0">
                <a:latin typeface="Cambria"/>
                <a:cs typeface="Cambria"/>
              </a:rPr>
              <a:t>minimum </a:t>
            </a:r>
            <a:r>
              <a:rPr sz="2100" spc="-5" dirty="0">
                <a:latin typeface="Cambria"/>
                <a:cs typeface="Cambria"/>
              </a:rPr>
              <a:t>of </a:t>
            </a:r>
            <a:r>
              <a:rPr sz="2100" dirty="0">
                <a:latin typeface="Cambria"/>
                <a:cs typeface="Cambria"/>
              </a:rPr>
              <a:t> </a:t>
            </a:r>
            <a:r>
              <a:rPr sz="2100" spc="80" dirty="0">
                <a:latin typeface="Cambria"/>
                <a:cs typeface="Cambria"/>
              </a:rPr>
              <a:t>the</a:t>
            </a:r>
            <a:r>
              <a:rPr sz="2100" spc="85" dirty="0">
                <a:latin typeface="Cambria"/>
                <a:cs typeface="Cambria"/>
              </a:rPr>
              <a:t> </a:t>
            </a:r>
            <a:r>
              <a:rPr sz="2100" spc="90" dirty="0">
                <a:latin typeface="Cambria"/>
                <a:cs typeface="Cambria"/>
              </a:rPr>
              <a:t>similarity</a:t>
            </a:r>
            <a:r>
              <a:rPr sz="2100" spc="95" dirty="0">
                <a:latin typeface="Cambria"/>
                <a:cs typeface="Cambria"/>
              </a:rPr>
              <a:t> </a:t>
            </a:r>
            <a:r>
              <a:rPr sz="2100" spc="40" dirty="0">
                <a:latin typeface="Cambria"/>
                <a:cs typeface="Cambria"/>
              </a:rPr>
              <a:t>between</a:t>
            </a:r>
            <a:r>
              <a:rPr sz="2100" spc="45" dirty="0">
                <a:latin typeface="Cambria"/>
                <a:cs typeface="Cambria"/>
              </a:rPr>
              <a:t> </a:t>
            </a:r>
            <a:r>
              <a:rPr sz="2100" spc="105" dirty="0">
                <a:latin typeface="Cambria"/>
                <a:cs typeface="Cambria"/>
              </a:rPr>
              <a:t>any</a:t>
            </a:r>
            <a:r>
              <a:rPr sz="2100" spc="110" dirty="0">
                <a:latin typeface="Cambria"/>
                <a:cs typeface="Cambria"/>
              </a:rPr>
              <a:t> </a:t>
            </a:r>
            <a:r>
              <a:rPr sz="2100" spc="55" dirty="0">
                <a:latin typeface="Cambria"/>
                <a:cs typeface="Cambria"/>
              </a:rPr>
              <a:t>documents</a:t>
            </a:r>
            <a:r>
              <a:rPr sz="2100" spc="60" dirty="0">
                <a:latin typeface="Cambria"/>
                <a:cs typeface="Cambria"/>
              </a:rPr>
              <a:t> </a:t>
            </a:r>
            <a:r>
              <a:rPr sz="2100" spc="95" dirty="0">
                <a:latin typeface="Cambria"/>
                <a:cs typeface="Cambria"/>
              </a:rPr>
              <a:t>in</a:t>
            </a:r>
            <a:r>
              <a:rPr sz="2100" spc="100" dirty="0">
                <a:latin typeface="Cambria"/>
                <a:cs typeface="Cambria"/>
              </a:rPr>
              <a:t> </a:t>
            </a:r>
            <a:r>
              <a:rPr sz="2100" spc="80" dirty="0">
                <a:latin typeface="Cambria"/>
                <a:cs typeface="Cambria"/>
              </a:rPr>
              <a:t>the</a:t>
            </a:r>
            <a:r>
              <a:rPr sz="2100" spc="625" dirty="0">
                <a:latin typeface="Cambria"/>
                <a:cs typeface="Cambria"/>
              </a:rPr>
              <a:t> </a:t>
            </a:r>
            <a:r>
              <a:rPr sz="2100" spc="10" dirty="0">
                <a:latin typeface="Cambria"/>
                <a:cs typeface="Cambria"/>
              </a:rPr>
              <a:t>two </a:t>
            </a:r>
            <a:r>
              <a:rPr sz="2100" spc="15" dirty="0">
                <a:latin typeface="Cambria"/>
                <a:cs typeface="Cambria"/>
              </a:rPr>
              <a:t> </a:t>
            </a:r>
            <a:r>
              <a:rPr sz="2100" spc="65" dirty="0">
                <a:latin typeface="Cambria"/>
                <a:cs typeface="Cambria"/>
              </a:rPr>
              <a:t>clusters</a:t>
            </a:r>
            <a:r>
              <a:rPr sz="2100" spc="140" dirty="0">
                <a:latin typeface="Cambria"/>
                <a:cs typeface="Cambria"/>
              </a:rPr>
              <a:t> </a:t>
            </a:r>
            <a:r>
              <a:rPr sz="2100" spc="80" dirty="0">
                <a:latin typeface="Cambria"/>
                <a:cs typeface="Cambria"/>
              </a:rPr>
              <a:t>such</a:t>
            </a:r>
            <a:r>
              <a:rPr sz="2100" spc="140" dirty="0">
                <a:latin typeface="Cambria"/>
                <a:cs typeface="Cambria"/>
              </a:rPr>
              <a:t> </a:t>
            </a:r>
            <a:r>
              <a:rPr sz="2100" spc="114" dirty="0">
                <a:latin typeface="Cambria"/>
                <a:cs typeface="Cambria"/>
              </a:rPr>
              <a:t>that</a:t>
            </a:r>
            <a:r>
              <a:rPr sz="2100" spc="120" dirty="0">
                <a:latin typeface="Cambria"/>
                <a:cs typeface="Cambria"/>
              </a:rPr>
              <a:t> </a:t>
            </a:r>
            <a:r>
              <a:rPr sz="2100" spc="20" dirty="0">
                <a:latin typeface="Cambria"/>
                <a:cs typeface="Cambria"/>
              </a:rPr>
              <a:t>one</a:t>
            </a:r>
            <a:r>
              <a:rPr sz="2100" spc="125" dirty="0">
                <a:latin typeface="Cambria"/>
                <a:cs typeface="Cambria"/>
              </a:rPr>
              <a:t> </a:t>
            </a:r>
            <a:r>
              <a:rPr sz="2100" spc="50" dirty="0">
                <a:latin typeface="Cambria"/>
                <a:cs typeface="Cambria"/>
              </a:rPr>
              <a:t>document</a:t>
            </a:r>
            <a:r>
              <a:rPr sz="2100" spc="130" dirty="0">
                <a:latin typeface="Cambria"/>
                <a:cs typeface="Cambria"/>
              </a:rPr>
              <a:t> </a:t>
            </a:r>
            <a:r>
              <a:rPr sz="2100" spc="70" dirty="0">
                <a:latin typeface="Cambria"/>
                <a:cs typeface="Cambria"/>
              </a:rPr>
              <a:t>is</a:t>
            </a:r>
            <a:r>
              <a:rPr sz="2100" spc="130" dirty="0">
                <a:latin typeface="Cambria"/>
                <a:cs typeface="Cambria"/>
              </a:rPr>
              <a:t> </a:t>
            </a:r>
            <a:r>
              <a:rPr sz="2100" spc="45" dirty="0">
                <a:latin typeface="Cambria"/>
                <a:cs typeface="Cambria"/>
              </a:rPr>
              <a:t>from</a:t>
            </a:r>
            <a:r>
              <a:rPr sz="2100" spc="135" dirty="0">
                <a:latin typeface="Cambria"/>
                <a:cs typeface="Cambria"/>
              </a:rPr>
              <a:t> </a:t>
            </a:r>
            <a:r>
              <a:rPr sz="2100" spc="70" dirty="0">
                <a:latin typeface="Cambria"/>
                <a:cs typeface="Cambria"/>
              </a:rPr>
              <a:t>each</a:t>
            </a:r>
            <a:r>
              <a:rPr sz="2100" spc="125" dirty="0">
                <a:latin typeface="Cambria"/>
                <a:cs typeface="Cambria"/>
              </a:rPr>
              <a:t> </a:t>
            </a:r>
            <a:r>
              <a:rPr sz="2100" spc="65" dirty="0">
                <a:latin typeface="Cambria"/>
                <a:cs typeface="Cambria"/>
              </a:rPr>
              <a:t>cluster</a:t>
            </a:r>
            <a:endParaRPr sz="2100" dirty="0">
              <a:latin typeface="Cambria"/>
              <a:cs typeface="Cambria"/>
            </a:endParaRPr>
          </a:p>
          <a:p>
            <a:pPr marL="285115" indent="-273050" algn="just">
              <a:lnSpc>
                <a:spcPct val="100000"/>
              </a:lnSpc>
              <a:spcBef>
                <a:spcPts val="270"/>
              </a:spcBef>
              <a:buClr>
                <a:srgbClr val="FD8537"/>
              </a:buClr>
              <a:buSzPct val="68750"/>
              <a:buFont typeface="Wingdings"/>
              <a:buChar char=""/>
              <a:tabLst>
                <a:tab pos="285750" algn="l"/>
              </a:tabLst>
            </a:pPr>
            <a:r>
              <a:rPr sz="2400" spc="114" dirty="0">
                <a:latin typeface="Cambria"/>
                <a:cs typeface="Cambria"/>
              </a:rPr>
              <a:t>Group</a:t>
            </a:r>
            <a:r>
              <a:rPr sz="2400" spc="70" dirty="0">
                <a:latin typeface="Cambria"/>
                <a:cs typeface="Cambria"/>
              </a:rPr>
              <a:t> </a:t>
            </a:r>
            <a:r>
              <a:rPr sz="2400" spc="85" dirty="0">
                <a:latin typeface="Cambria"/>
                <a:cs typeface="Cambria"/>
              </a:rPr>
              <a:t>average</a:t>
            </a:r>
            <a:endParaRPr sz="2400" dirty="0">
              <a:latin typeface="Cambria"/>
              <a:cs typeface="Cambria"/>
            </a:endParaRPr>
          </a:p>
          <a:p>
            <a:pPr marL="652145" marR="5080" lvl="1" indent="-273050" algn="just">
              <a:lnSpc>
                <a:spcPts val="2270"/>
              </a:lnSpc>
              <a:spcBef>
                <a:spcPts val="540"/>
              </a:spcBef>
              <a:buClr>
                <a:srgbClr val="FD8537"/>
              </a:buClr>
              <a:buSzPct val="78571"/>
              <a:buFont typeface="Segoe UI Symbol"/>
              <a:buChar char="⚫"/>
              <a:tabLst>
                <a:tab pos="652780" algn="l"/>
              </a:tabLst>
            </a:pPr>
            <a:r>
              <a:rPr sz="2100" spc="135" dirty="0">
                <a:latin typeface="Cambria"/>
                <a:cs typeface="Cambria"/>
              </a:rPr>
              <a:t>As</a:t>
            </a:r>
            <a:r>
              <a:rPr sz="2100" spc="140" dirty="0">
                <a:latin typeface="Cambria"/>
                <a:cs typeface="Cambria"/>
              </a:rPr>
              <a:t> a</a:t>
            </a:r>
            <a:r>
              <a:rPr sz="2100" spc="145" dirty="0">
                <a:latin typeface="Cambria"/>
                <a:cs typeface="Cambria"/>
              </a:rPr>
              <a:t> </a:t>
            </a:r>
            <a:r>
              <a:rPr sz="2100" spc="25" dirty="0">
                <a:latin typeface="Cambria"/>
                <a:cs typeface="Cambria"/>
              </a:rPr>
              <a:t>node</a:t>
            </a:r>
            <a:r>
              <a:rPr sz="2100" spc="30" dirty="0">
                <a:latin typeface="Cambria"/>
                <a:cs typeface="Cambria"/>
              </a:rPr>
              <a:t> </a:t>
            </a:r>
            <a:r>
              <a:rPr sz="2100" spc="70" dirty="0">
                <a:latin typeface="Cambria"/>
                <a:cs typeface="Cambria"/>
              </a:rPr>
              <a:t>is</a:t>
            </a:r>
            <a:r>
              <a:rPr sz="2100" spc="75" dirty="0">
                <a:latin typeface="Cambria"/>
                <a:cs typeface="Cambria"/>
              </a:rPr>
              <a:t> </a:t>
            </a:r>
            <a:r>
              <a:rPr sz="2100" spc="40" dirty="0">
                <a:latin typeface="Cambria"/>
                <a:cs typeface="Cambria"/>
              </a:rPr>
              <a:t>considered</a:t>
            </a:r>
            <a:r>
              <a:rPr sz="2100" spc="45" dirty="0">
                <a:latin typeface="Cambria"/>
                <a:cs typeface="Cambria"/>
              </a:rPr>
              <a:t> </a:t>
            </a:r>
            <a:r>
              <a:rPr sz="2100" spc="20" dirty="0">
                <a:latin typeface="Cambria"/>
                <a:cs typeface="Cambria"/>
              </a:rPr>
              <a:t>for</a:t>
            </a:r>
            <a:r>
              <a:rPr sz="2100" spc="25" dirty="0">
                <a:latin typeface="Cambria"/>
                <a:cs typeface="Cambria"/>
              </a:rPr>
              <a:t> </a:t>
            </a:r>
            <a:r>
              <a:rPr sz="2100" spc="140" dirty="0">
                <a:latin typeface="Cambria"/>
                <a:cs typeface="Cambria"/>
              </a:rPr>
              <a:t>a</a:t>
            </a:r>
            <a:r>
              <a:rPr sz="2100" spc="145" dirty="0">
                <a:latin typeface="Cambria"/>
                <a:cs typeface="Cambria"/>
              </a:rPr>
              <a:t> </a:t>
            </a:r>
            <a:r>
              <a:rPr sz="2100" spc="75" dirty="0">
                <a:latin typeface="Cambria"/>
                <a:cs typeface="Cambria"/>
              </a:rPr>
              <a:t>cluster,</a:t>
            </a:r>
            <a:r>
              <a:rPr sz="2100" spc="80" dirty="0">
                <a:latin typeface="Cambria"/>
                <a:cs typeface="Cambria"/>
              </a:rPr>
              <a:t> its</a:t>
            </a:r>
            <a:r>
              <a:rPr sz="2100" spc="85" dirty="0">
                <a:latin typeface="Cambria"/>
                <a:cs typeface="Cambria"/>
              </a:rPr>
              <a:t> </a:t>
            </a:r>
            <a:r>
              <a:rPr sz="2100" spc="75" dirty="0">
                <a:latin typeface="Cambria"/>
                <a:cs typeface="Cambria"/>
              </a:rPr>
              <a:t>average </a:t>
            </a:r>
            <a:r>
              <a:rPr sz="2100" spc="80" dirty="0">
                <a:latin typeface="Cambria"/>
                <a:cs typeface="Cambria"/>
              </a:rPr>
              <a:t> </a:t>
            </a:r>
            <a:r>
              <a:rPr sz="2100" spc="85" dirty="0">
                <a:latin typeface="Cambria"/>
                <a:cs typeface="Cambria"/>
              </a:rPr>
              <a:t>similarity </a:t>
            </a:r>
            <a:r>
              <a:rPr sz="2100" spc="15" dirty="0">
                <a:latin typeface="Cambria"/>
                <a:cs typeface="Cambria"/>
              </a:rPr>
              <a:t>to </a:t>
            </a:r>
            <a:r>
              <a:rPr sz="2100" spc="105" dirty="0">
                <a:latin typeface="Cambria"/>
                <a:cs typeface="Cambria"/>
              </a:rPr>
              <a:t>all </a:t>
            </a:r>
            <a:r>
              <a:rPr sz="2100" spc="35" dirty="0">
                <a:latin typeface="Cambria"/>
                <a:cs typeface="Cambria"/>
              </a:rPr>
              <a:t>nodes </a:t>
            </a:r>
            <a:r>
              <a:rPr sz="2100" spc="90" dirty="0">
                <a:latin typeface="Cambria"/>
                <a:cs typeface="Cambria"/>
              </a:rPr>
              <a:t>in </a:t>
            </a:r>
            <a:r>
              <a:rPr sz="2100" spc="85" dirty="0">
                <a:latin typeface="Cambria"/>
                <a:cs typeface="Cambria"/>
              </a:rPr>
              <a:t>the </a:t>
            </a:r>
            <a:r>
              <a:rPr sz="2100" spc="65" dirty="0">
                <a:latin typeface="Cambria"/>
                <a:cs typeface="Cambria"/>
              </a:rPr>
              <a:t>cluster </a:t>
            </a:r>
            <a:r>
              <a:rPr sz="2100" spc="70" dirty="0">
                <a:latin typeface="Cambria"/>
                <a:cs typeface="Cambria"/>
              </a:rPr>
              <a:t>is </a:t>
            </a:r>
            <a:r>
              <a:rPr sz="2100" spc="55" dirty="0">
                <a:latin typeface="Cambria"/>
                <a:cs typeface="Cambria"/>
              </a:rPr>
              <a:t>computed. </a:t>
            </a:r>
            <a:r>
              <a:rPr sz="2100" spc="135" dirty="0">
                <a:latin typeface="Cambria"/>
                <a:cs typeface="Cambria"/>
              </a:rPr>
              <a:t>It </a:t>
            </a:r>
            <a:r>
              <a:rPr sz="2100" spc="65" dirty="0">
                <a:latin typeface="Cambria"/>
                <a:cs typeface="Cambria"/>
              </a:rPr>
              <a:t>is </a:t>
            </a:r>
            <a:r>
              <a:rPr sz="2100" spc="70" dirty="0">
                <a:latin typeface="Cambria"/>
                <a:cs typeface="Cambria"/>
              </a:rPr>
              <a:t> </a:t>
            </a:r>
            <a:r>
              <a:rPr sz="2100" spc="50" dirty="0">
                <a:latin typeface="Cambria"/>
                <a:cs typeface="Cambria"/>
              </a:rPr>
              <a:t>placed </a:t>
            </a:r>
            <a:r>
              <a:rPr sz="2100" spc="90" dirty="0">
                <a:latin typeface="Cambria"/>
                <a:cs typeface="Cambria"/>
              </a:rPr>
              <a:t>in </a:t>
            </a:r>
            <a:r>
              <a:rPr sz="2100" spc="80" dirty="0">
                <a:latin typeface="Cambria"/>
                <a:cs typeface="Cambria"/>
              </a:rPr>
              <a:t>the </a:t>
            </a:r>
            <a:r>
              <a:rPr sz="2100" spc="70" dirty="0">
                <a:latin typeface="Cambria"/>
                <a:cs typeface="Cambria"/>
              </a:rPr>
              <a:t>cluster </a:t>
            </a:r>
            <a:r>
              <a:rPr sz="2100" spc="105" dirty="0">
                <a:latin typeface="Cambria"/>
                <a:cs typeface="Cambria"/>
              </a:rPr>
              <a:t>as </a:t>
            </a:r>
            <a:r>
              <a:rPr sz="2100" spc="55" dirty="0">
                <a:latin typeface="Cambria"/>
                <a:cs typeface="Cambria"/>
              </a:rPr>
              <a:t>long </a:t>
            </a:r>
            <a:r>
              <a:rPr sz="2100" spc="105" dirty="0">
                <a:latin typeface="Cambria"/>
                <a:cs typeface="Cambria"/>
              </a:rPr>
              <a:t>as </a:t>
            </a:r>
            <a:r>
              <a:rPr sz="2100" spc="80" dirty="0">
                <a:latin typeface="Cambria"/>
                <a:cs typeface="Cambria"/>
              </a:rPr>
              <a:t>its </a:t>
            </a:r>
            <a:r>
              <a:rPr sz="2100" spc="75" dirty="0">
                <a:latin typeface="Cambria"/>
                <a:cs typeface="Cambria"/>
              </a:rPr>
              <a:t>average </a:t>
            </a:r>
            <a:r>
              <a:rPr sz="2100" spc="85" dirty="0">
                <a:latin typeface="Cambria"/>
                <a:cs typeface="Cambria"/>
              </a:rPr>
              <a:t>similarity </a:t>
            </a:r>
            <a:r>
              <a:rPr sz="2100" spc="65" dirty="0">
                <a:latin typeface="Cambria"/>
                <a:cs typeface="Cambria"/>
              </a:rPr>
              <a:t>is </a:t>
            </a:r>
            <a:r>
              <a:rPr sz="2100" spc="70" dirty="0">
                <a:latin typeface="Cambria"/>
                <a:cs typeface="Cambria"/>
              </a:rPr>
              <a:t> </a:t>
            </a:r>
            <a:r>
              <a:rPr sz="2100" spc="80" dirty="0">
                <a:latin typeface="Cambria"/>
                <a:cs typeface="Cambria"/>
              </a:rPr>
              <a:t>higher</a:t>
            </a:r>
            <a:r>
              <a:rPr sz="2100" spc="130" dirty="0">
                <a:latin typeface="Cambria"/>
                <a:cs typeface="Cambria"/>
              </a:rPr>
              <a:t> </a:t>
            </a:r>
            <a:r>
              <a:rPr sz="2100" spc="114" dirty="0">
                <a:latin typeface="Cambria"/>
                <a:cs typeface="Cambria"/>
              </a:rPr>
              <a:t>than</a:t>
            </a:r>
            <a:r>
              <a:rPr sz="2100" spc="130" dirty="0">
                <a:latin typeface="Cambria"/>
                <a:cs typeface="Cambria"/>
              </a:rPr>
              <a:t> </a:t>
            </a:r>
            <a:r>
              <a:rPr sz="2100" spc="80" dirty="0">
                <a:latin typeface="Cambria"/>
                <a:cs typeface="Cambria"/>
              </a:rPr>
              <a:t>its</a:t>
            </a:r>
            <a:r>
              <a:rPr sz="2100" spc="125" dirty="0">
                <a:latin typeface="Cambria"/>
                <a:cs typeface="Cambria"/>
              </a:rPr>
              <a:t> </a:t>
            </a:r>
            <a:r>
              <a:rPr sz="2100" spc="75" dirty="0">
                <a:latin typeface="Cambria"/>
                <a:cs typeface="Cambria"/>
              </a:rPr>
              <a:t>average</a:t>
            </a:r>
            <a:r>
              <a:rPr sz="2100" spc="114" dirty="0">
                <a:latin typeface="Cambria"/>
                <a:cs typeface="Cambria"/>
              </a:rPr>
              <a:t> </a:t>
            </a:r>
            <a:r>
              <a:rPr sz="2100" spc="85" dirty="0">
                <a:latin typeface="Cambria"/>
                <a:cs typeface="Cambria"/>
              </a:rPr>
              <a:t>similarity</a:t>
            </a:r>
            <a:r>
              <a:rPr sz="2100" spc="125" dirty="0">
                <a:latin typeface="Cambria"/>
                <a:cs typeface="Cambria"/>
              </a:rPr>
              <a:t> </a:t>
            </a:r>
            <a:r>
              <a:rPr sz="2100" spc="20" dirty="0">
                <a:latin typeface="Cambria"/>
                <a:cs typeface="Cambria"/>
              </a:rPr>
              <a:t>for</a:t>
            </a:r>
            <a:r>
              <a:rPr sz="2100" spc="135" dirty="0">
                <a:latin typeface="Cambria"/>
                <a:cs typeface="Cambria"/>
              </a:rPr>
              <a:t> </a:t>
            </a:r>
            <a:r>
              <a:rPr sz="2100" spc="100" dirty="0">
                <a:latin typeface="Cambria"/>
                <a:cs typeface="Cambria"/>
              </a:rPr>
              <a:t>any</a:t>
            </a:r>
            <a:r>
              <a:rPr sz="2100" spc="114" dirty="0">
                <a:latin typeface="Cambria"/>
                <a:cs typeface="Cambria"/>
              </a:rPr>
              <a:t> </a:t>
            </a:r>
            <a:r>
              <a:rPr sz="2100" spc="50" dirty="0">
                <a:latin typeface="Cambria"/>
                <a:cs typeface="Cambria"/>
              </a:rPr>
              <a:t>other</a:t>
            </a:r>
            <a:r>
              <a:rPr sz="2100" spc="140" dirty="0">
                <a:latin typeface="Cambria"/>
                <a:cs typeface="Cambria"/>
              </a:rPr>
              <a:t> </a:t>
            </a:r>
            <a:r>
              <a:rPr sz="2100" spc="65" dirty="0">
                <a:latin typeface="Cambria"/>
                <a:cs typeface="Cambria"/>
              </a:rPr>
              <a:t>cluster</a:t>
            </a:r>
            <a:endParaRPr sz="2100" dirty="0">
              <a:latin typeface="Cambria"/>
              <a:cs typeface="Cambri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2"/>
          <p:cNvSpPr txBox="1">
            <a:spLocks noGrp="1"/>
          </p:cNvSpPr>
          <p:nvPr>
            <p:ph type="title"/>
          </p:nvPr>
        </p:nvSpPr>
        <p:spPr>
          <a:xfrm>
            <a:off x="535940" y="377697"/>
            <a:ext cx="7998460" cy="997709"/>
          </a:xfrm>
          <a:prstGeom prst="rect">
            <a:avLst/>
          </a:prstGeom>
        </p:spPr>
        <p:txBody>
          <a:bodyPr vert="horz" wrap="square" lIns="0" tIns="12700" rIns="0" bIns="0" rtlCol="0">
            <a:spAutoFit/>
          </a:bodyPr>
          <a:lstStyle/>
          <a:p>
            <a:pPr marL="12700">
              <a:lnSpc>
                <a:spcPct val="100000"/>
              </a:lnSpc>
              <a:spcBef>
                <a:spcPts val="100"/>
              </a:spcBef>
            </a:pPr>
            <a:r>
              <a:rPr sz="3200" b="1" spc="275" dirty="0">
                <a:solidFill>
                  <a:srgbClr val="002060"/>
                </a:solidFill>
                <a:latin typeface="Cambria"/>
                <a:cs typeface="Cambria"/>
              </a:rPr>
              <a:t>S</a:t>
            </a:r>
            <a:r>
              <a:rPr sz="2550" b="1" spc="275" dirty="0">
                <a:solidFill>
                  <a:srgbClr val="002060"/>
                </a:solidFill>
                <a:latin typeface="Cambria"/>
                <a:cs typeface="Cambria"/>
              </a:rPr>
              <a:t>IMILARITY</a:t>
            </a:r>
            <a:r>
              <a:rPr sz="2550" b="1" spc="285" dirty="0">
                <a:solidFill>
                  <a:srgbClr val="002060"/>
                </a:solidFill>
                <a:latin typeface="Cambria"/>
                <a:cs typeface="Cambria"/>
              </a:rPr>
              <a:t> </a:t>
            </a:r>
            <a:r>
              <a:rPr sz="3200" b="1" spc="350" dirty="0">
                <a:solidFill>
                  <a:srgbClr val="002060"/>
                </a:solidFill>
                <a:latin typeface="Cambria"/>
                <a:cs typeface="Cambria"/>
              </a:rPr>
              <a:t>M</a:t>
            </a:r>
            <a:r>
              <a:rPr sz="2550" b="1" spc="350" dirty="0">
                <a:solidFill>
                  <a:srgbClr val="002060"/>
                </a:solidFill>
                <a:latin typeface="Cambria"/>
                <a:cs typeface="Cambria"/>
              </a:rPr>
              <a:t>EASURE</a:t>
            </a:r>
            <a:r>
              <a:rPr sz="2550" b="1" spc="320" dirty="0">
                <a:solidFill>
                  <a:srgbClr val="002060"/>
                </a:solidFill>
                <a:latin typeface="Cambria"/>
                <a:cs typeface="Cambria"/>
              </a:rPr>
              <a:t> </a:t>
            </a:r>
            <a:r>
              <a:rPr sz="2550" b="1" spc="300" dirty="0">
                <a:solidFill>
                  <a:srgbClr val="002060"/>
                </a:solidFill>
                <a:latin typeface="Cambria"/>
                <a:cs typeface="Cambria"/>
              </a:rPr>
              <a:t>BETWEEN</a:t>
            </a:r>
            <a:endParaRPr sz="2550" b="1" dirty="0">
              <a:solidFill>
                <a:srgbClr val="002060"/>
              </a:solidFill>
              <a:latin typeface="Cambria"/>
              <a:cs typeface="Cambria"/>
            </a:endParaRPr>
          </a:p>
          <a:p>
            <a:pPr marL="12700">
              <a:lnSpc>
                <a:spcPct val="100000"/>
              </a:lnSpc>
            </a:pPr>
            <a:r>
              <a:rPr sz="3200" b="1" spc="350" dirty="0">
                <a:solidFill>
                  <a:srgbClr val="002060"/>
                </a:solidFill>
                <a:latin typeface="Cambria"/>
                <a:cs typeface="Cambria"/>
              </a:rPr>
              <a:t>C</a:t>
            </a:r>
            <a:r>
              <a:rPr sz="2550" b="1" spc="350" dirty="0">
                <a:solidFill>
                  <a:srgbClr val="002060"/>
                </a:solidFill>
                <a:latin typeface="Cambria"/>
                <a:cs typeface="Cambria"/>
              </a:rPr>
              <a:t>LUSTERS</a:t>
            </a:r>
            <a:r>
              <a:rPr sz="2550" b="1" spc="305" dirty="0">
                <a:solidFill>
                  <a:srgbClr val="002060"/>
                </a:solidFill>
                <a:latin typeface="Cambria"/>
                <a:cs typeface="Cambria"/>
              </a:rPr>
              <a:t> </a:t>
            </a:r>
            <a:r>
              <a:rPr sz="3200" b="1" spc="180" dirty="0">
                <a:solidFill>
                  <a:srgbClr val="002060"/>
                </a:solidFill>
                <a:latin typeface="Cambria"/>
                <a:cs typeface="Cambria"/>
              </a:rPr>
              <a:t>(C</a:t>
            </a:r>
            <a:r>
              <a:rPr sz="2550" b="1" spc="180" dirty="0">
                <a:solidFill>
                  <a:srgbClr val="002060"/>
                </a:solidFill>
                <a:latin typeface="Cambria"/>
                <a:cs typeface="Cambria"/>
              </a:rPr>
              <a:t>ONT</a:t>
            </a:r>
            <a:r>
              <a:rPr sz="3200" b="1" spc="180" dirty="0">
                <a:solidFill>
                  <a:srgbClr val="002060"/>
                </a:solidFill>
                <a:latin typeface="Cambria"/>
                <a:cs typeface="Cambria"/>
              </a:rPr>
              <a:t>.)</a:t>
            </a:r>
            <a:endParaRPr sz="3200" b="1" dirty="0">
              <a:solidFill>
                <a:srgbClr val="002060"/>
              </a:solidFill>
              <a:latin typeface="Cambria"/>
              <a:cs typeface="Cambria"/>
            </a:endParaRPr>
          </a:p>
        </p:txBody>
      </p:sp>
      <p:sp>
        <p:nvSpPr>
          <p:cNvPr id="10" name="object 3"/>
          <p:cNvSpPr txBox="1"/>
          <p:nvPr/>
        </p:nvSpPr>
        <p:spPr>
          <a:xfrm>
            <a:off x="535940" y="1554879"/>
            <a:ext cx="7310755" cy="3474720"/>
          </a:xfrm>
          <a:prstGeom prst="rect">
            <a:avLst/>
          </a:prstGeom>
        </p:spPr>
        <p:txBody>
          <a:bodyPr vert="horz" wrap="square" lIns="0" tIns="86360" rIns="0" bIns="0" rtlCol="0">
            <a:spAutoFit/>
          </a:bodyPr>
          <a:lstStyle/>
          <a:p>
            <a:pPr marL="285115" indent="-273050" algn="just">
              <a:lnSpc>
                <a:spcPct val="100000"/>
              </a:lnSpc>
              <a:spcBef>
                <a:spcPts val="680"/>
              </a:spcBef>
              <a:buClr>
                <a:srgbClr val="FD8537"/>
              </a:buClr>
              <a:buSzPct val="68750"/>
              <a:buFont typeface="Wingdings"/>
              <a:buChar char=""/>
              <a:tabLst>
                <a:tab pos="285750" algn="l"/>
              </a:tabLst>
            </a:pPr>
            <a:r>
              <a:rPr sz="2400" spc="75" dirty="0">
                <a:latin typeface="Cambria"/>
                <a:cs typeface="Cambria"/>
              </a:rPr>
              <a:t>Ward’s</a:t>
            </a:r>
            <a:r>
              <a:rPr sz="2400" spc="80" dirty="0">
                <a:latin typeface="Cambria"/>
                <a:cs typeface="Cambria"/>
              </a:rPr>
              <a:t> </a:t>
            </a:r>
            <a:r>
              <a:rPr sz="2400" spc="60" dirty="0">
                <a:latin typeface="Cambria"/>
                <a:cs typeface="Cambria"/>
              </a:rPr>
              <a:t>method</a:t>
            </a:r>
            <a:endParaRPr sz="2400" dirty="0">
              <a:latin typeface="Cambria"/>
              <a:cs typeface="Cambria"/>
            </a:endParaRPr>
          </a:p>
          <a:p>
            <a:pPr marL="652145" marR="5715" lvl="1" indent="-273050" algn="just">
              <a:lnSpc>
                <a:spcPct val="100000"/>
              </a:lnSpc>
              <a:spcBef>
                <a:spcPts val="509"/>
              </a:spcBef>
              <a:buClr>
                <a:srgbClr val="FD8537"/>
              </a:buClr>
              <a:buSzPct val="78571"/>
              <a:buFont typeface="Segoe UI Symbol"/>
              <a:buChar char="⚫"/>
              <a:tabLst>
                <a:tab pos="652780" algn="l"/>
              </a:tabLst>
            </a:pPr>
            <a:r>
              <a:rPr sz="2100" spc="105" dirty="0">
                <a:latin typeface="Cambria"/>
                <a:cs typeface="Cambria"/>
              </a:rPr>
              <a:t>Clusters </a:t>
            </a:r>
            <a:r>
              <a:rPr sz="2100" spc="70" dirty="0">
                <a:latin typeface="Cambria"/>
                <a:cs typeface="Cambria"/>
              </a:rPr>
              <a:t>are </a:t>
            </a:r>
            <a:r>
              <a:rPr sz="2100" spc="40" dirty="0">
                <a:latin typeface="Cambria"/>
                <a:cs typeface="Cambria"/>
              </a:rPr>
              <a:t>joined</a:t>
            </a:r>
            <a:r>
              <a:rPr sz="2100" spc="45" dirty="0">
                <a:latin typeface="Cambria"/>
                <a:cs typeface="Cambria"/>
              </a:rPr>
              <a:t> </a:t>
            </a:r>
            <a:r>
              <a:rPr sz="2100" dirty="0">
                <a:latin typeface="Cambria"/>
                <a:cs typeface="Cambria"/>
              </a:rPr>
              <a:t>so</a:t>
            </a:r>
            <a:r>
              <a:rPr sz="2100" spc="459" dirty="0">
                <a:latin typeface="Cambria"/>
                <a:cs typeface="Cambria"/>
              </a:rPr>
              <a:t> </a:t>
            </a:r>
            <a:r>
              <a:rPr sz="2100" spc="114" dirty="0">
                <a:latin typeface="Cambria"/>
                <a:cs typeface="Cambria"/>
              </a:rPr>
              <a:t>that </a:t>
            </a:r>
            <a:r>
              <a:rPr sz="2100" spc="75" dirty="0">
                <a:latin typeface="Cambria"/>
                <a:cs typeface="Cambria"/>
              </a:rPr>
              <a:t>their </a:t>
            </a:r>
            <a:r>
              <a:rPr sz="2100" spc="60" dirty="0">
                <a:latin typeface="Cambria"/>
                <a:cs typeface="Cambria"/>
              </a:rPr>
              <a:t>merger  </a:t>
            </a:r>
            <a:r>
              <a:rPr sz="2100" spc="80" dirty="0">
                <a:latin typeface="Cambria"/>
                <a:cs typeface="Cambria"/>
              </a:rPr>
              <a:t>minimizes </a:t>
            </a:r>
            <a:r>
              <a:rPr sz="2100" spc="85" dirty="0">
                <a:latin typeface="Cambria"/>
                <a:cs typeface="Cambria"/>
              </a:rPr>
              <a:t> </a:t>
            </a:r>
            <a:r>
              <a:rPr sz="2100" spc="80" dirty="0">
                <a:latin typeface="Cambria"/>
                <a:cs typeface="Cambria"/>
              </a:rPr>
              <a:t>the </a:t>
            </a:r>
            <a:r>
              <a:rPr sz="2100" spc="65" dirty="0">
                <a:latin typeface="Cambria"/>
                <a:cs typeface="Cambria"/>
              </a:rPr>
              <a:t>increase </a:t>
            </a:r>
            <a:r>
              <a:rPr sz="2100" spc="90" dirty="0">
                <a:latin typeface="Cambria"/>
                <a:cs typeface="Cambria"/>
              </a:rPr>
              <a:t>in </a:t>
            </a:r>
            <a:r>
              <a:rPr sz="2100" spc="80" dirty="0">
                <a:latin typeface="Cambria"/>
                <a:cs typeface="Cambria"/>
              </a:rPr>
              <a:t>the </a:t>
            </a:r>
            <a:r>
              <a:rPr sz="2100" spc="100" dirty="0">
                <a:latin typeface="Cambria"/>
                <a:cs typeface="Cambria"/>
              </a:rPr>
              <a:t>sum </a:t>
            </a:r>
            <a:r>
              <a:rPr sz="2100" spc="-5" dirty="0">
                <a:latin typeface="Cambria"/>
                <a:cs typeface="Cambria"/>
              </a:rPr>
              <a:t>of</a:t>
            </a:r>
            <a:r>
              <a:rPr sz="2100" dirty="0">
                <a:latin typeface="Cambria"/>
                <a:cs typeface="Cambria"/>
              </a:rPr>
              <a:t> </a:t>
            </a:r>
            <a:r>
              <a:rPr sz="2100" spc="80" dirty="0">
                <a:latin typeface="Cambria"/>
                <a:cs typeface="Cambria"/>
              </a:rPr>
              <a:t>the </a:t>
            </a:r>
            <a:r>
              <a:rPr sz="2100" spc="70" dirty="0">
                <a:latin typeface="Cambria"/>
                <a:cs typeface="Cambria"/>
              </a:rPr>
              <a:t>distances </a:t>
            </a:r>
            <a:r>
              <a:rPr sz="2100" spc="45" dirty="0">
                <a:latin typeface="Cambria"/>
                <a:cs typeface="Cambria"/>
              </a:rPr>
              <a:t>from</a:t>
            </a:r>
            <a:r>
              <a:rPr sz="2100" spc="50" dirty="0">
                <a:latin typeface="Cambria"/>
                <a:cs typeface="Cambria"/>
              </a:rPr>
              <a:t> </a:t>
            </a:r>
            <a:r>
              <a:rPr sz="2100" spc="70" dirty="0">
                <a:latin typeface="Cambria"/>
                <a:cs typeface="Cambria"/>
              </a:rPr>
              <a:t>each </a:t>
            </a:r>
            <a:r>
              <a:rPr sz="2100" spc="75" dirty="0">
                <a:latin typeface="Cambria"/>
                <a:cs typeface="Cambria"/>
              </a:rPr>
              <a:t> </a:t>
            </a:r>
            <a:r>
              <a:rPr sz="2100" spc="80" dirty="0">
                <a:latin typeface="Cambria"/>
                <a:cs typeface="Cambria"/>
              </a:rPr>
              <a:t>individual</a:t>
            </a:r>
            <a:r>
              <a:rPr sz="2100" spc="85" dirty="0">
                <a:latin typeface="Cambria"/>
                <a:cs typeface="Cambria"/>
              </a:rPr>
              <a:t> </a:t>
            </a:r>
            <a:r>
              <a:rPr sz="2100" spc="50" dirty="0">
                <a:latin typeface="Cambria"/>
                <a:cs typeface="Cambria"/>
              </a:rPr>
              <a:t>document</a:t>
            </a:r>
            <a:r>
              <a:rPr sz="2100" spc="55" dirty="0">
                <a:latin typeface="Cambria"/>
                <a:cs typeface="Cambria"/>
              </a:rPr>
              <a:t> </a:t>
            </a:r>
            <a:r>
              <a:rPr sz="2100" spc="15" dirty="0">
                <a:latin typeface="Cambria"/>
                <a:cs typeface="Cambria"/>
              </a:rPr>
              <a:t>to</a:t>
            </a:r>
            <a:r>
              <a:rPr sz="2100" spc="20" dirty="0">
                <a:latin typeface="Cambria"/>
                <a:cs typeface="Cambria"/>
              </a:rPr>
              <a:t> </a:t>
            </a:r>
            <a:r>
              <a:rPr sz="2100" spc="80" dirty="0">
                <a:latin typeface="Cambria"/>
                <a:cs typeface="Cambria"/>
              </a:rPr>
              <a:t>the</a:t>
            </a:r>
            <a:r>
              <a:rPr sz="2100" spc="85" dirty="0">
                <a:latin typeface="Cambria"/>
                <a:cs typeface="Cambria"/>
              </a:rPr>
              <a:t> </a:t>
            </a:r>
            <a:r>
              <a:rPr sz="2100" spc="45" dirty="0">
                <a:latin typeface="Cambria"/>
                <a:cs typeface="Cambria"/>
              </a:rPr>
              <a:t>centroid</a:t>
            </a:r>
            <a:r>
              <a:rPr sz="2100" spc="50" dirty="0">
                <a:latin typeface="Cambria"/>
                <a:cs typeface="Cambria"/>
              </a:rPr>
              <a:t> </a:t>
            </a:r>
            <a:r>
              <a:rPr sz="2100" spc="-5" dirty="0">
                <a:latin typeface="Cambria"/>
                <a:cs typeface="Cambria"/>
              </a:rPr>
              <a:t>of</a:t>
            </a:r>
            <a:r>
              <a:rPr sz="2100" dirty="0">
                <a:latin typeface="Cambria"/>
                <a:cs typeface="Cambria"/>
              </a:rPr>
              <a:t> </a:t>
            </a:r>
            <a:r>
              <a:rPr sz="2100" spc="80" dirty="0">
                <a:latin typeface="Cambria"/>
                <a:cs typeface="Cambria"/>
              </a:rPr>
              <a:t>the</a:t>
            </a:r>
            <a:r>
              <a:rPr sz="2100" spc="85" dirty="0">
                <a:latin typeface="Cambria"/>
                <a:cs typeface="Cambria"/>
              </a:rPr>
              <a:t> </a:t>
            </a:r>
            <a:r>
              <a:rPr sz="2100" spc="70" dirty="0">
                <a:latin typeface="Cambria"/>
                <a:cs typeface="Cambria"/>
              </a:rPr>
              <a:t>cluster </a:t>
            </a:r>
            <a:r>
              <a:rPr sz="2100" spc="75" dirty="0">
                <a:latin typeface="Cambria"/>
                <a:cs typeface="Cambria"/>
              </a:rPr>
              <a:t> containing</a:t>
            </a:r>
            <a:r>
              <a:rPr sz="2100" spc="114" dirty="0">
                <a:latin typeface="Cambria"/>
                <a:cs typeface="Cambria"/>
              </a:rPr>
              <a:t> </a:t>
            </a:r>
            <a:r>
              <a:rPr sz="2100" spc="85" dirty="0">
                <a:latin typeface="Cambria"/>
                <a:cs typeface="Cambria"/>
              </a:rPr>
              <a:t>it</a:t>
            </a:r>
            <a:endParaRPr sz="2100" dirty="0">
              <a:latin typeface="Cambria"/>
              <a:cs typeface="Cambria"/>
            </a:endParaRPr>
          </a:p>
          <a:p>
            <a:pPr marL="652145" marR="5080" lvl="1" indent="-273050" algn="just">
              <a:lnSpc>
                <a:spcPct val="100000"/>
              </a:lnSpc>
              <a:spcBef>
                <a:spcPts val="505"/>
              </a:spcBef>
              <a:buClr>
                <a:srgbClr val="FD8537"/>
              </a:buClr>
              <a:buSzPct val="78571"/>
              <a:buFont typeface="Segoe UI Symbol"/>
              <a:buChar char="⚫"/>
              <a:tabLst>
                <a:tab pos="652780" algn="l"/>
              </a:tabLst>
            </a:pPr>
            <a:r>
              <a:rPr sz="2100" spc="114" dirty="0">
                <a:latin typeface="Cambria"/>
                <a:cs typeface="Cambria"/>
              </a:rPr>
              <a:t>If </a:t>
            </a:r>
            <a:r>
              <a:rPr sz="2100" spc="65" dirty="0">
                <a:latin typeface="Cambria"/>
                <a:cs typeface="Cambria"/>
              </a:rPr>
              <a:t>cluster </a:t>
            </a:r>
            <a:r>
              <a:rPr sz="2100" spc="204" dirty="0">
                <a:latin typeface="Cambria"/>
                <a:cs typeface="Cambria"/>
              </a:rPr>
              <a:t>A </a:t>
            </a:r>
            <a:r>
              <a:rPr sz="2100" spc="55" dirty="0">
                <a:latin typeface="Cambria"/>
                <a:cs typeface="Cambria"/>
              </a:rPr>
              <a:t>merged </a:t>
            </a:r>
            <a:r>
              <a:rPr sz="2100" spc="75" dirty="0">
                <a:latin typeface="Cambria"/>
                <a:cs typeface="Cambria"/>
              </a:rPr>
              <a:t>with </a:t>
            </a:r>
            <a:r>
              <a:rPr sz="2100" spc="70" dirty="0">
                <a:latin typeface="Cambria"/>
                <a:cs typeface="Cambria"/>
              </a:rPr>
              <a:t>either cluster </a:t>
            </a:r>
            <a:r>
              <a:rPr sz="2100" spc="229" dirty="0">
                <a:latin typeface="Cambria"/>
                <a:cs typeface="Cambria"/>
              </a:rPr>
              <a:t>B </a:t>
            </a:r>
            <a:r>
              <a:rPr sz="2100" dirty="0">
                <a:latin typeface="Cambria"/>
                <a:cs typeface="Cambria"/>
              </a:rPr>
              <a:t>or </a:t>
            </a:r>
            <a:r>
              <a:rPr sz="2100" spc="70" dirty="0">
                <a:latin typeface="Cambria"/>
                <a:cs typeface="Cambria"/>
              </a:rPr>
              <a:t>cluster </a:t>
            </a:r>
            <a:r>
              <a:rPr sz="2100" spc="240" dirty="0">
                <a:latin typeface="Cambria"/>
                <a:cs typeface="Cambria"/>
              </a:rPr>
              <a:t>C, </a:t>
            </a:r>
            <a:r>
              <a:rPr sz="2100" spc="245" dirty="0">
                <a:latin typeface="Cambria"/>
                <a:cs typeface="Cambria"/>
              </a:rPr>
              <a:t> </a:t>
            </a:r>
            <a:r>
              <a:rPr sz="2100" spc="80" dirty="0">
                <a:latin typeface="Cambria"/>
                <a:cs typeface="Cambria"/>
              </a:rPr>
              <a:t>the </a:t>
            </a:r>
            <a:r>
              <a:rPr sz="2100" spc="45" dirty="0">
                <a:latin typeface="Cambria"/>
                <a:cs typeface="Cambria"/>
              </a:rPr>
              <a:t>centroids </a:t>
            </a:r>
            <a:r>
              <a:rPr sz="2100" spc="20" dirty="0">
                <a:latin typeface="Cambria"/>
                <a:cs typeface="Cambria"/>
              </a:rPr>
              <a:t>for </a:t>
            </a:r>
            <a:r>
              <a:rPr sz="2100" spc="80" dirty="0">
                <a:latin typeface="Cambria"/>
                <a:cs typeface="Cambria"/>
              </a:rPr>
              <a:t>the </a:t>
            </a:r>
            <a:r>
              <a:rPr sz="2100" spc="65" dirty="0">
                <a:latin typeface="Cambria"/>
                <a:cs typeface="Cambria"/>
              </a:rPr>
              <a:t>potential </a:t>
            </a:r>
            <a:r>
              <a:rPr sz="2100" spc="70" dirty="0">
                <a:latin typeface="Cambria"/>
                <a:cs typeface="Cambria"/>
              </a:rPr>
              <a:t>cluster </a:t>
            </a:r>
            <a:r>
              <a:rPr sz="2100" spc="220" dirty="0">
                <a:latin typeface="Cambria"/>
                <a:cs typeface="Cambria"/>
              </a:rPr>
              <a:t>AB </a:t>
            </a:r>
            <a:r>
              <a:rPr sz="2100" spc="90" dirty="0">
                <a:latin typeface="Cambria"/>
                <a:cs typeface="Cambria"/>
              </a:rPr>
              <a:t>and </a:t>
            </a:r>
            <a:r>
              <a:rPr sz="2100" spc="265" dirty="0">
                <a:latin typeface="Cambria"/>
                <a:cs typeface="Cambria"/>
              </a:rPr>
              <a:t>AC </a:t>
            </a:r>
            <a:r>
              <a:rPr sz="2100" spc="70" dirty="0">
                <a:latin typeface="Cambria"/>
                <a:cs typeface="Cambria"/>
              </a:rPr>
              <a:t>are </a:t>
            </a:r>
            <a:r>
              <a:rPr sz="2100" spc="75" dirty="0">
                <a:latin typeface="Cambria"/>
                <a:cs typeface="Cambria"/>
              </a:rPr>
              <a:t> </a:t>
            </a:r>
            <a:r>
              <a:rPr sz="2100" spc="45" dirty="0">
                <a:latin typeface="Cambria"/>
                <a:cs typeface="Cambria"/>
              </a:rPr>
              <a:t>computed</a:t>
            </a:r>
            <a:r>
              <a:rPr sz="2100" spc="50" dirty="0">
                <a:latin typeface="Cambria"/>
                <a:cs typeface="Cambria"/>
              </a:rPr>
              <a:t> </a:t>
            </a:r>
            <a:r>
              <a:rPr sz="2100" spc="105" dirty="0">
                <a:latin typeface="Cambria"/>
                <a:cs typeface="Cambria"/>
              </a:rPr>
              <a:t>as </a:t>
            </a:r>
            <a:r>
              <a:rPr sz="2100" spc="50" dirty="0">
                <a:latin typeface="Cambria"/>
                <a:cs typeface="Cambria"/>
              </a:rPr>
              <a:t>well</a:t>
            </a:r>
            <a:r>
              <a:rPr sz="2100" spc="55" dirty="0">
                <a:latin typeface="Cambria"/>
                <a:cs typeface="Cambria"/>
              </a:rPr>
              <a:t> </a:t>
            </a:r>
            <a:r>
              <a:rPr sz="2100" spc="105" dirty="0">
                <a:latin typeface="Cambria"/>
                <a:cs typeface="Cambria"/>
              </a:rPr>
              <a:t>as </a:t>
            </a:r>
            <a:r>
              <a:rPr sz="2100" spc="80" dirty="0">
                <a:latin typeface="Cambria"/>
                <a:cs typeface="Cambria"/>
              </a:rPr>
              <a:t>the </a:t>
            </a:r>
            <a:r>
              <a:rPr sz="2100" spc="110" dirty="0">
                <a:latin typeface="Cambria"/>
                <a:cs typeface="Cambria"/>
              </a:rPr>
              <a:t>maximum </a:t>
            </a:r>
            <a:r>
              <a:rPr sz="2100" spc="65" dirty="0">
                <a:latin typeface="Cambria"/>
                <a:cs typeface="Cambria"/>
              </a:rPr>
              <a:t>distance</a:t>
            </a:r>
            <a:r>
              <a:rPr sz="2100" spc="70" dirty="0">
                <a:latin typeface="Cambria"/>
                <a:cs typeface="Cambria"/>
              </a:rPr>
              <a:t> </a:t>
            </a:r>
            <a:r>
              <a:rPr sz="2100" spc="-5" dirty="0">
                <a:latin typeface="Cambria"/>
                <a:cs typeface="Cambria"/>
              </a:rPr>
              <a:t>of</a:t>
            </a:r>
            <a:r>
              <a:rPr sz="2100" dirty="0">
                <a:latin typeface="Cambria"/>
                <a:cs typeface="Cambria"/>
              </a:rPr>
              <a:t> </a:t>
            </a:r>
            <a:r>
              <a:rPr sz="2100" spc="100" dirty="0">
                <a:latin typeface="Cambria"/>
                <a:cs typeface="Cambria"/>
              </a:rPr>
              <a:t>any </a:t>
            </a:r>
            <a:r>
              <a:rPr sz="2100" spc="105" dirty="0">
                <a:latin typeface="Cambria"/>
                <a:cs typeface="Cambria"/>
              </a:rPr>
              <a:t> </a:t>
            </a:r>
            <a:r>
              <a:rPr sz="2100" spc="50" dirty="0">
                <a:latin typeface="Cambria"/>
                <a:cs typeface="Cambria"/>
              </a:rPr>
              <a:t>document </a:t>
            </a:r>
            <a:r>
              <a:rPr sz="2100" spc="15" dirty="0">
                <a:latin typeface="Cambria"/>
                <a:cs typeface="Cambria"/>
              </a:rPr>
              <a:t>to </a:t>
            </a:r>
            <a:r>
              <a:rPr sz="2100" spc="80" dirty="0">
                <a:latin typeface="Cambria"/>
                <a:cs typeface="Cambria"/>
              </a:rPr>
              <a:t>the </a:t>
            </a:r>
            <a:r>
              <a:rPr sz="2100" spc="55" dirty="0">
                <a:latin typeface="Cambria"/>
                <a:cs typeface="Cambria"/>
              </a:rPr>
              <a:t>centroid. </a:t>
            </a:r>
            <a:r>
              <a:rPr sz="2100" spc="100" dirty="0">
                <a:latin typeface="Cambria"/>
                <a:cs typeface="Cambria"/>
              </a:rPr>
              <a:t>The </a:t>
            </a:r>
            <a:r>
              <a:rPr sz="2100" spc="70" dirty="0">
                <a:latin typeface="Cambria"/>
                <a:cs typeface="Cambria"/>
              </a:rPr>
              <a:t>cluster </a:t>
            </a:r>
            <a:r>
              <a:rPr sz="2100" spc="75" dirty="0">
                <a:latin typeface="Cambria"/>
                <a:cs typeface="Cambria"/>
              </a:rPr>
              <a:t>with </a:t>
            </a:r>
            <a:r>
              <a:rPr sz="2100" spc="80" dirty="0">
                <a:latin typeface="Cambria"/>
                <a:cs typeface="Cambria"/>
              </a:rPr>
              <a:t>the </a:t>
            </a:r>
            <a:r>
              <a:rPr sz="2100" spc="35" dirty="0">
                <a:latin typeface="Cambria"/>
                <a:cs typeface="Cambria"/>
              </a:rPr>
              <a:t>lowest </a:t>
            </a:r>
            <a:r>
              <a:rPr sz="2100" spc="40" dirty="0">
                <a:latin typeface="Cambria"/>
                <a:cs typeface="Cambria"/>
              </a:rPr>
              <a:t> </a:t>
            </a:r>
            <a:r>
              <a:rPr sz="2100" spc="110" dirty="0">
                <a:latin typeface="Cambria"/>
                <a:cs typeface="Cambria"/>
              </a:rPr>
              <a:t>maximum</a:t>
            </a:r>
            <a:r>
              <a:rPr sz="2100" spc="95" dirty="0">
                <a:latin typeface="Cambria"/>
                <a:cs typeface="Cambria"/>
              </a:rPr>
              <a:t> </a:t>
            </a:r>
            <a:r>
              <a:rPr sz="2100" spc="70" dirty="0">
                <a:latin typeface="Cambria"/>
                <a:cs typeface="Cambria"/>
              </a:rPr>
              <a:t>is</a:t>
            </a:r>
            <a:r>
              <a:rPr sz="2100" spc="130" dirty="0">
                <a:latin typeface="Cambria"/>
                <a:cs typeface="Cambria"/>
              </a:rPr>
              <a:t> </a:t>
            </a:r>
            <a:r>
              <a:rPr sz="2100" spc="60" dirty="0">
                <a:latin typeface="Cambria"/>
                <a:cs typeface="Cambria"/>
              </a:rPr>
              <a:t>used</a:t>
            </a:r>
            <a:endParaRPr sz="2100" dirty="0">
              <a:latin typeface="Cambria"/>
              <a:cs typeface="Cambri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4569460" cy="474489"/>
          </a:xfrm>
          <a:prstGeom prst="rect">
            <a:avLst/>
          </a:prstGeom>
        </p:spPr>
        <p:txBody>
          <a:bodyPr vert="horz" wrap="square" lIns="0" tIns="12700" rIns="0" bIns="0" rtlCol="0">
            <a:spAutoFit/>
          </a:bodyPr>
          <a:lstStyle/>
          <a:p>
            <a:pPr marL="12700">
              <a:lnSpc>
                <a:spcPct val="100000"/>
              </a:lnSpc>
              <a:spcBef>
                <a:spcPts val="100"/>
              </a:spcBef>
            </a:pPr>
            <a:r>
              <a:rPr sz="3000" b="1" spc="290" dirty="0">
                <a:solidFill>
                  <a:srgbClr val="002060"/>
                </a:solidFill>
                <a:latin typeface="Cambria"/>
                <a:cs typeface="Cambria"/>
              </a:rPr>
              <a:t>A</a:t>
            </a:r>
            <a:r>
              <a:rPr b="1" spc="290" dirty="0">
                <a:solidFill>
                  <a:srgbClr val="002060"/>
                </a:solidFill>
                <a:latin typeface="Cambria"/>
                <a:cs typeface="Cambria"/>
              </a:rPr>
              <a:t>NALYSIS</a:t>
            </a:r>
            <a:r>
              <a:rPr b="1" spc="250" dirty="0">
                <a:solidFill>
                  <a:srgbClr val="002060"/>
                </a:solidFill>
                <a:latin typeface="Cambria"/>
                <a:cs typeface="Cambria"/>
              </a:rPr>
              <a:t> </a:t>
            </a:r>
            <a:r>
              <a:rPr b="1" spc="300" dirty="0">
                <a:solidFill>
                  <a:srgbClr val="002060"/>
                </a:solidFill>
                <a:latin typeface="Cambria"/>
                <a:cs typeface="Cambria"/>
              </a:rPr>
              <a:t>OF</a:t>
            </a:r>
            <a:r>
              <a:rPr b="1" spc="265" dirty="0">
                <a:solidFill>
                  <a:srgbClr val="002060"/>
                </a:solidFill>
                <a:latin typeface="Cambria"/>
                <a:cs typeface="Cambria"/>
              </a:rPr>
              <a:t> </a:t>
            </a:r>
            <a:r>
              <a:rPr sz="3000" b="1" spc="400" dirty="0">
                <a:solidFill>
                  <a:srgbClr val="002060"/>
                </a:solidFill>
                <a:latin typeface="Cambria"/>
                <a:cs typeface="Cambria"/>
              </a:rPr>
              <a:t>HACM</a:t>
            </a:r>
            <a:endParaRPr sz="3000" b="1" dirty="0">
              <a:solidFill>
                <a:srgbClr val="002060"/>
              </a:solidFill>
              <a:latin typeface="Cambria"/>
              <a:cs typeface="Cambria"/>
            </a:endParaRPr>
          </a:p>
        </p:txBody>
      </p:sp>
      <p:sp>
        <p:nvSpPr>
          <p:cNvPr id="10" name="object 11"/>
          <p:cNvSpPr txBox="1"/>
          <p:nvPr/>
        </p:nvSpPr>
        <p:spPr>
          <a:xfrm>
            <a:off x="535940" y="1592326"/>
            <a:ext cx="4070350" cy="720725"/>
          </a:xfrm>
          <a:prstGeom prst="rect">
            <a:avLst/>
          </a:prstGeom>
        </p:spPr>
        <p:txBody>
          <a:bodyPr vert="horz" wrap="square" lIns="0" tIns="53975" rIns="0" bIns="0" rtlCol="0">
            <a:spAutoFit/>
          </a:bodyPr>
          <a:lstStyle/>
          <a:p>
            <a:pPr marL="286385" marR="5080" indent="-274320">
              <a:lnSpc>
                <a:spcPts val="2590"/>
              </a:lnSpc>
              <a:spcBef>
                <a:spcPts val="425"/>
              </a:spcBef>
              <a:buClr>
                <a:srgbClr val="FD8537"/>
              </a:buClr>
              <a:buSzPct val="68750"/>
              <a:buFont typeface="Wingdings"/>
              <a:buChar char=""/>
              <a:tabLst>
                <a:tab pos="287020" algn="l"/>
                <a:tab pos="1529715" algn="l"/>
                <a:tab pos="2846705" algn="l"/>
              </a:tabLst>
            </a:pPr>
            <a:r>
              <a:rPr sz="2400" spc="75" dirty="0">
                <a:latin typeface="Cambria"/>
                <a:cs typeface="Cambria"/>
              </a:rPr>
              <a:t>Ward’s</a:t>
            </a:r>
            <a:r>
              <a:rPr sz="2400" dirty="0">
                <a:latin typeface="Cambria"/>
                <a:cs typeface="Cambria"/>
              </a:rPr>
              <a:t>	</a:t>
            </a:r>
            <a:r>
              <a:rPr sz="2400" spc="60" dirty="0">
                <a:latin typeface="Cambria"/>
                <a:cs typeface="Cambria"/>
              </a:rPr>
              <a:t>metho</a:t>
            </a:r>
            <a:r>
              <a:rPr sz="2400" spc="65" dirty="0">
                <a:latin typeface="Cambria"/>
                <a:cs typeface="Cambria"/>
              </a:rPr>
              <a:t>d</a:t>
            </a:r>
            <a:r>
              <a:rPr sz="2400" dirty="0">
                <a:latin typeface="Cambria"/>
                <a:cs typeface="Cambria"/>
              </a:rPr>
              <a:t>	</a:t>
            </a:r>
            <a:r>
              <a:rPr sz="2400" spc="85" dirty="0">
                <a:latin typeface="Cambria"/>
                <a:cs typeface="Cambria"/>
              </a:rPr>
              <a:t>typ</a:t>
            </a:r>
            <a:r>
              <a:rPr sz="2400" spc="40" dirty="0">
                <a:latin typeface="Cambria"/>
                <a:cs typeface="Cambria"/>
              </a:rPr>
              <a:t>i</a:t>
            </a:r>
            <a:r>
              <a:rPr sz="2400" spc="100" dirty="0">
                <a:latin typeface="Cambria"/>
                <a:cs typeface="Cambria"/>
              </a:rPr>
              <a:t>cal</a:t>
            </a:r>
            <a:r>
              <a:rPr sz="2400" spc="50" dirty="0">
                <a:latin typeface="Cambria"/>
                <a:cs typeface="Cambria"/>
              </a:rPr>
              <a:t>l</a:t>
            </a:r>
            <a:r>
              <a:rPr sz="2400" spc="45" dirty="0">
                <a:latin typeface="Cambria"/>
                <a:cs typeface="Cambria"/>
              </a:rPr>
              <a:t>y  </a:t>
            </a:r>
            <a:r>
              <a:rPr sz="2400" spc="90" dirty="0">
                <a:latin typeface="Cambria"/>
                <a:cs typeface="Cambria"/>
              </a:rPr>
              <a:t>implement</a:t>
            </a:r>
            <a:endParaRPr sz="2400" dirty="0">
              <a:latin typeface="Cambria"/>
              <a:cs typeface="Cambria"/>
            </a:endParaRPr>
          </a:p>
        </p:txBody>
      </p:sp>
      <p:sp>
        <p:nvSpPr>
          <p:cNvPr id="18" name="object 10"/>
          <p:cNvSpPr txBox="1"/>
          <p:nvPr/>
        </p:nvSpPr>
        <p:spPr>
          <a:xfrm>
            <a:off x="4842255" y="1592326"/>
            <a:ext cx="3152140" cy="391160"/>
          </a:xfrm>
          <a:prstGeom prst="rect">
            <a:avLst/>
          </a:prstGeom>
        </p:spPr>
        <p:txBody>
          <a:bodyPr vert="horz" wrap="square" lIns="0" tIns="12700" rIns="0" bIns="0" rtlCol="0">
            <a:spAutoFit/>
          </a:bodyPr>
          <a:lstStyle/>
          <a:p>
            <a:pPr marL="12700">
              <a:lnSpc>
                <a:spcPct val="100000"/>
              </a:lnSpc>
              <a:spcBef>
                <a:spcPts val="100"/>
              </a:spcBef>
              <a:tabLst>
                <a:tab pos="877569" algn="l"/>
                <a:tab pos="1595120" algn="l"/>
                <a:tab pos="2865755" algn="l"/>
              </a:tabLst>
            </a:pPr>
            <a:r>
              <a:rPr sz="2400" spc="25" dirty="0">
                <a:latin typeface="Cambria"/>
                <a:cs typeface="Cambria"/>
              </a:rPr>
              <a:t>too</a:t>
            </a:r>
            <a:r>
              <a:rPr sz="2400" spc="35" dirty="0">
                <a:latin typeface="Cambria"/>
                <a:cs typeface="Cambria"/>
              </a:rPr>
              <a:t>k</a:t>
            </a:r>
            <a:r>
              <a:rPr sz="2400" dirty="0">
                <a:latin typeface="Cambria"/>
                <a:cs typeface="Cambria"/>
              </a:rPr>
              <a:t>	</a:t>
            </a:r>
            <a:r>
              <a:rPr sz="2400" spc="85" dirty="0">
                <a:latin typeface="Cambria"/>
                <a:cs typeface="Cambria"/>
              </a:rPr>
              <a:t>th</a:t>
            </a:r>
            <a:r>
              <a:rPr sz="2400" spc="100" dirty="0">
                <a:latin typeface="Cambria"/>
                <a:cs typeface="Cambria"/>
              </a:rPr>
              <a:t>e</a:t>
            </a:r>
            <a:r>
              <a:rPr sz="2400" dirty="0">
                <a:latin typeface="Cambria"/>
                <a:cs typeface="Cambria"/>
              </a:rPr>
              <a:t>	</a:t>
            </a:r>
            <a:r>
              <a:rPr sz="2400" spc="45" dirty="0">
                <a:latin typeface="Cambria"/>
                <a:cs typeface="Cambria"/>
              </a:rPr>
              <a:t>lo</a:t>
            </a:r>
            <a:r>
              <a:rPr sz="2400" spc="50" dirty="0">
                <a:latin typeface="Cambria"/>
                <a:cs typeface="Cambria"/>
              </a:rPr>
              <a:t>n</a:t>
            </a:r>
            <a:r>
              <a:rPr sz="2400" spc="80" dirty="0">
                <a:latin typeface="Cambria"/>
                <a:cs typeface="Cambria"/>
              </a:rPr>
              <a:t>ges</a:t>
            </a:r>
            <a:r>
              <a:rPr sz="2400" spc="60" dirty="0">
                <a:latin typeface="Cambria"/>
                <a:cs typeface="Cambria"/>
              </a:rPr>
              <a:t>t</a:t>
            </a:r>
            <a:r>
              <a:rPr sz="2400" dirty="0">
                <a:latin typeface="Cambria"/>
                <a:cs typeface="Cambria"/>
              </a:rPr>
              <a:t>	</a:t>
            </a:r>
            <a:r>
              <a:rPr sz="2400" spc="25" dirty="0">
                <a:latin typeface="Cambria"/>
                <a:cs typeface="Cambria"/>
              </a:rPr>
              <a:t>to</a:t>
            </a:r>
            <a:endParaRPr sz="2400" dirty="0">
              <a:latin typeface="Cambria"/>
              <a:cs typeface="Cambria"/>
            </a:endParaRPr>
          </a:p>
        </p:txBody>
      </p:sp>
      <p:sp>
        <p:nvSpPr>
          <p:cNvPr id="19" name="object 12"/>
          <p:cNvSpPr txBox="1"/>
          <p:nvPr/>
        </p:nvSpPr>
        <p:spPr>
          <a:xfrm>
            <a:off x="535940" y="2326894"/>
            <a:ext cx="7459345" cy="3912235"/>
          </a:xfrm>
          <a:prstGeom prst="rect">
            <a:avLst/>
          </a:prstGeom>
        </p:spPr>
        <p:txBody>
          <a:bodyPr vert="horz" wrap="square" lIns="0" tIns="53975" rIns="0" bIns="0" rtlCol="0">
            <a:spAutoFit/>
          </a:bodyPr>
          <a:lstStyle/>
          <a:p>
            <a:pPr marL="286385" marR="6350" indent="-274320" algn="just">
              <a:lnSpc>
                <a:spcPts val="2590"/>
              </a:lnSpc>
              <a:spcBef>
                <a:spcPts val="425"/>
              </a:spcBef>
              <a:buClr>
                <a:srgbClr val="FD8537"/>
              </a:buClr>
              <a:buSzPct val="68750"/>
              <a:buFont typeface="Wingdings"/>
              <a:buChar char=""/>
              <a:tabLst>
                <a:tab pos="287020" algn="l"/>
              </a:tabLst>
            </a:pPr>
            <a:r>
              <a:rPr sz="2400" spc="120" dirty="0">
                <a:latin typeface="Cambria"/>
                <a:cs typeface="Cambria"/>
              </a:rPr>
              <a:t>Single</a:t>
            </a:r>
            <a:r>
              <a:rPr sz="2400" spc="125" dirty="0">
                <a:latin typeface="Cambria"/>
                <a:cs typeface="Cambria"/>
              </a:rPr>
              <a:t> </a:t>
            </a:r>
            <a:r>
              <a:rPr sz="2400" spc="110" dirty="0">
                <a:latin typeface="Cambria"/>
                <a:cs typeface="Cambria"/>
              </a:rPr>
              <a:t>link</a:t>
            </a:r>
            <a:r>
              <a:rPr sz="2400" spc="114" dirty="0">
                <a:latin typeface="Cambria"/>
                <a:cs typeface="Cambria"/>
              </a:rPr>
              <a:t> </a:t>
            </a:r>
            <a:r>
              <a:rPr sz="2400" spc="105" dirty="0">
                <a:latin typeface="Cambria"/>
                <a:cs typeface="Cambria"/>
              </a:rPr>
              <a:t>and</a:t>
            </a:r>
            <a:r>
              <a:rPr sz="2400" spc="110" dirty="0">
                <a:latin typeface="Cambria"/>
                <a:cs typeface="Cambria"/>
              </a:rPr>
              <a:t> </a:t>
            </a:r>
            <a:r>
              <a:rPr sz="2400" spc="45" dirty="0">
                <a:latin typeface="Cambria"/>
                <a:cs typeface="Cambria"/>
              </a:rPr>
              <a:t>complete</a:t>
            </a:r>
            <a:r>
              <a:rPr sz="2400" spc="50" dirty="0">
                <a:latin typeface="Cambria"/>
                <a:cs typeface="Cambria"/>
              </a:rPr>
              <a:t> </a:t>
            </a:r>
            <a:r>
              <a:rPr sz="2400" spc="105" dirty="0">
                <a:latin typeface="Cambria"/>
                <a:cs typeface="Cambria"/>
              </a:rPr>
              <a:t>linkage</a:t>
            </a:r>
            <a:r>
              <a:rPr sz="2400" spc="110" dirty="0">
                <a:latin typeface="Cambria"/>
                <a:cs typeface="Cambria"/>
              </a:rPr>
              <a:t> </a:t>
            </a:r>
            <a:r>
              <a:rPr sz="2400" spc="80" dirty="0">
                <a:latin typeface="Cambria"/>
                <a:cs typeface="Cambria"/>
              </a:rPr>
              <a:t>are</a:t>
            </a:r>
            <a:r>
              <a:rPr sz="2400" spc="85" dirty="0">
                <a:latin typeface="Cambria"/>
                <a:cs typeface="Cambria"/>
              </a:rPr>
              <a:t> </a:t>
            </a:r>
            <a:r>
              <a:rPr sz="2400" spc="75" dirty="0">
                <a:latin typeface="Cambria"/>
                <a:cs typeface="Cambria"/>
              </a:rPr>
              <a:t>somewhat </a:t>
            </a:r>
            <a:r>
              <a:rPr sz="2400" spc="-515" dirty="0">
                <a:latin typeface="Cambria"/>
                <a:cs typeface="Cambria"/>
              </a:rPr>
              <a:t> </a:t>
            </a:r>
            <a:r>
              <a:rPr sz="2400" spc="105" dirty="0">
                <a:latin typeface="Cambria"/>
                <a:cs typeface="Cambria"/>
              </a:rPr>
              <a:t>similar in</a:t>
            </a:r>
            <a:r>
              <a:rPr sz="2400" spc="125" dirty="0">
                <a:latin typeface="Cambria"/>
                <a:cs typeface="Cambria"/>
              </a:rPr>
              <a:t> </a:t>
            </a:r>
            <a:r>
              <a:rPr sz="2400" spc="110" dirty="0">
                <a:latin typeface="Cambria"/>
                <a:cs typeface="Cambria"/>
              </a:rPr>
              <a:t>run</a:t>
            </a:r>
            <a:r>
              <a:rPr sz="2400" spc="120" dirty="0">
                <a:latin typeface="Cambria"/>
                <a:cs typeface="Cambria"/>
              </a:rPr>
              <a:t> </a:t>
            </a:r>
            <a:r>
              <a:rPr sz="2400" spc="85" dirty="0">
                <a:latin typeface="Cambria"/>
                <a:cs typeface="Cambria"/>
              </a:rPr>
              <a:t>time</a:t>
            </a:r>
            <a:endParaRPr sz="2400" dirty="0">
              <a:latin typeface="Cambria"/>
              <a:cs typeface="Cambria"/>
            </a:endParaRPr>
          </a:p>
          <a:p>
            <a:pPr marL="286385" marR="5080" indent="-274320" algn="just">
              <a:lnSpc>
                <a:spcPts val="2590"/>
              </a:lnSpc>
              <a:spcBef>
                <a:spcPts val="605"/>
              </a:spcBef>
              <a:buClr>
                <a:srgbClr val="FD8537"/>
              </a:buClr>
              <a:buSzPct val="68750"/>
              <a:buFont typeface="Wingdings"/>
              <a:buChar char=""/>
              <a:tabLst>
                <a:tab pos="287020" algn="l"/>
              </a:tabLst>
            </a:pPr>
            <a:r>
              <a:rPr sz="2400" spc="120" dirty="0">
                <a:latin typeface="Cambria"/>
                <a:cs typeface="Cambria"/>
              </a:rPr>
              <a:t>Clusters </a:t>
            </a:r>
            <a:r>
              <a:rPr sz="2400" spc="60" dirty="0">
                <a:latin typeface="Cambria"/>
                <a:cs typeface="Cambria"/>
              </a:rPr>
              <a:t>found </a:t>
            </a:r>
            <a:r>
              <a:rPr sz="2400" spc="100" dirty="0">
                <a:latin typeface="Cambria"/>
                <a:cs typeface="Cambria"/>
              </a:rPr>
              <a:t>in </a:t>
            </a:r>
            <a:r>
              <a:rPr sz="2400" spc="90" dirty="0">
                <a:latin typeface="Cambria"/>
                <a:cs typeface="Cambria"/>
              </a:rPr>
              <a:t>the </a:t>
            </a:r>
            <a:r>
              <a:rPr sz="2400" spc="85" dirty="0">
                <a:latin typeface="Cambria"/>
                <a:cs typeface="Cambria"/>
              </a:rPr>
              <a:t>single </a:t>
            </a:r>
            <a:r>
              <a:rPr sz="2400" spc="114" dirty="0">
                <a:latin typeface="Cambria"/>
                <a:cs typeface="Cambria"/>
              </a:rPr>
              <a:t>link </a:t>
            </a:r>
            <a:r>
              <a:rPr sz="2400" spc="85" dirty="0">
                <a:latin typeface="Cambria"/>
                <a:cs typeface="Cambria"/>
              </a:rPr>
              <a:t>clustering </a:t>
            </a:r>
            <a:r>
              <a:rPr sz="2400" spc="75" dirty="0">
                <a:latin typeface="Cambria"/>
                <a:cs typeface="Cambria"/>
              </a:rPr>
              <a:t>tend </a:t>
            </a:r>
            <a:r>
              <a:rPr sz="2400" spc="15" dirty="0">
                <a:latin typeface="Cambria"/>
                <a:cs typeface="Cambria"/>
              </a:rPr>
              <a:t>to </a:t>
            </a:r>
            <a:r>
              <a:rPr sz="2400" spc="20" dirty="0">
                <a:latin typeface="Cambria"/>
                <a:cs typeface="Cambria"/>
              </a:rPr>
              <a:t> be</a:t>
            </a:r>
            <a:r>
              <a:rPr sz="2400" spc="25" dirty="0">
                <a:latin typeface="Cambria"/>
                <a:cs typeface="Cambria"/>
              </a:rPr>
              <a:t> </a:t>
            </a:r>
            <a:r>
              <a:rPr sz="2400" spc="95" dirty="0">
                <a:latin typeface="Cambria"/>
                <a:cs typeface="Cambria"/>
              </a:rPr>
              <a:t>fair</a:t>
            </a:r>
            <a:r>
              <a:rPr sz="2400" spc="100" dirty="0">
                <a:latin typeface="Cambria"/>
                <a:cs typeface="Cambria"/>
              </a:rPr>
              <a:t> </a:t>
            </a:r>
            <a:r>
              <a:rPr sz="2400" spc="40" dirty="0">
                <a:latin typeface="Cambria"/>
                <a:cs typeface="Cambria"/>
              </a:rPr>
              <a:t>broad</a:t>
            </a:r>
            <a:r>
              <a:rPr sz="2400" spc="45" dirty="0">
                <a:latin typeface="Cambria"/>
                <a:cs typeface="Cambria"/>
              </a:rPr>
              <a:t> </a:t>
            </a:r>
            <a:r>
              <a:rPr sz="2400" spc="105" dirty="0">
                <a:latin typeface="Cambria"/>
                <a:cs typeface="Cambria"/>
              </a:rPr>
              <a:t>in</a:t>
            </a:r>
            <a:r>
              <a:rPr sz="2400" spc="110" dirty="0">
                <a:latin typeface="Cambria"/>
                <a:cs typeface="Cambria"/>
              </a:rPr>
              <a:t> </a:t>
            </a:r>
            <a:r>
              <a:rPr sz="2400" spc="105" dirty="0">
                <a:latin typeface="Cambria"/>
                <a:cs typeface="Cambria"/>
              </a:rPr>
              <a:t>nature</a:t>
            </a:r>
            <a:r>
              <a:rPr sz="2400" spc="110" dirty="0">
                <a:latin typeface="Cambria"/>
                <a:cs typeface="Cambria"/>
              </a:rPr>
              <a:t> </a:t>
            </a:r>
            <a:r>
              <a:rPr sz="2400" spc="105" dirty="0">
                <a:latin typeface="Cambria"/>
                <a:cs typeface="Cambria"/>
              </a:rPr>
              <a:t>and</a:t>
            </a:r>
            <a:r>
              <a:rPr sz="2400" spc="110" dirty="0">
                <a:latin typeface="Cambria"/>
                <a:cs typeface="Cambria"/>
              </a:rPr>
              <a:t> </a:t>
            </a:r>
            <a:r>
              <a:rPr sz="2400" spc="35" dirty="0">
                <a:latin typeface="Cambria"/>
                <a:cs typeface="Cambria"/>
              </a:rPr>
              <a:t>provide</a:t>
            </a:r>
            <a:r>
              <a:rPr sz="2400" spc="600" dirty="0">
                <a:latin typeface="Cambria"/>
                <a:cs typeface="Cambria"/>
              </a:rPr>
              <a:t> </a:t>
            </a:r>
            <a:r>
              <a:rPr sz="2400" spc="25" dirty="0">
                <a:latin typeface="Cambria"/>
                <a:cs typeface="Cambria"/>
              </a:rPr>
              <a:t>lower </a:t>
            </a:r>
            <a:r>
              <a:rPr sz="2400" spc="30" dirty="0">
                <a:latin typeface="Cambria"/>
                <a:cs typeface="Cambria"/>
              </a:rPr>
              <a:t> </a:t>
            </a:r>
            <a:r>
              <a:rPr sz="2400" spc="65" dirty="0">
                <a:latin typeface="Cambria"/>
                <a:cs typeface="Cambria"/>
              </a:rPr>
              <a:t>effectiveness</a:t>
            </a:r>
            <a:endParaRPr sz="2400" dirty="0">
              <a:latin typeface="Cambria"/>
              <a:cs typeface="Cambria"/>
            </a:endParaRPr>
          </a:p>
          <a:p>
            <a:pPr marL="286385" marR="6350" indent="-274320" algn="just">
              <a:lnSpc>
                <a:spcPts val="2590"/>
              </a:lnSpc>
              <a:spcBef>
                <a:spcPts val="610"/>
              </a:spcBef>
              <a:buClr>
                <a:srgbClr val="FD8537"/>
              </a:buClr>
              <a:buSzPct val="68750"/>
              <a:buFont typeface="Wingdings"/>
              <a:buChar char=""/>
              <a:tabLst>
                <a:tab pos="287020" algn="l"/>
              </a:tabLst>
            </a:pPr>
            <a:r>
              <a:rPr sz="2400" spc="90" dirty="0">
                <a:latin typeface="Cambria"/>
                <a:cs typeface="Cambria"/>
              </a:rPr>
              <a:t>Choosing </a:t>
            </a:r>
            <a:r>
              <a:rPr sz="2400" spc="95" dirty="0">
                <a:latin typeface="Cambria"/>
                <a:cs typeface="Cambria"/>
              </a:rPr>
              <a:t>the </a:t>
            </a:r>
            <a:r>
              <a:rPr sz="2400" spc="60" dirty="0">
                <a:latin typeface="Cambria"/>
                <a:cs typeface="Cambria"/>
              </a:rPr>
              <a:t>best </a:t>
            </a:r>
            <a:r>
              <a:rPr sz="2400" spc="75" dirty="0">
                <a:latin typeface="Cambria"/>
                <a:cs typeface="Cambria"/>
              </a:rPr>
              <a:t>cluster </a:t>
            </a:r>
            <a:r>
              <a:rPr sz="2400" spc="114" dirty="0">
                <a:latin typeface="Cambria"/>
                <a:cs typeface="Cambria"/>
              </a:rPr>
              <a:t>as </a:t>
            </a:r>
            <a:r>
              <a:rPr sz="2400" spc="95" dirty="0">
                <a:latin typeface="Cambria"/>
                <a:cs typeface="Cambria"/>
              </a:rPr>
              <a:t>the </a:t>
            </a:r>
            <a:r>
              <a:rPr sz="2400" spc="40" dirty="0">
                <a:latin typeface="Cambria"/>
                <a:cs typeface="Cambria"/>
              </a:rPr>
              <a:t>source </a:t>
            </a:r>
            <a:r>
              <a:rPr sz="2400" spc="-5" dirty="0">
                <a:latin typeface="Cambria"/>
                <a:cs typeface="Cambria"/>
              </a:rPr>
              <a:t>of </a:t>
            </a:r>
            <a:r>
              <a:rPr sz="2400" spc="85" dirty="0">
                <a:latin typeface="Cambria"/>
                <a:cs typeface="Cambria"/>
              </a:rPr>
              <a:t>relevant </a:t>
            </a:r>
            <a:r>
              <a:rPr sz="2400" spc="90" dirty="0">
                <a:latin typeface="Cambria"/>
                <a:cs typeface="Cambria"/>
              </a:rPr>
              <a:t> </a:t>
            </a:r>
            <a:r>
              <a:rPr sz="2400" spc="60" dirty="0">
                <a:latin typeface="Cambria"/>
                <a:cs typeface="Cambria"/>
              </a:rPr>
              <a:t>documents</a:t>
            </a:r>
            <a:r>
              <a:rPr sz="2400" spc="650" dirty="0">
                <a:latin typeface="Cambria"/>
                <a:cs typeface="Cambria"/>
              </a:rPr>
              <a:t> </a:t>
            </a:r>
            <a:r>
              <a:rPr sz="2400" spc="85" dirty="0">
                <a:latin typeface="Cambria"/>
                <a:cs typeface="Cambria"/>
              </a:rPr>
              <a:t>results</a:t>
            </a:r>
            <a:r>
              <a:rPr sz="2400" spc="700" dirty="0">
                <a:latin typeface="Cambria"/>
                <a:cs typeface="Cambria"/>
              </a:rPr>
              <a:t> </a:t>
            </a:r>
            <a:r>
              <a:rPr sz="2400" spc="105" dirty="0">
                <a:latin typeface="Cambria"/>
                <a:cs typeface="Cambria"/>
              </a:rPr>
              <a:t>in</a:t>
            </a:r>
            <a:r>
              <a:rPr sz="2400" spc="110" dirty="0">
                <a:latin typeface="Cambria"/>
                <a:cs typeface="Cambria"/>
              </a:rPr>
              <a:t> </a:t>
            </a:r>
            <a:r>
              <a:rPr sz="2400" spc="60" dirty="0">
                <a:latin typeface="Cambria"/>
                <a:cs typeface="Cambria"/>
              </a:rPr>
              <a:t>very</a:t>
            </a:r>
            <a:r>
              <a:rPr sz="2400" spc="650" dirty="0">
                <a:latin typeface="Cambria"/>
                <a:cs typeface="Cambria"/>
              </a:rPr>
              <a:t> </a:t>
            </a:r>
            <a:r>
              <a:rPr sz="2400" spc="25" dirty="0">
                <a:latin typeface="Cambria"/>
                <a:cs typeface="Cambria"/>
              </a:rPr>
              <a:t>close</a:t>
            </a:r>
            <a:r>
              <a:rPr sz="2400" spc="30" dirty="0">
                <a:latin typeface="Cambria"/>
                <a:cs typeface="Cambria"/>
              </a:rPr>
              <a:t> </a:t>
            </a:r>
            <a:r>
              <a:rPr sz="2400" spc="60" dirty="0">
                <a:latin typeface="Cambria"/>
                <a:cs typeface="Cambria"/>
              </a:rPr>
              <a:t>effectiveness </a:t>
            </a:r>
            <a:r>
              <a:rPr sz="2400" spc="65" dirty="0">
                <a:latin typeface="Cambria"/>
                <a:cs typeface="Cambria"/>
              </a:rPr>
              <a:t> </a:t>
            </a:r>
            <a:r>
              <a:rPr sz="2400" spc="85" dirty="0">
                <a:latin typeface="Cambria"/>
                <a:cs typeface="Cambria"/>
              </a:rPr>
              <a:t>results</a:t>
            </a:r>
            <a:r>
              <a:rPr sz="2400" spc="700" dirty="0">
                <a:latin typeface="Cambria"/>
                <a:cs typeface="Cambria"/>
              </a:rPr>
              <a:t> </a:t>
            </a:r>
            <a:r>
              <a:rPr sz="2400" spc="20" dirty="0">
                <a:latin typeface="Cambria"/>
                <a:cs typeface="Cambria"/>
              </a:rPr>
              <a:t>for</a:t>
            </a:r>
            <a:r>
              <a:rPr sz="2400" spc="25" dirty="0">
                <a:latin typeface="Cambria"/>
                <a:cs typeface="Cambria"/>
              </a:rPr>
              <a:t> </a:t>
            </a:r>
            <a:r>
              <a:rPr sz="2400" spc="45" dirty="0">
                <a:latin typeface="Cambria"/>
                <a:cs typeface="Cambria"/>
              </a:rPr>
              <a:t>complete</a:t>
            </a:r>
            <a:r>
              <a:rPr sz="2400" spc="50" dirty="0">
                <a:latin typeface="Cambria"/>
                <a:cs typeface="Cambria"/>
              </a:rPr>
              <a:t> </a:t>
            </a:r>
            <a:r>
              <a:rPr sz="2400" spc="125" dirty="0">
                <a:latin typeface="Cambria"/>
                <a:cs typeface="Cambria"/>
              </a:rPr>
              <a:t>link,</a:t>
            </a:r>
            <a:r>
              <a:rPr sz="2400" spc="130" dirty="0">
                <a:latin typeface="Cambria"/>
                <a:cs typeface="Cambria"/>
              </a:rPr>
              <a:t> </a:t>
            </a:r>
            <a:r>
              <a:rPr sz="2400" spc="75" dirty="0">
                <a:latin typeface="Cambria"/>
                <a:cs typeface="Cambria"/>
              </a:rPr>
              <a:t>Ward’s</a:t>
            </a:r>
            <a:r>
              <a:rPr sz="2400" spc="80" dirty="0">
                <a:latin typeface="Cambria"/>
                <a:cs typeface="Cambria"/>
              </a:rPr>
              <a:t> </a:t>
            </a:r>
            <a:r>
              <a:rPr sz="2400" spc="105" dirty="0">
                <a:latin typeface="Cambria"/>
                <a:cs typeface="Cambria"/>
              </a:rPr>
              <a:t>and</a:t>
            </a:r>
            <a:r>
              <a:rPr sz="2400" spc="110" dirty="0">
                <a:latin typeface="Cambria"/>
                <a:cs typeface="Cambria"/>
              </a:rPr>
              <a:t> </a:t>
            </a:r>
            <a:r>
              <a:rPr sz="2400" spc="50" dirty="0">
                <a:latin typeface="Cambria"/>
                <a:cs typeface="Cambria"/>
              </a:rPr>
              <a:t>group </a:t>
            </a:r>
            <a:r>
              <a:rPr sz="2400" spc="55" dirty="0">
                <a:latin typeface="Cambria"/>
                <a:cs typeface="Cambria"/>
              </a:rPr>
              <a:t> </a:t>
            </a:r>
            <a:r>
              <a:rPr sz="2400" spc="85" dirty="0">
                <a:latin typeface="Cambria"/>
                <a:cs typeface="Cambria"/>
              </a:rPr>
              <a:t>average</a:t>
            </a:r>
            <a:r>
              <a:rPr sz="2400" spc="125" dirty="0">
                <a:latin typeface="Cambria"/>
                <a:cs typeface="Cambria"/>
              </a:rPr>
              <a:t> </a:t>
            </a:r>
            <a:r>
              <a:rPr sz="2400" spc="85" dirty="0">
                <a:latin typeface="Cambria"/>
                <a:cs typeface="Cambria"/>
              </a:rPr>
              <a:t>clustering</a:t>
            </a:r>
            <a:endParaRPr sz="2400" dirty="0">
              <a:latin typeface="Cambria"/>
              <a:cs typeface="Cambria"/>
            </a:endParaRPr>
          </a:p>
          <a:p>
            <a:pPr marL="286385" marR="6350" indent="-274320" algn="just">
              <a:lnSpc>
                <a:spcPts val="2590"/>
              </a:lnSpc>
              <a:spcBef>
                <a:spcPts val="605"/>
              </a:spcBef>
              <a:buClr>
                <a:srgbClr val="FD8537"/>
              </a:buClr>
              <a:buSzPct val="68750"/>
              <a:buFont typeface="Wingdings"/>
              <a:buChar char=""/>
              <a:tabLst>
                <a:tab pos="287020" algn="l"/>
              </a:tabLst>
            </a:pPr>
            <a:r>
              <a:rPr sz="2400" spc="235" dirty="0">
                <a:latin typeface="Cambria"/>
                <a:cs typeface="Cambria"/>
              </a:rPr>
              <a:t>A </a:t>
            </a:r>
            <a:r>
              <a:rPr sz="2400" spc="70" dirty="0">
                <a:latin typeface="Cambria"/>
                <a:cs typeface="Cambria"/>
              </a:rPr>
              <a:t>consistent </a:t>
            </a:r>
            <a:r>
              <a:rPr sz="2400" spc="15" dirty="0">
                <a:latin typeface="Cambria"/>
                <a:cs typeface="Cambria"/>
              </a:rPr>
              <a:t>drop</a:t>
            </a:r>
            <a:r>
              <a:rPr sz="2400" spc="20" dirty="0">
                <a:latin typeface="Cambria"/>
                <a:cs typeface="Cambria"/>
              </a:rPr>
              <a:t> </a:t>
            </a:r>
            <a:r>
              <a:rPr sz="2400" spc="100" dirty="0">
                <a:latin typeface="Cambria"/>
                <a:cs typeface="Cambria"/>
              </a:rPr>
              <a:t>in </a:t>
            </a:r>
            <a:r>
              <a:rPr sz="2400" spc="60" dirty="0">
                <a:latin typeface="Cambria"/>
                <a:cs typeface="Cambria"/>
              </a:rPr>
              <a:t>effectiveness</a:t>
            </a:r>
            <a:r>
              <a:rPr sz="2400" spc="65" dirty="0">
                <a:latin typeface="Cambria"/>
                <a:cs typeface="Cambria"/>
              </a:rPr>
              <a:t> </a:t>
            </a:r>
            <a:r>
              <a:rPr sz="2400" spc="20" dirty="0">
                <a:latin typeface="Cambria"/>
                <a:cs typeface="Cambria"/>
              </a:rPr>
              <a:t>for</a:t>
            </a:r>
            <a:r>
              <a:rPr sz="2400" spc="25" dirty="0">
                <a:latin typeface="Cambria"/>
                <a:cs typeface="Cambria"/>
              </a:rPr>
              <a:t> </a:t>
            </a:r>
            <a:r>
              <a:rPr sz="2400" spc="85" dirty="0">
                <a:latin typeface="Cambria"/>
                <a:cs typeface="Cambria"/>
              </a:rPr>
              <a:t>single </a:t>
            </a:r>
            <a:r>
              <a:rPr sz="2400" spc="114" dirty="0">
                <a:latin typeface="Cambria"/>
                <a:cs typeface="Cambria"/>
              </a:rPr>
              <a:t>link </a:t>
            </a:r>
            <a:r>
              <a:rPr sz="2400" spc="120" dirty="0">
                <a:latin typeface="Cambria"/>
                <a:cs typeface="Cambria"/>
              </a:rPr>
              <a:t> </a:t>
            </a:r>
            <a:r>
              <a:rPr sz="2400" spc="85" dirty="0">
                <a:latin typeface="Cambria"/>
                <a:cs typeface="Cambria"/>
              </a:rPr>
              <a:t>clustering</a:t>
            </a:r>
            <a:r>
              <a:rPr sz="2400" spc="95" dirty="0">
                <a:latin typeface="Cambria"/>
                <a:cs typeface="Cambria"/>
              </a:rPr>
              <a:t> </a:t>
            </a:r>
            <a:r>
              <a:rPr sz="2400" spc="80" dirty="0">
                <a:latin typeface="Cambria"/>
                <a:cs typeface="Cambria"/>
              </a:rPr>
              <a:t>is</a:t>
            </a:r>
            <a:r>
              <a:rPr sz="2400" spc="130" dirty="0">
                <a:latin typeface="Cambria"/>
                <a:cs typeface="Cambria"/>
              </a:rPr>
              <a:t> </a:t>
            </a:r>
            <a:r>
              <a:rPr sz="2400" spc="50" dirty="0">
                <a:latin typeface="Cambria"/>
                <a:cs typeface="Cambria"/>
              </a:rPr>
              <a:t>noted</a:t>
            </a:r>
            <a:endParaRPr sz="2400" dirty="0">
              <a:latin typeface="Cambria"/>
              <a:cs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90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697484"/>
            <a:ext cx="1826260" cy="474489"/>
          </a:xfrm>
          <a:prstGeom prst="rect">
            <a:avLst/>
          </a:prstGeom>
        </p:spPr>
        <p:txBody>
          <a:bodyPr vert="horz" wrap="square" lIns="0" tIns="12700" rIns="0" bIns="0" rtlCol="0">
            <a:spAutoFit/>
          </a:bodyPr>
          <a:lstStyle/>
          <a:p>
            <a:pPr marL="12700">
              <a:lnSpc>
                <a:spcPct val="100000"/>
              </a:lnSpc>
              <a:spcBef>
                <a:spcPts val="100"/>
              </a:spcBef>
            </a:pPr>
            <a:r>
              <a:rPr sz="3000" b="1" spc="470" dirty="0">
                <a:solidFill>
                  <a:srgbClr val="002060"/>
                </a:solidFill>
              </a:rPr>
              <a:t>C</a:t>
            </a:r>
            <a:r>
              <a:rPr b="1" spc="295" dirty="0">
                <a:solidFill>
                  <a:srgbClr val="002060"/>
                </a:solidFill>
              </a:rPr>
              <a:t>ONCEPT</a:t>
            </a:r>
            <a:endParaRPr sz="3000" b="1" dirty="0">
              <a:solidFill>
                <a:srgbClr val="002060"/>
              </a:solidFill>
            </a:endParaRPr>
          </a:p>
        </p:txBody>
      </p:sp>
      <p:sp>
        <p:nvSpPr>
          <p:cNvPr id="11" name="object 11"/>
          <p:cNvSpPr txBox="1"/>
          <p:nvPr/>
        </p:nvSpPr>
        <p:spPr>
          <a:xfrm>
            <a:off x="459740" y="1628902"/>
            <a:ext cx="8074660" cy="2752035"/>
          </a:xfrm>
          <a:prstGeom prst="rect">
            <a:avLst/>
          </a:prstGeom>
        </p:spPr>
        <p:txBody>
          <a:bodyPr vert="horz" wrap="square" lIns="0" tIns="12700" rIns="0" bIns="0" rtlCol="0">
            <a:spAutoFit/>
          </a:bodyPr>
          <a:lstStyle/>
          <a:p>
            <a:pPr marL="362585" marR="233679" indent="-274320">
              <a:lnSpc>
                <a:spcPct val="100000"/>
              </a:lnSpc>
              <a:spcBef>
                <a:spcPts val="100"/>
              </a:spcBef>
              <a:buClr>
                <a:srgbClr val="FD8537"/>
              </a:buClr>
              <a:buSzPct val="68750"/>
              <a:buFont typeface="Wingdings"/>
              <a:buChar char=""/>
              <a:tabLst>
                <a:tab pos="363220" algn="l"/>
              </a:tabLst>
            </a:pPr>
            <a:r>
              <a:rPr sz="2400" spc="85" dirty="0">
                <a:latin typeface="Cambria"/>
                <a:cs typeface="Cambria"/>
              </a:rPr>
              <a:t>Concept</a:t>
            </a:r>
            <a:r>
              <a:rPr sz="2400" spc="400" dirty="0">
                <a:latin typeface="Cambria"/>
                <a:cs typeface="Cambria"/>
              </a:rPr>
              <a:t> </a:t>
            </a:r>
            <a:r>
              <a:rPr sz="2400" spc="85" dirty="0">
                <a:latin typeface="Cambria"/>
                <a:cs typeface="Cambria"/>
              </a:rPr>
              <a:t>indexing</a:t>
            </a:r>
            <a:r>
              <a:rPr sz="2400" spc="400" dirty="0">
                <a:latin typeface="Cambria"/>
                <a:cs typeface="Cambria"/>
              </a:rPr>
              <a:t> </a:t>
            </a:r>
            <a:r>
              <a:rPr sz="2400" spc="75" dirty="0">
                <a:latin typeface="Cambria"/>
                <a:cs typeface="Cambria"/>
              </a:rPr>
              <a:t>uses</a:t>
            </a:r>
            <a:r>
              <a:rPr sz="2400" spc="400" dirty="0">
                <a:latin typeface="Cambria"/>
                <a:cs typeface="Cambria"/>
              </a:rPr>
              <a:t> </a:t>
            </a:r>
            <a:r>
              <a:rPr sz="2400" spc="95" dirty="0">
                <a:latin typeface="Cambria"/>
                <a:cs typeface="Cambria"/>
              </a:rPr>
              <a:t>the</a:t>
            </a:r>
            <a:r>
              <a:rPr sz="2400" spc="400" dirty="0">
                <a:latin typeface="Cambria"/>
                <a:cs typeface="Cambria"/>
              </a:rPr>
              <a:t> </a:t>
            </a:r>
            <a:r>
              <a:rPr sz="2400" spc="20" dirty="0">
                <a:latin typeface="Cambria"/>
                <a:cs typeface="Cambria"/>
              </a:rPr>
              <a:t>words</a:t>
            </a:r>
            <a:r>
              <a:rPr sz="2400" spc="400" dirty="0">
                <a:latin typeface="Cambria"/>
                <a:cs typeface="Cambria"/>
              </a:rPr>
              <a:t> </a:t>
            </a:r>
            <a:r>
              <a:rPr sz="2400" spc="90" dirty="0">
                <a:latin typeface="Cambria"/>
                <a:cs typeface="Cambria"/>
              </a:rPr>
              <a:t>within</a:t>
            </a:r>
            <a:r>
              <a:rPr sz="2400" spc="390" dirty="0">
                <a:latin typeface="Cambria"/>
                <a:cs typeface="Cambria"/>
              </a:rPr>
              <a:t> </a:t>
            </a:r>
            <a:r>
              <a:rPr sz="2400" spc="140" dirty="0">
                <a:latin typeface="Cambria"/>
                <a:cs typeface="Cambria"/>
              </a:rPr>
              <a:t>an</a:t>
            </a:r>
            <a:r>
              <a:rPr sz="2400" spc="405" dirty="0">
                <a:latin typeface="Cambria"/>
                <a:cs typeface="Cambria"/>
              </a:rPr>
              <a:t> </a:t>
            </a:r>
            <a:r>
              <a:rPr sz="2400" spc="90" dirty="0">
                <a:latin typeface="Cambria"/>
                <a:cs typeface="Cambria"/>
              </a:rPr>
              <a:t>item </a:t>
            </a:r>
            <a:r>
              <a:rPr sz="2400" spc="-515" dirty="0">
                <a:latin typeface="Cambria"/>
                <a:cs typeface="Cambria"/>
              </a:rPr>
              <a:t> </a:t>
            </a:r>
            <a:r>
              <a:rPr sz="2400" spc="20" dirty="0">
                <a:latin typeface="Cambria"/>
                <a:cs typeface="Cambria"/>
              </a:rPr>
              <a:t>to</a:t>
            </a:r>
            <a:r>
              <a:rPr sz="2400" spc="130" dirty="0">
                <a:latin typeface="Cambria"/>
                <a:cs typeface="Cambria"/>
              </a:rPr>
              <a:t> </a:t>
            </a:r>
            <a:r>
              <a:rPr sz="2400" spc="55" dirty="0">
                <a:latin typeface="Cambria"/>
                <a:cs typeface="Cambria"/>
              </a:rPr>
              <a:t>correlate</a:t>
            </a:r>
            <a:r>
              <a:rPr sz="2400" spc="120" dirty="0">
                <a:latin typeface="Cambria"/>
                <a:cs typeface="Cambria"/>
              </a:rPr>
              <a:t> </a:t>
            </a:r>
            <a:r>
              <a:rPr sz="2400" spc="20" dirty="0">
                <a:latin typeface="Cambria"/>
                <a:cs typeface="Cambria"/>
              </a:rPr>
              <a:t>to</a:t>
            </a:r>
            <a:r>
              <a:rPr sz="2400" spc="130" dirty="0">
                <a:latin typeface="Cambria"/>
                <a:cs typeface="Cambria"/>
              </a:rPr>
              <a:t> </a:t>
            </a:r>
            <a:r>
              <a:rPr sz="2400" spc="40" dirty="0">
                <a:latin typeface="Cambria"/>
                <a:cs typeface="Cambria"/>
              </a:rPr>
              <a:t>concepts</a:t>
            </a:r>
            <a:r>
              <a:rPr sz="2400" spc="114" dirty="0">
                <a:latin typeface="Cambria"/>
                <a:cs typeface="Cambria"/>
              </a:rPr>
              <a:t> </a:t>
            </a:r>
            <a:r>
              <a:rPr sz="2400" spc="60" dirty="0">
                <a:latin typeface="Cambria"/>
                <a:cs typeface="Cambria"/>
              </a:rPr>
              <a:t>discussed</a:t>
            </a:r>
            <a:r>
              <a:rPr sz="2400" spc="130" dirty="0">
                <a:latin typeface="Cambria"/>
                <a:cs typeface="Cambria"/>
              </a:rPr>
              <a:t> </a:t>
            </a:r>
            <a:r>
              <a:rPr sz="2400" spc="105" dirty="0">
                <a:latin typeface="Cambria"/>
                <a:cs typeface="Cambria"/>
              </a:rPr>
              <a:t>in</a:t>
            </a:r>
            <a:r>
              <a:rPr sz="2400" spc="125" dirty="0">
                <a:latin typeface="Cambria"/>
                <a:cs typeface="Cambria"/>
              </a:rPr>
              <a:t> </a:t>
            </a:r>
            <a:r>
              <a:rPr sz="2400" spc="90" dirty="0">
                <a:latin typeface="Cambria"/>
                <a:cs typeface="Cambria"/>
              </a:rPr>
              <a:t>the</a:t>
            </a:r>
            <a:r>
              <a:rPr sz="2400" spc="135" dirty="0">
                <a:latin typeface="Cambria"/>
                <a:cs typeface="Cambria"/>
              </a:rPr>
              <a:t> </a:t>
            </a:r>
            <a:r>
              <a:rPr sz="2400" spc="110" dirty="0">
                <a:latin typeface="Cambria"/>
                <a:cs typeface="Cambria"/>
              </a:rPr>
              <a:t>item.</a:t>
            </a:r>
            <a:endParaRPr sz="2400" dirty="0">
              <a:latin typeface="Cambria"/>
              <a:cs typeface="Cambria"/>
            </a:endParaRPr>
          </a:p>
          <a:p>
            <a:pPr marL="362585" marR="233679" indent="-274320">
              <a:lnSpc>
                <a:spcPct val="100000"/>
              </a:lnSpc>
              <a:spcBef>
                <a:spcPts val="600"/>
              </a:spcBef>
              <a:buClr>
                <a:srgbClr val="FD8537"/>
              </a:buClr>
              <a:buSzPct val="68750"/>
              <a:buFont typeface="Wingdings"/>
              <a:buChar char=""/>
              <a:tabLst>
                <a:tab pos="363220" algn="l"/>
                <a:tab pos="1126490" algn="l"/>
                <a:tab pos="1502410" algn="l"/>
                <a:tab pos="1809114" algn="l"/>
                <a:tab pos="3965575" algn="l"/>
                <a:tab pos="4358005" algn="l"/>
                <a:tab pos="4954270" algn="l"/>
                <a:tab pos="6123305" algn="l"/>
                <a:tab pos="7101840" algn="l"/>
              </a:tabLst>
            </a:pPr>
            <a:r>
              <a:rPr sz="2400" spc="165" dirty="0">
                <a:latin typeface="Cambria"/>
                <a:cs typeface="Cambria"/>
              </a:rPr>
              <a:t>T</a:t>
            </a:r>
            <a:r>
              <a:rPr sz="2400" spc="140" dirty="0">
                <a:latin typeface="Cambria"/>
                <a:cs typeface="Cambria"/>
              </a:rPr>
              <a:t>h</a:t>
            </a:r>
            <a:r>
              <a:rPr sz="2400" spc="80" dirty="0">
                <a:latin typeface="Cambria"/>
                <a:cs typeface="Cambria"/>
              </a:rPr>
              <a:t>is</a:t>
            </a:r>
            <a:r>
              <a:rPr sz="2400" dirty="0">
                <a:latin typeface="Cambria"/>
                <a:cs typeface="Cambria"/>
              </a:rPr>
              <a:t>	</a:t>
            </a:r>
            <a:r>
              <a:rPr sz="2400" spc="80" dirty="0">
                <a:latin typeface="Cambria"/>
                <a:cs typeface="Cambria"/>
              </a:rPr>
              <a:t>is</a:t>
            </a:r>
            <a:r>
              <a:rPr sz="2400" dirty="0">
                <a:latin typeface="Cambria"/>
                <a:cs typeface="Cambria"/>
              </a:rPr>
              <a:t>	</a:t>
            </a:r>
            <a:r>
              <a:rPr sz="2400" spc="160" dirty="0">
                <a:latin typeface="Cambria"/>
                <a:cs typeface="Cambria"/>
              </a:rPr>
              <a:t>a</a:t>
            </a:r>
            <a:r>
              <a:rPr sz="2400" dirty="0">
                <a:latin typeface="Cambria"/>
                <a:cs typeface="Cambria"/>
              </a:rPr>
              <a:t>	</a:t>
            </a:r>
            <a:r>
              <a:rPr sz="2400" spc="65" dirty="0">
                <a:latin typeface="Cambria"/>
                <a:cs typeface="Cambria"/>
              </a:rPr>
              <a:t>gen</a:t>
            </a:r>
            <a:r>
              <a:rPr sz="2400" spc="55" dirty="0">
                <a:latin typeface="Cambria"/>
                <a:cs typeface="Cambria"/>
              </a:rPr>
              <a:t>e</a:t>
            </a:r>
            <a:r>
              <a:rPr sz="2400" spc="90" dirty="0">
                <a:latin typeface="Cambria"/>
                <a:cs typeface="Cambria"/>
              </a:rPr>
              <a:t>rali</a:t>
            </a:r>
            <a:r>
              <a:rPr sz="2400" spc="100" dirty="0">
                <a:latin typeface="Cambria"/>
                <a:cs typeface="Cambria"/>
              </a:rPr>
              <a:t>z</a:t>
            </a:r>
            <a:r>
              <a:rPr sz="2400" spc="70" dirty="0">
                <a:latin typeface="Cambria"/>
                <a:cs typeface="Cambria"/>
              </a:rPr>
              <a:t>atio</a:t>
            </a:r>
            <a:r>
              <a:rPr sz="2400" spc="105" dirty="0">
                <a:latin typeface="Cambria"/>
                <a:cs typeface="Cambria"/>
              </a:rPr>
              <a:t>n</a:t>
            </a:r>
            <a:r>
              <a:rPr sz="2400" dirty="0">
                <a:latin typeface="Cambria"/>
                <a:cs typeface="Cambria"/>
              </a:rPr>
              <a:t>	</a:t>
            </a:r>
            <a:r>
              <a:rPr sz="2400" spc="-5" dirty="0">
                <a:latin typeface="Cambria"/>
                <a:cs typeface="Cambria"/>
              </a:rPr>
              <a:t>of</a:t>
            </a:r>
            <a:r>
              <a:rPr sz="2400" dirty="0">
                <a:latin typeface="Cambria"/>
                <a:cs typeface="Cambria"/>
              </a:rPr>
              <a:t>	</a:t>
            </a:r>
            <a:r>
              <a:rPr sz="2400" spc="85" dirty="0">
                <a:latin typeface="Cambria"/>
                <a:cs typeface="Cambria"/>
              </a:rPr>
              <a:t>th</a:t>
            </a:r>
            <a:r>
              <a:rPr sz="2400" spc="100" dirty="0">
                <a:latin typeface="Cambria"/>
                <a:cs typeface="Cambria"/>
              </a:rPr>
              <a:t>e</a:t>
            </a:r>
            <a:r>
              <a:rPr sz="2400" dirty="0">
                <a:latin typeface="Cambria"/>
                <a:cs typeface="Cambria"/>
              </a:rPr>
              <a:t>	</a:t>
            </a:r>
            <a:r>
              <a:rPr sz="2400" spc="40" dirty="0">
                <a:latin typeface="Cambria"/>
                <a:cs typeface="Cambria"/>
              </a:rPr>
              <a:t>spe</a:t>
            </a:r>
            <a:r>
              <a:rPr sz="2400" spc="25" dirty="0">
                <a:latin typeface="Cambria"/>
                <a:cs typeface="Cambria"/>
              </a:rPr>
              <a:t>c</a:t>
            </a:r>
            <a:r>
              <a:rPr sz="2400" spc="80" dirty="0">
                <a:latin typeface="Cambria"/>
                <a:cs typeface="Cambria"/>
              </a:rPr>
              <a:t>if</a:t>
            </a:r>
            <a:r>
              <a:rPr sz="2400" spc="70" dirty="0">
                <a:latin typeface="Cambria"/>
                <a:cs typeface="Cambria"/>
              </a:rPr>
              <a:t>i</a:t>
            </a:r>
            <a:r>
              <a:rPr sz="2400" spc="5" dirty="0">
                <a:latin typeface="Cambria"/>
                <a:cs typeface="Cambria"/>
              </a:rPr>
              <a:t>c</a:t>
            </a:r>
            <a:r>
              <a:rPr sz="2400" dirty="0">
                <a:latin typeface="Cambria"/>
                <a:cs typeface="Cambria"/>
              </a:rPr>
              <a:t>	</a:t>
            </a:r>
            <a:r>
              <a:rPr sz="2400" spc="-40" dirty="0">
                <a:latin typeface="Cambria"/>
                <a:cs typeface="Cambria"/>
              </a:rPr>
              <a:t>wo</a:t>
            </a:r>
            <a:r>
              <a:rPr sz="2400" spc="65" dirty="0">
                <a:latin typeface="Cambria"/>
                <a:cs typeface="Cambria"/>
              </a:rPr>
              <a:t>rds</a:t>
            </a:r>
            <a:r>
              <a:rPr sz="2400" dirty="0">
                <a:latin typeface="Cambria"/>
                <a:cs typeface="Cambria"/>
              </a:rPr>
              <a:t>	</a:t>
            </a:r>
            <a:r>
              <a:rPr sz="2400" spc="15" dirty="0">
                <a:latin typeface="Cambria"/>
                <a:cs typeface="Cambria"/>
              </a:rPr>
              <a:t>to  </a:t>
            </a:r>
            <a:r>
              <a:rPr sz="2400" spc="95" dirty="0">
                <a:latin typeface="Cambria"/>
                <a:cs typeface="Cambria"/>
              </a:rPr>
              <a:t>values</a:t>
            </a:r>
            <a:r>
              <a:rPr sz="2400" spc="114" dirty="0">
                <a:latin typeface="Cambria"/>
                <a:cs typeface="Cambria"/>
              </a:rPr>
              <a:t> </a:t>
            </a:r>
            <a:r>
              <a:rPr sz="2400" spc="70" dirty="0">
                <a:latin typeface="Cambria"/>
                <a:cs typeface="Cambria"/>
              </a:rPr>
              <a:t>used</a:t>
            </a:r>
            <a:r>
              <a:rPr sz="2400" spc="130" dirty="0">
                <a:latin typeface="Cambria"/>
                <a:cs typeface="Cambria"/>
              </a:rPr>
              <a:t> </a:t>
            </a:r>
            <a:r>
              <a:rPr sz="2400" spc="20" dirty="0">
                <a:latin typeface="Cambria"/>
                <a:cs typeface="Cambria"/>
              </a:rPr>
              <a:t>to</a:t>
            </a:r>
            <a:r>
              <a:rPr sz="2400" spc="135" dirty="0">
                <a:latin typeface="Cambria"/>
                <a:cs typeface="Cambria"/>
              </a:rPr>
              <a:t> </a:t>
            </a:r>
            <a:r>
              <a:rPr sz="2400" spc="80" dirty="0">
                <a:latin typeface="Cambria"/>
                <a:cs typeface="Cambria"/>
              </a:rPr>
              <a:t>index</a:t>
            </a:r>
            <a:r>
              <a:rPr sz="2400" spc="110" dirty="0">
                <a:latin typeface="Cambria"/>
                <a:cs typeface="Cambria"/>
              </a:rPr>
              <a:t> </a:t>
            </a:r>
            <a:r>
              <a:rPr sz="2400" spc="90" dirty="0">
                <a:latin typeface="Cambria"/>
                <a:cs typeface="Cambria"/>
              </a:rPr>
              <a:t>the</a:t>
            </a:r>
            <a:r>
              <a:rPr sz="2400" spc="135" dirty="0">
                <a:latin typeface="Cambria"/>
                <a:cs typeface="Cambria"/>
              </a:rPr>
              <a:t> </a:t>
            </a:r>
            <a:r>
              <a:rPr sz="2400" spc="110" dirty="0" smtClean="0">
                <a:latin typeface="Cambria"/>
                <a:cs typeface="Cambria"/>
              </a:rPr>
              <a:t>it</a:t>
            </a:r>
            <a:r>
              <a:rPr lang="en-US" sz="2400" spc="110" dirty="0" smtClean="0">
                <a:latin typeface="Cambria"/>
                <a:cs typeface="Cambria"/>
              </a:rPr>
              <a:t>em.</a:t>
            </a:r>
          </a:p>
          <a:p>
            <a:pPr marL="362585" marR="233679" indent="-274320">
              <a:lnSpc>
                <a:spcPct val="100000"/>
              </a:lnSpc>
              <a:spcBef>
                <a:spcPts val="600"/>
              </a:spcBef>
              <a:buClr>
                <a:srgbClr val="FD8537"/>
              </a:buClr>
              <a:buSzPct val="68750"/>
              <a:buFont typeface="Wingdings"/>
              <a:buChar char=""/>
              <a:tabLst>
                <a:tab pos="363220" algn="l"/>
                <a:tab pos="1126490" algn="l"/>
                <a:tab pos="1502410" algn="l"/>
                <a:tab pos="1809114" algn="l"/>
                <a:tab pos="3965575" algn="l"/>
                <a:tab pos="4358005" algn="l"/>
                <a:tab pos="4954270" algn="l"/>
                <a:tab pos="6123305" algn="l"/>
                <a:tab pos="7101840" algn="l"/>
              </a:tabLst>
            </a:pPr>
            <a:r>
              <a:rPr lang="en-US" sz="2400" spc="110" dirty="0" smtClean="0">
                <a:latin typeface="Cambria"/>
                <a:cs typeface="Cambria"/>
              </a:rPr>
              <a:t>When generating the concept classes automatically, there may not be a name applicable to the concept but just a statistical significance.</a:t>
            </a:r>
            <a:endParaRPr sz="2400" dirty="0">
              <a:latin typeface="Cambria"/>
              <a:cs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769</TotalTime>
  <Words>5929</Words>
  <Application>Microsoft Office PowerPoint</Application>
  <PresentationFormat>Custom</PresentationFormat>
  <Paragraphs>454</Paragraphs>
  <Slides>85</Slides>
  <Notes>7</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Office Theme</vt:lpstr>
      <vt:lpstr>Slide 1</vt:lpstr>
      <vt:lpstr>Slide 2</vt:lpstr>
      <vt:lpstr>Slide 3</vt:lpstr>
      <vt:lpstr>AUTOMATIC INDEXING</vt:lpstr>
      <vt:lpstr>Slide 5</vt:lpstr>
      <vt:lpstr>Slide 6</vt:lpstr>
      <vt:lpstr>STATISTICAL</vt:lpstr>
      <vt:lpstr>NATURAL LANGUAGE</vt:lpstr>
      <vt:lpstr>CONCEPT</vt:lpstr>
      <vt:lpstr>HYPERTEXT LINKAGES</vt:lpstr>
      <vt:lpstr>STATISTICAL INDEXING</vt:lpstr>
      <vt:lpstr>STATISTICAL INDEXING(CONT..)</vt:lpstr>
      <vt:lpstr>Slide 13</vt:lpstr>
      <vt:lpstr>Slide 14</vt:lpstr>
      <vt:lpstr>Slide 15</vt:lpstr>
      <vt:lpstr>VECTOR WEIGHTING</vt:lpstr>
      <vt:lpstr>VECTOR WEIGHTING</vt:lpstr>
      <vt:lpstr>Slide 18</vt:lpstr>
      <vt:lpstr>Slide 19</vt:lpstr>
      <vt:lpstr>SIMPLE TERM FREQUENCY ALGORITHM</vt:lpstr>
      <vt:lpstr>Slide 21</vt:lpstr>
      <vt:lpstr>INVERSE DOCUMENT FREQUENCY</vt:lpstr>
      <vt:lpstr>INVERSE DOCUMENT FREQUENCY</vt:lpstr>
      <vt:lpstr>SIGNAL WEIGHTING</vt:lpstr>
      <vt:lpstr>DISCRIMINATION VALUE</vt:lpstr>
      <vt:lpstr>BAYESIAN MODEL </vt:lpstr>
      <vt:lpstr>BAYESIAN MODEL </vt:lpstr>
      <vt:lpstr>NATURAL LANGUAGE</vt:lpstr>
      <vt:lpstr>INDEX PHRASE GENERATION</vt:lpstr>
      <vt:lpstr>BUCKLEY ALGORITHM</vt:lpstr>
      <vt:lpstr>Slide 31</vt:lpstr>
      <vt:lpstr>Slide 32</vt:lpstr>
      <vt:lpstr>Slide 33</vt:lpstr>
      <vt:lpstr>Slide 34</vt:lpstr>
      <vt:lpstr>NATURAL LANGUAGE PROCESSING</vt:lpstr>
      <vt:lpstr>PHASES</vt:lpstr>
      <vt:lpstr>Slide 37</vt:lpstr>
      <vt:lpstr>CONCEPT INDEXING</vt:lpstr>
      <vt:lpstr>Slide 39</vt:lpstr>
      <vt:lpstr>Slide 40</vt:lpstr>
      <vt:lpstr>Slide 41</vt:lpstr>
      <vt:lpstr>HYPERTEXT LINKAGES</vt:lpstr>
      <vt:lpstr>CLASSES OF WWW INDEXING</vt:lpstr>
      <vt:lpstr>Slide 44</vt:lpstr>
      <vt:lpstr>OUTLINE</vt:lpstr>
      <vt:lpstr>Slide 46</vt:lpstr>
      <vt:lpstr>OVERVIEW</vt:lpstr>
      <vt:lpstr>PROCESS OF CLUSTERING</vt:lpstr>
      <vt:lpstr>PROCESS OF CLUSTERING (CONT.)</vt:lpstr>
      <vt:lpstr>GUIDELINES ON THE CHARACTERISTICS  OF THE CLASSES</vt:lpstr>
      <vt:lpstr>ADDITIONAL DECISIONS FOR THESAURUS</vt:lpstr>
      <vt:lpstr>Slide 52</vt:lpstr>
      <vt:lpstr>OVERVIEW</vt:lpstr>
      <vt:lpstr>MANUAL CLUSTERING</vt:lpstr>
      <vt:lpstr>COMPLETE TERM RELATION METHOD</vt:lpstr>
      <vt:lpstr>COMPLETE TERM RELATION METHOD (CONT.)</vt:lpstr>
      <vt:lpstr>CLIQUES</vt:lpstr>
      <vt:lpstr>Slide 58</vt:lpstr>
      <vt:lpstr>SINGLE LINK</vt:lpstr>
      <vt:lpstr>STAR</vt:lpstr>
      <vt:lpstr>STRINGS:</vt:lpstr>
      <vt:lpstr>CONNECTED COMPONENTS:</vt:lpstr>
      <vt:lpstr>NETWORK DIAGRAM OF TERM  SIMILARITIES</vt:lpstr>
      <vt:lpstr>COMPARISON</vt:lpstr>
      <vt:lpstr>COMPARISON (CONT.)</vt:lpstr>
      <vt:lpstr>CLUSTERING USING EXISTING  CLUSTERS</vt:lpstr>
      <vt:lpstr>ILLUSTRATION OF CENTROID  MOVEMENT</vt:lpstr>
      <vt:lpstr>EXAMPLE</vt:lpstr>
      <vt:lpstr>EXAMPLE (CONT.)</vt:lpstr>
      <vt:lpstr>EXAMPLE (CONT.)</vt:lpstr>
      <vt:lpstr>CLUSTERING USING EXISTING  CLUSTERS (CONT.)</vt:lpstr>
      <vt:lpstr>ONE PASS ASSIGNMENT</vt:lpstr>
      <vt:lpstr>ONE PASS ASSIGNMENT (CONT.)</vt:lpstr>
      <vt:lpstr>Slide 74</vt:lpstr>
      <vt:lpstr>OVERVIEW</vt:lpstr>
      <vt:lpstr>ITEM/ITEM AND ITEM RELATIONSHIP  MATRIX</vt:lpstr>
      <vt:lpstr>CLUSTERING RESULTS</vt:lpstr>
      <vt:lpstr>Slide 78</vt:lpstr>
      <vt:lpstr>OVERVIEW</vt:lpstr>
      <vt:lpstr>OBJECTIVES OF CREATING A HIERARCHY OF CLUSTERS</vt:lpstr>
      <vt:lpstr>DENDOGRAM FOR VISUALIZING  HIERARCHICAL CLUSTERS</vt:lpstr>
      <vt:lpstr>HIERARCHICAL AGGLOMERATIVE  CLUSTERING METHOD (HACM)</vt:lpstr>
      <vt:lpstr>Slide 83</vt:lpstr>
      <vt:lpstr>SIMILARITY MEASURE BETWEEN CLUSTERS (CONT.)</vt:lpstr>
      <vt:lpstr>ANALYSIS OF HACM</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Cataloging and Indexing</dc:title>
  <dc:creator>MREC CSELAB1</dc:creator>
  <cp:lastModifiedBy>India</cp:lastModifiedBy>
  <cp:revision>196</cp:revision>
  <dcterms:created xsi:type="dcterms:W3CDTF">2022-08-26T07:30:47Z</dcterms:created>
  <dcterms:modified xsi:type="dcterms:W3CDTF">2022-11-01T00:01:14Z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2012-11-27T00:00:00Z</vt:filetime>
  </property>
  <property fmtid="{D5CDD505-2E9C-101B-9397-08002B2CF9AE}" pid="3" name="Creator">
    <vt:lpwstr>Microsoft® Office PowerPoint® 2007</vt:lpwstr>
  </property>
  <property fmtid="{D5CDD505-2E9C-101B-9397-08002B2CF9AE}" pid="4" name="LastSaved">
    <vt:filetime>2022-08-26T00:00:00Z</vt:filetime>
  </property>
</Properties>
</file>